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7" r:id="rId6"/>
    <p:sldId id="268" r:id="rId7"/>
    <p:sldId id="269" r:id="rId8"/>
    <p:sldId id="270"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FD08CB1-1E24-47BA-88C0-65659E25CC13}" type="datetimeFigureOut">
              <a:rPr lang="en-IN" smtClean="0"/>
              <a:t>10-01-2020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090A9-2BBB-4F3A-80FA-D1CEB20951AC}" type="slidenum">
              <a:rPr lang="en-IN" smtClean="0"/>
              <a:t>‹#›</a:t>
            </a:fld>
            <a:endParaRPr lang="en-IN"/>
          </a:p>
        </p:txBody>
      </p:sp>
    </p:spTree>
    <p:extLst>
      <p:ext uri="{BB962C8B-B14F-4D97-AF65-F5344CB8AC3E}">
        <p14:creationId xmlns:p14="http://schemas.microsoft.com/office/powerpoint/2010/main" val="89254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D08CB1-1E24-47BA-88C0-65659E25CC13}" type="datetimeFigureOut">
              <a:rPr lang="en-IN" smtClean="0"/>
              <a:t>10-01-2020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090A9-2BBB-4F3A-80FA-D1CEB20951AC}" type="slidenum">
              <a:rPr lang="en-IN" smtClean="0"/>
              <a:t>‹#›</a:t>
            </a:fld>
            <a:endParaRPr lang="en-IN"/>
          </a:p>
        </p:txBody>
      </p:sp>
    </p:spTree>
    <p:extLst>
      <p:ext uri="{BB962C8B-B14F-4D97-AF65-F5344CB8AC3E}">
        <p14:creationId xmlns:p14="http://schemas.microsoft.com/office/powerpoint/2010/main" val="2954736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D08CB1-1E24-47BA-88C0-65659E25CC13}" type="datetimeFigureOut">
              <a:rPr lang="en-IN" smtClean="0"/>
              <a:t>10-01-2020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090A9-2BBB-4F3A-80FA-D1CEB20951AC}" type="slidenum">
              <a:rPr lang="en-IN" smtClean="0"/>
              <a:t>‹#›</a:t>
            </a:fld>
            <a:endParaRPr lang="en-IN"/>
          </a:p>
        </p:txBody>
      </p:sp>
    </p:spTree>
    <p:extLst>
      <p:ext uri="{BB962C8B-B14F-4D97-AF65-F5344CB8AC3E}">
        <p14:creationId xmlns:p14="http://schemas.microsoft.com/office/powerpoint/2010/main" val="206996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D08CB1-1E24-47BA-88C0-65659E25CC13}" type="datetimeFigureOut">
              <a:rPr lang="en-IN" smtClean="0"/>
              <a:t>10-01-2020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090A9-2BBB-4F3A-80FA-D1CEB20951AC}" type="slidenum">
              <a:rPr lang="en-IN" smtClean="0"/>
              <a:t>‹#›</a:t>
            </a:fld>
            <a:endParaRPr lang="en-IN"/>
          </a:p>
        </p:txBody>
      </p:sp>
    </p:spTree>
    <p:extLst>
      <p:ext uri="{BB962C8B-B14F-4D97-AF65-F5344CB8AC3E}">
        <p14:creationId xmlns:p14="http://schemas.microsoft.com/office/powerpoint/2010/main" val="250975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D08CB1-1E24-47BA-88C0-65659E25CC13}" type="datetimeFigureOut">
              <a:rPr lang="en-IN" smtClean="0"/>
              <a:t>10-01-2020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5090A9-2BBB-4F3A-80FA-D1CEB20951AC}" type="slidenum">
              <a:rPr lang="en-IN" smtClean="0"/>
              <a:t>‹#›</a:t>
            </a:fld>
            <a:endParaRPr lang="en-IN"/>
          </a:p>
        </p:txBody>
      </p:sp>
    </p:spTree>
    <p:extLst>
      <p:ext uri="{BB962C8B-B14F-4D97-AF65-F5344CB8AC3E}">
        <p14:creationId xmlns:p14="http://schemas.microsoft.com/office/powerpoint/2010/main" val="45095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FD08CB1-1E24-47BA-88C0-65659E25CC13}" type="datetimeFigureOut">
              <a:rPr lang="en-IN" smtClean="0"/>
              <a:t>10-01-2020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5090A9-2BBB-4F3A-80FA-D1CEB20951AC}" type="slidenum">
              <a:rPr lang="en-IN" smtClean="0"/>
              <a:t>‹#›</a:t>
            </a:fld>
            <a:endParaRPr lang="en-IN"/>
          </a:p>
        </p:txBody>
      </p:sp>
    </p:spTree>
    <p:extLst>
      <p:ext uri="{BB962C8B-B14F-4D97-AF65-F5344CB8AC3E}">
        <p14:creationId xmlns:p14="http://schemas.microsoft.com/office/powerpoint/2010/main" val="356041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FD08CB1-1E24-47BA-88C0-65659E25CC13}" type="datetimeFigureOut">
              <a:rPr lang="en-IN" smtClean="0"/>
              <a:t>10-01-2020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5090A9-2BBB-4F3A-80FA-D1CEB20951AC}" type="slidenum">
              <a:rPr lang="en-IN" smtClean="0"/>
              <a:t>‹#›</a:t>
            </a:fld>
            <a:endParaRPr lang="en-IN"/>
          </a:p>
        </p:txBody>
      </p:sp>
    </p:spTree>
    <p:extLst>
      <p:ext uri="{BB962C8B-B14F-4D97-AF65-F5344CB8AC3E}">
        <p14:creationId xmlns:p14="http://schemas.microsoft.com/office/powerpoint/2010/main" val="95702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FD08CB1-1E24-47BA-88C0-65659E25CC13}" type="datetimeFigureOut">
              <a:rPr lang="en-IN" smtClean="0"/>
              <a:t>10-01-2020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5090A9-2BBB-4F3A-80FA-D1CEB20951AC}" type="slidenum">
              <a:rPr lang="en-IN" smtClean="0"/>
              <a:t>‹#›</a:t>
            </a:fld>
            <a:endParaRPr lang="en-IN"/>
          </a:p>
        </p:txBody>
      </p:sp>
    </p:spTree>
    <p:extLst>
      <p:ext uri="{BB962C8B-B14F-4D97-AF65-F5344CB8AC3E}">
        <p14:creationId xmlns:p14="http://schemas.microsoft.com/office/powerpoint/2010/main" val="4271573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D08CB1-1E24-47BA-88C0-65659E25CC13}" type="datetimeFigureOut">
              <a:rPr lang="en-IN" smtClean="0"/>
              <a:t>10-01-2020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5090A9-2BBB-4F3A-80FA-D1CEB20951AC}" type="slidenum">
              <a:rPr lang="en-IN" smtClean="0"/>
              <a:t>‹#›</a:t>
            </a:fld>
            <a:endParaRPr lang="en-IN"/>
          </a:p>
        </p:txBody>
      </p:sp>
    </p:spTree>
    <p:extLst>
      <p:ext uri="{BB962C8B-B14F-4D97-AF65-F5344CB8AC3E}">
        <p14:creationId xmlns:p14="http://schemas.microsoft.com/office/powerpoint/2010/main" val="3908260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D08CB1-1E24-47BA-88C0-65659E25CC13}" type="datetimeFigureOut">
              <a:rPr lang="en-IN" smtClean="0"/>
              <a:t>10-01-2020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5090A9-2BBB-4F3A-80FA-D1CEB20951AC}" type="slidenum">
              <a:rPr lang="en-IN" smtClean="0"/>
              <a:t>‹#›</a:t>
            </a:fld>
            <a:endParaRPr lang="en-IN"/>
          </a:p>
        </p:txBody>
      </p:sp>
    </p:spTree>
    <p:extLst>
      <p:ext uri="{BB962C8B-B14F-4D97-AF65-F5344CB8AC3E}">
        <p14:creationId xmlns:p14="http://schemas.microsoft.com/office/powerpoint/2010/main" val="2804683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D08CB1-1E24-47BA-88C0-65659E25CC13}" type="datetimeFigureOut">
              <a:rPr lang="en-IN" smtClean="0"/>
              <a:t>10-01-2020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5090A9-2BBB-4F3A-80FA-D1CEB20951AC}" type="slidenum">
              <a:rPr lang="en-IN" smtClean="0"/>
              <a:t>‹#›</a:t>
            </a:fld>
            <a:endParaRPr lang="en-IN"/>
          </a:p>
        </p:txBody>
      </p:sp>
    </p:spTree>
    <p:extLst>
      <p:ext uri="{BB962C8B-B14F-4D97-AF65-F5344CB8AC3E}">
        <p14:creationId xmlns:p14="http://schemas.microsoft.com/office/powerpoint/2010/main" val="122002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D08CB1-1E24-47BA-88C0-65659E25CC13}" type="datetimeFigureOut">
              <a:rPr lang="en-IN" smtClean="0"/>
              <a:t>10-01-2020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5090A9-2BBB-4F3A-80FA-D1CEB20951AC}" type="slidenum">
              <a:rPr lang="en-IN" smtClean="0"/>
              <a:t>‹#›</a:t>
            </a:fld>
            <a:endParaRPr lang="en-IN"/>
          </a:p>
        </p:txBody>
      </p:sp>
    </p:spTree>
    <p:extLst>
      <p:ext uri="{BB962C8B-B14F-4D97-AF65-F5344CB8AC3E}">
        <p14:creationId xmlns:p14="http://schemas.microsoft.com/office/powerpoint/2010/main" val="272045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Classification</a:t>
            </a:r>
            <a:endParaRPr lang="en-IN" dirty="0"/>
          </a:p>
        </p:txBody>
      </p:sp>
      <p:sp>
        <p:nvSpPr>
          <p:cNvPr id="3" name="Subtitle 2"/>
          <p:cNvSpPr>
            <a:spLocks noGrp="1"/>
          </p:cNvSpPr>
          <p:nvPr>
            <p:ph type="subTitle" idx="1"/>
          </p:nvPr>
        </p:nvSpPr>
        <p:spPr/>
        <p:txBody>
          <a:bodyPr/>
          <a:lstStyle/>
          <a:p>
            <a:r>
              <a:rPr lang="en-IN" dirty="0" smtClean="0"/>
              <a:t>Logistic Regression</a:t>
            </a:r>
            <a:endParaRPr lang="en-IN" dirty="0"/>
          </a:p>
        </p:txBody>
      </p:sp>
    </p:spTree>
    <p:extLst>
      <p:ext uri="{BB962C8B-B14F-4D97-AF65-F5344CB8AC3E}">
        <p14:creationId xmlns:p14="http://schemas.microsoft.com/office/powerpoint/2010/main" val="59348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Logistic Regression Approach</a:t>
            </a:r>
            <a:endParaRPr lang="en-US" dirty="0"/>
          </a:p>
        </p:txBody>
      </p:sp>
      <p:sp>
        <p:nvSpPr>
          <p:cNvPr id="39939" name="Content Placeholder 2"/>
          <p:cNvSpPr>
            <a:spLocks noGrp="1"/>
          </p:cNvSpPr>
          <p:nvPr>
            <p:ph idx="1"/>
          </p:nvPr>
        </p:nvSpPr>
        <p:spPr/>
        <p:txBody>
          <a:bodyPr/>
          <a:lstStyle/>
          <a:p>
            <a:pPr marL="457200" indent="-457200" algn="ctr">
              <a:buNone/>
            </a:pPr>
            <a:r>
              <a:rPr lang="en-US" b="1" dirty="0" smtClean="0">
                <a:ea typeface="ＭＳ Ｐゴシック" pitchFamily="1" charset="-128"/>
                <a:cs typeface="ＭＳ Ｐゴシック" pitchFamily="1" charset="-128"/>
              </a:rPr>
              <a:t>Learning</a:t>
            </a:r>
          </a:p>
          <a:p>
            <a:pPr marL="457200" indent="-457200">
              <a:buFont typeface="Arial" pitchFamily="1" charset="0"/>
              <a:buAutoNum type="arabicPeriod"/>
            </a:pPr>
            <a:r>
              <a:rPr lang="en-US" dirty="0" smtClean="0">
                <a:ea typeface="ＭＳ Ｐゴシック" pitchFamily="1" charset="-128"/>
                <a:cs typeface="ＭＳ Ｐゴシック" pitchFamily="1" charset="-128"/>
              </a:rPr>
              <a:t>Transform initial input probabilities into log odds (</a:t>
            </a:r>
            <a:r>
              <a:rPr lang="en-US" dirty="0" err="1" smtClean="0">
                <a:ea typeface="ＭＳ Ｐゴシック" pitchFamily="1" charset="-128"/>
                <a:cs typeface="ＭＳ Ｐゴシック" pitchFamily="1" charset="-128"/>
              </a:rPr>
              <a:t>logit</a:t>
            </a:r>
            <a:r>
              <a:rPr lang="en-US" dirty="0" smtClean="0">
                <a:ea typeface="ＭＳ Ｐゴシック" pitchFamily="1" charset="-128"/>
                <a:cs typeface="ＭＳ Ｐゴシック" pitchFamily="1" charset="-128"/>
              </a:rPr>
              <a:t>)</a:t>
            </a:r>
          </a:p>
          <a:p>
            <a:pPr marL="457200" indent="-457200">
              <a:buFont typeface="Arial" pitchFamily="1" charset="0"/>
              <a:buAutoNum type="arabicPeriod"/>
            </a:pPr>
            <a:r>
              <a:rPr lang="en-US" dirty="0" smtClean="0">
                <a:ea typeface="ＭＳ Ｐゴシック" pitchFamily="1" charset="-128"/>
                <a:cs typeface="ＭＳ Ｐゴシック" pitchFamily="1" charset="-128"/>
              </a:rPr>
              <a:t>Do a standard linear regression on the </a:t>
            </a:r>
            <a:r>
              <a:rPr lang="en-US" dirty="0" err="1" smtClean="0">
                <a:ea typeface="ＭＳ Ｐゴシック" pitchFamily="1" charset="-128"/>
                <a:cs typeface="ＭＳ Ｐゴシック" pitchFamily="1" charset="-128"/>
              </a:rPr>
              <a:t>logit</a:t>
            </a:r>
            <a:r>
              <a:rPr lang="en-US" dirty="0" smtClean="0">
                <a:ea typeface="ＭＳ Ｐゴシック" pitchFamily="1" charset="-128"/>
                <a:cs typeface="ＭＳ Ｐゴシック" pitchFamily="1" charset="-128"/>
              </a:rPr>
              <a:t> values</a:t>
            </a:r>
          </a:p>
          <a:p>
            <a:pPr marL="857250" lvl="1" indent="-457200"/>
            <a:r>
              <a:rPr lang="en-US" dirty="0" smtClean="0">
                <a:ea typeface="ＭＳ Ｐゴシック" pitchFamily="1" charset="-128"/>
                <a:cs typeface="ＭＳ Ｐゴシック" pitchFamily="1" charset="-128"/>
              </a:rPr>
              <a:t>This effectively fits a logistic curve to the data, while still just doing a linear regression with the transformed input (ala quadric machine, etc.)</a:t>
            </a:r>
          </a:p>
          <a:p>
            <a:pPr marL="457200" indent="-457200" algn="ctr">
              <a:buNone/>
            </a:pPr>
            <a:endParaRPr lang="en-US" dirty="0" smtClean="0">
              <a:ea typeface="ＭＳ Ｐゴシック" pitchFamily="1" charset="-128"/>
              <a:cs typeface="ＭＳ Ｐゴシック" pitchFamily="1" charset="-128"/>
            </a:endParaRPr>
          </a:p>
          <a:p>
            <a:pPr marL="457200" indent="-457200" algn="ctr">
              <a:buNone/>
            </a:pPr>
            <a:r>
              <a:rPr lang="en-US" b="1" dirty="0" smtClean="0">
                <a:ea typeface="ＭＳ Ｐゴシック" pitchFamily="1" charset="-128"/>
                <a:cs typeface="ＭＳ Ｐゴシック" pitchFamily="1" charset="-128"/>
              </a:rPr>
              <a:t>Generalization</a:t>
            </a:r>
          </a:p>
          <a:p>
            <a:pPr marL="457200" indent="-457200">
              <a:buFont typeface="Arial" pitchFamily="1" charset="0"/>
              <a:buAutoNum type="arabicPeriod"/>
            </a:pPr>
            <a:r>
              <a:rPr lang="en-US" dirty="0" smtClean="0">
                <a:ea typeface="ＭＳ Ｐゴシック" pitchFamily="1" charset="-128"/>
                <a:cs typeface="ＭＳ Ｐゴシック" pitchFamily="1" charset="-128"/>
              </a:rPr>
              <a:t>Find the value for the new input on the </a:t>
            </a:r>
            <a:r>
              <a:rPr lang="en-US" dirty="0" err="1" smtClean="0">
                <a:ea typeface="ＭＳ Ｐゴシック" pitchFamily="1" charset="-128"/>
                <a:cs typeface="ＭＳ Ｐゴシック" pitchFamily="1" charset="-128"/>
              </a:rPr>
              <a:t>logit</a:t>
            </a:r>
            <a:r>
              <a:rPr lang="en-US" dirty="0" smtClean="0">
                <a:ea typeface="ＭＳ Ｐゴシック" pitchFamily="1" charset="-128"/>
                <a:cs typeface="ＭＳ Ｐゴシック" pitchFamily="1" charset="-128"/>
              </a:rPr>
              <a:t> line</a:t>
            </a:r>
          </a:p>
          <a:p>
            <a:pPr marL="457200" indent="-457200">
              <a:buFont typeface="Arial" pitchFamily="1" charset="0"/>
              <a:buAutoNum type="arabicPeriod"/>
            </a:pPr>
            <a:r>
              <a:rPr lang="en-US" dirty="0" smtClean="0">
                <a:ea typeface="ＭＳ Ｐゴシック" pitchFamily="1" charset="-128"/>
                <a:cs typeface="ＭＳ Ｐゴシック" pitchFamily="1" charset="-128"/>
              </a:rPr>
              <a:t>Transform that </a:t>
            </a:r>
            <a:r>
              <a:rPr lang="en-US" dirty="0" err="1" smtClean="0">
                <a:ea typeface="ＭＳ Ｐゴシック" pitchFamily="1" charset="-128"/>
                <a:cs typeface="ＭＳ Ｐゴシック" pitchFamily="1" charset="-128"/>
              </a:rPr>
              <a:t>logit</a:t>
            </a:r>
            <a:r>
              <a:rPr lang="en-US" dirty="0" smtClean="0">
                <a:ea typeface="ＭＳ Ｐゴシック" pitchFamily="1" charset="-128"/>
                <a:cs typeface="ＭＳ Ｐゴシック" pitchFamily="1" charset="-128"/>
              </a:rPr>
              <a:t> value back into a probability</a:t>
            </a:r>
          </a:p>
        </p:txBody>
      </p:sp>
      <p:sp>
        <p:nvSpPr>
          <p:cNvPr id="39941" name="Slide Number Placeholder 4"/>
          <p:cNvSpPr>
            <a:spLocks noGrp="1"/>
          </p:cNvSpPr>
          <p:nvPr>
            <p:ph type="sldNum" sz="quarter" idx="12"/>
          </p:nvPr>
        </p:nvSpPr>
        <p:spPr>
          <a:noFill/>
        </p:spPr>
        <p:txBody>
          <a:bodyPr/>
          <a:lstStyle/>
          <a:p>
            <a:fld id="{B68B84F5-2E8B-9A4C-99B1-3FC748BD0DDE}" type="slidenum">
              <a:rPr lang="en-US" smtClean="0">
                <a:latin typeface="Times New Roman" pitchFamily="1" charset="0"/>
              </a:rPr>
              <a:pPr/>
              <a:t>10</a:t>
            </a:fld>
            <a:endParaRPr lang="en-US" smtClean="0">
              <a:latin typeface="Times New Roman" pitchFamily="1" charset="0"/>
            </a:endParaRPr>
          </a:p>
        </p:txBody>
      </p:sp>
    </p:spTree>
    <p:extLst>
      <p:ext uri="{BB962C8B-B14F-4D97-AF65-F5344CB8AC3E}">
        <p14:creationId xmlns:p14="http://schemas.microsoft.com/office/powerpoint/2010/main" val="288352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anim calcmode="lin" valueType="num">
                                      <p:cBhvr additive="base">
                                        <p:cTn id="11"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 calcmode="lin" valueType="num">
                                      <p:cBhvr additive="base">
                                        <p:cTn id="15"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93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anim calcmode="lin" valueType="num">
                                      <p:cBhvr additive="base">
                                        <p:cTn id="19"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39">
                                            <p:txEl>
                                              <p:pRg st="5" end="5"/>
                                            </p:txEl>
                                          </p:spTgt>
                                        </p:tgtEl>
                                        <p:attrNameLst>
                                          <p:attrName>style.visibility</p:attrName>
                                        </p:attrNameLst>
                                      </p:cBhvr>
                                      <p:to>
                                        <p:strVal val="visible"/>
                                      </p:to>
                                    </p:set>
                                    <p:anim calcmode="lin" valueType="num">
                                      <p:cBhvr additive="base">
                                        <p:cTn id="25"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9939">
                                            <p:txEl>
                                              <p:pRg st="6" end="6"/>
                                            </p:txEl>
                                          </p:spTgt>
                                        </p:tgtEl>
                                        <p:attrNameLst>
                                          <p:attrName>style.visibility</p:attrName>
                                        </p:attrNameLst>
                                      </p:cBhvr>
                                      <p:to>
                                        <p:strVal val="visible"/>
                                      </p:to>
                                    </p:set>
                                    <p:anim calcmode="lin" valueType="num">
                                      <p:cBhvr additive="base">
                                        <p:cTn id="29"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939">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9939">
                                            <p:txEl>
                                              <p:pRg st="7" end="7"/>
                                            </p:txEl>
                                          </p:spTgt>
                                        </p:tgtEl>
                                        <p:attrNameLst>
                                          <p:attrName>style.visibility</p:attrName>
                                        </p:attrNameLst>
                                      </p:cBhvr>
                                      <p:to>
                                        <p:strVal val="visible"/>
                                      </p:to>
                                    </p:set>
                                    <p:anim calcmode="lin" valueType="num">
                                      <p:cBhvr additive="base">
                                        <p:cTn id="33" dur="500" fill="hold"/>
                                        <p:tgtEl>
                                          <p:spTgt spid="3993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99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48131" name="Content Placeholder 2"/>
          <p:cNvSpPr>
            <a:spLocks noGrp="1"/>
          </p:cNvSpPr>
          <p:nvPr>
            <p:ph idx="1"/>
          </p:nvPr>
        </p:nvSpPr>
        <p:spPr/>
        <p:txBody>
          <a:bodyPr>
            <a:normAutofit/>
          </a:bodyPr>
          <a:lstStyle/>
          <a:p>
            <a:r>
              <a:rPr lang="en-US" dirty="0" smtClean="0">
                <a:ea typeface="ＭＳ Ｐゴシック" pitchFamily="1" charset="-128"/>
                <a:cs typeface="ＭＳ Ｐゴシック" pitchFamily="1" charset="-128"/>
              </a:rPr>
              <a:t>Linear Regression and Logistic Regression are nice tools for many simple situations</a:t>
            </a:r>
          </a:p>
          <a:p>
            <a:pPr lvl="1"/>
            <a:r>
              <a:rPr lang="en-US" dirty="0" smtClean="0">
                <a:ea typeface="ＭＳ Ｐゴシック" pitchFamily="1" charset="-128"/>
                <a:cs typeface="ＭＳ Ｐゴシック" pitchFamily="1" charset="-128"/>
              </a:rPr>
              <a:t>But both force us to fit the data with one shape (line or sigmoid) which will often underfit </a:t>
            </a:r>
          </a:p>
          <a:p>
            <a:r>
              <a:rPr lang="en-US" dirty="0" smtClean="0">
                <a:ea typeface="ＭＳ Ｐゴシック" pitchFamily="1" charset="-128"/>
                <a:cs typeface="ＭＳ Ｐゴシック" pitchFamily="1" charset="-128"/>
              </a:rPr>
              <a:t>When problem includes more arbitrary non-linearity then we need more powerful models which we will introduce</a:t>
            </a:r>
          </a:p>
          <a:p>
            <a:pPr lvl="1"/>
            <a:r>
              <a:rPr lang="en-US" dirty="0" smtClean="0">
                <a:ea typeface="ＭＳ Ｐゴシック" pitchFamily="1" charset="-128"/>
                <a:cs typeface="ＭＳ Ｐゴシック" pitchFamily="1" charset="-128"/>
              </a:rPr>
              <a:t>Though non-linear data transformation can help in these cases while still using a linear model for learning</a:t>
            </a:r>
          </a:p>
          <a:p>
            <a:r>
              <a:rPr lang="en-US" dirty="0" smtClean="0">
                <a:ea typeface="ＭＳ Ｐゴシック" pitchFamily="1" charset="-128"/>
                <a:cs typeface="ＭＳ Ｐゴシック" pitchFamily="1" charset="-128"/>
              </a:rPr>
              <a:t>These models are commonly used in data mining applications and also as a "first attempt" at understanding data trends, indicators, etc.</a:t>
            </a:r>
          </a:p>
        </p:txBody>
      </p:sp>
      <p:sp>
        <p:nvSpPr>
          <p:cNvPr id="48133" name="Slide Number Placeholder 4"/>
          <p:cNvSpPr>
            <a:spLocks noGrp="1"/>
          </p:cNvSpPr>
          <p:nvPr>
            <p:ph type="sldNum" sz="quarter" idx="12"/>
          </p:nvPr>
        </p:nvSpPr>
        <p:spPr>
          <a:noFill/>
        </p:spPr>
        <p:txBody>
          <a:bodyPr/>
          <a:lstStyle/>
          <a:p>
            <a:fld id="{440F6F96-6726-1845-B3C9-F166B3BEAA9E}" type="slidenum">
              <a:rPr lang="en-US" smtClean="0">
                <a:latin typeface="Times New Roman" pitchFamily="1" charset="0"/>
              </a:rPr>
              <a:pPr/>
              <a:t>11</a:t>
            </a:fld>
            <a:endParaRPr lang="en-US" smtClean="0">
              <a:latin typeface="Times New Roman" pitchFamily="1" charset="0"/>
            </a:endParaRPr>
          </a:p>
        </p:txBody>
      </p:sp>
    </p:spTree>
    <p:extLst>
      <p:ext uri="{BB962C8B-B14F-4D97-AF65-F5344CB8AC3E}">
        <p14:creationId xmlns:p14="http://schemas.microsoft.com/office/powerpoint/2010/main" val="61246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anim calcmode="lin" valueType="num">
                                      <p:cBhvr additive="base">
                                        <p:cTn id="11"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 calcmode="lin" valueType="num">
                                      <p:cBhvr additive="base">
                                        <p:cTn id="17"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813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8131">
                                            <p:txEl>
                                              <p:pRg st="3" end="3"/>
                                            </p:txEl>
                                          </p:spTgt>
                                        </p:tgtEl>
                                        <p:attrNameLst>
                                          <p:attrName>style.visibility</p:attrName>
                                        </p:attrNameLst>
                                      </p:cBhvr>
                                      <p:to>
                                        <p:strVal val="visible"/>
                                      </p:to>
                                    </p:set>
                                    <p:anim calcmode="lin" valueType="num">
                                      <p:cBhvr additive="base">
                                        <p:cTn id="21"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81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 calcmode="lin" valueType="num">
                                      <p:cBhvr additive="base">
                                        <p:cTn id="27"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2032001" y="914400"/>
            <a:ext cx="2447925" cy="4279900"/>
          </a:xfrm>
        </p:spPr>
        <p:txBody>
          <a:bodyPr anchor="t"/>
          <a:lstStyle/>
          <a:p>
            <a:pPr eaLnBrk="1" hangingPunct="1"/>
            <a:r>
              <a:rPr lang="en-US" altLang="en-US" sz="3600" b="1" dirty="0"/>
              <a:t>Index</a:t>
            </a:r>
          </a:p>
        </p:txBody>
      </p:sp>
      <p:sp>
        <p:nvSpPr>
          <p:cNvPr id="3" name="Content Placeholder 2">
            <a:extLst>
              <a:ext uri="{FF2B5EF4-FFF2-40B4-BE49-F238E27FC236}">
                <a16:creationId xmlns:a16="http://schemas.microsoft.com/office/drawing/2014/main" id="{0C4F5A16-7CE3-A74C-8678-FC9624F23D6D}"/>
              </a:ext>
            </a:extLst>
          </p:cNvPr>
          <p:cNvSpPr>
            <a:spLocks noGrp="1"/>
          </p:cNvSpPr>
          <p:nvPr>
            <p:ph idx="1"/>
          </p:nvPr>
        </p:nvSpPr>
        <p:spPr>
          <a:xfrm>
            <a:off x="4479925" y="914400"/>
            <a:ext cx="5600777" cy="5486400"/>
          </a:xfrm>
        </p:spPr>
        <p:txBody>
          <a:bodyPr rtlCol="0">
            <a:normAutofit/>
          </a:bodyPr>
          <a:lstStyle/>
          <a:p>
            <a:pPr>
              <a:defRPr/>
            </a:pPr>
            <a:r>
              <a:rPr lang="en-IN" sz="2000" b="1" dirty="0"/>
              <a:t>Supervised Learning – </a:t>
            </a:r>
          </a:p>
          <a:p>
            <a:pPr marL="457200" indent="0">
              <a:buClr>
                <a:srgbClr val="00B050"/>
              </a:buClr>
              <a:buNone/>
              <a:defRPr/>
            </a:pPr>
            <a:r>
              <a:rPr lang="en-IN" sz="2000" b="1" dirty="0"/>
              <a:t> </a:t>
            </a:r>
            <a:r>
              <a:rPr lang="en-IN" sz="2000" b="1" dirty="0" smtClean="0"/>
              <a:t>Regression</a:t>
            </a:r>
            <a:endParaRPr lang="en-IN" sz="2000" b="1" dirty="0"/>
          </a:p>
          <a:p>
            <a:pPr marL="457200" indent="0">
              <a:buClr>
                <a:srgbClr val="00B050"/>
              </a:buClr>
              <a:buNone/>
              <a:defRPr/>
            </a:pPr>
            <a:r>
              <a:rPr lang="en-IN" sz="2000" b="1" dirty="0">
                <a:cs typeface="Times New Roman" panose="02020603050405020304" pitchFamily="18" charset="0"/>
              </a:rPr>
              <a:t>   </a:t>
            </a:r>
            <a:r>
              <a:rPr lang="en-IN" sz="2000" dirty="0" smtClean="0">
                <a:cs typeface="Times New Roman" panose="02020603050405020304" pitchFamily="18" charset="0"/>
              </a:rPr>
              <a:t>Linear</a:t>
            </a:r>
            <a:r>
              <a:rPr lang="en-IN" sz="2000" dirty="0">
                <a:cs typeface="Times New Roman" panose="02020603050405020304" pitchFamily="18" charset="0"/>
              </a:rPr>
              <a:t>,  Polynomial and Non Linear</a:t>
            </a:r>
          </a:p>
          <a:p>
            <a:pPr marL="0" indent="0">
              <a:buNone/>
              <a:defRPr/>
            </a:pPr>
            <a:r>
              <a:rPr lang="en-IN" sz="2000" b="1" dirty="0" smtClean="0"/>
              <a:t>         Classification</a:t>
            </a:r>
            <a:endParaRPr lang="en-IN" sz="2000" b="1" dirty="0"/>
          </a:p>
          <a:p>
            <a:pPr marL="0" indent="0">
              <a:buNone/>
              <a:defRPr/>
            </a:pPr>
            <a:r>
              <a:rPr lang="en-IN" sz="2000" b="1" dirty="0">
                <a:cs typeface="Times New Roman" panose="02020603050405020304" pitchFamily="18" charset="0"/>
              </a:rPr>
              <a:t>           </a:t>
            </a:r>
            <a:r>
              <a:rPr lang="en-IN" sz="2000" dirty="0">
                <a:solidFill>
                  <a:srgbClr val="FF0000"/>
                </a:solidFill>
                <a:cs typeface="Times New Roman" panose="02020603050405020304" pitchFamily="18" charset="0"/>
              </a:rPr>
              <a:t>Logistic Regression</a:t>
            </a:r>
          </a:p>
          <a:p>
            <a:pPr marL="0" indent="0">
              <a:buNone/>
              <a:defRPr/>
            </a:pPr>
            <a:r>
              <a:rPr lang="en-IN" sz="2000" b="1" dirty="0" smtClean="0">
                <a:cs typeface="Times New Roman" panose="02020603050405020304" pitchFamily="18" charset="0"/>
              </a:rPr>
              <a:t>           K </a:t>
            </a:r>
            <a:r>
              <a:rPr lang="en-IN" sz="2000" dirty="0" smtClean="0">
                <a:cs typeface="Times New Roman" panose="02020603050405020304" pitchFamily="18" charset="0"/>
              </a:rPr>
              <a:t>Nearest </a:t>
            </a:r>
            <a:r>
              <a:rPr lang="en-IN" sz="2000" dirty="0">
                <a:cs typeface="Times New Roman" panose="02020603050405020304" pitchFamily="18" charset="0"/>
              </a:rPr>
              <a:t>Neighbour</a:t>
            </a:r>
          </a:p>
          <a:p>
            <a:pPr marL="457200" indent="0">
              <a:buClr>
                <a:srgbClr val="00B050"/>
              </a:buClr>
              <a:buNone/>
              <a:defRPr/>
            </a:pPr>
            <a:r>
              <a:rPr lang="en-IN" sz="2000" dirty="0" smtClean="0">
                <a:cs typeface="Times New Roman" panose="02020603050405020304" pitchFamily="18" charset="0"/>
              </a:rPr>
              <a:t>   Support </a:t>
            </a:r>
            <a:r>
              <a:rPr lang="en-IN" sz="2000" dirty="0">
                <a:cs typeface="Times New Roman" panose="02020603050405020304" pitchFamily="18" charset="0"/>
              </a:rPr>
              <a:t>Vector Machines</a:t>
            </a:r>
          </a:p>
          <a:p>
            <a:pPr marL="457200" indent="0">
              <a:buClr>
                <a:srgbClr val="00B050"/>
              </a:buClr>
              <a:buNone/>
              <a:defRPr/>
            </a:pPr>
            <a:r>
              <a:rPr lang="en-IN" sz="2000" dirty="0" smtClean="0">
                <a:cs typeface="Times New Roman" panose="02020603050405020304" pitchFamily="18" charset="0"/>
              </a:rPr>
              <a:t>   Decision </a:t>
            </a:r>
            <a:r>
              <a:rPr lang="en-IN" sz="2000" dirty="0">
                <a:cs typeface="Times New Roman" panose="02020603050405020304" pitchFamily="18" charset="0"/>
              </a:rPr>
              <a:t>Tree</a:t>
            </a:r>
          </a:p>
          <a:p>
            <a:pPr>
              <a:defRPr/>
            </a:pPr>
            <a:r>
              <a:rPr lang="en-IN" sz="2000" b="1" dirty="0" smtClean="0">
                <a:cs typeface="Times New Roman" panose="02020603050405020304" pitchFamily="18" charset="0"/>
              </a:rPr>
              <a:t>Unsupervised </a:t>
            </a:r>
            <a:r>
              <a:rPr lang="en-IN" sz="2000" b="1" dirty="0">
                <a:cs typeface="Times New Roman" panose="02020603050405020304" pitchFamily="18" charset="0"/>
              </a:rPr>
              <a:t>&amp; Semi-Supervised Learning </a:t>
            </a:r>
          </a:p>
          <a:p>
            <a:pPr marL="457200" indent="0">
              <a:buClr>
                <a:srgbClr val="00B050"/>
              </a:buClr>
              <a:buNone/>
              <a:defRPr/>
            </a:pPr>
            <a:r>
              <a:rPr lang="en-IN" sz="2000" dirty="0">
                <a:cs typeface="Times New Roman" panose="02020603050405020304" pitchFamily="18" charset="0"/>
              </a:rPr>
              <a:t>   Clustering (K-means, GMMS)</a:t>
            </a:r>
          </a:p>
          <a:p>
            <a:pPr indent="0">
              <a:buClr>
                <a:srgbClr val="00B050"/>
              </a:buClr>
              <a:buNone/>
              <a:defRPr/>
            </a:pPr>
            <a:r>
              <a:rPr lang="en-IN" sz="2000" dirty="0">
                <a:cs typeface="Times New Roman" panose="02020603050405020304" pitchFamily="18" charset="0"/>
              </a:rPr>
              <a:t>       Factor Analysis (PCA, LDA)</a:t>
            </a:r>
            <a:br>
              <a:rPr lang="en-IN" sz="2000" dirty="0">
                <a:cs typeface="Times New Roman" panose="02020603050405020304" pitchFamily="18" charset="0"/>
              </a:rPr>
            </a:br>
            <a:endParaRPr lang="en-US" sz="2000" dirty="0"/>
          </a:p>
          <a:p>
            <a:pPr>
              <a:defRPr/>
            </a:pPr>
            <a:endParaRPr lang="en-US" sz="2000" dirty="0"/>
          </a:p>
        </p:txBody>
      </p:sp>
      <p:sp>
        <p:nvSpPr>
          <p:cNvPr id="4" name="Slide Number Placeholder 3">
            <a:extLst>
              <a:ext uri="{FF2B5EF4-FFF2-40B4-BE49-F238E27FC236}">
                <a16:creationId xmlns:a16="http://schemas.microsoft.com/office/drawing/2014/main" id="{85FD6801-EB4D-1444-A2DB-903296F74524}"/>
              </a:ext>
            </a:extLst>
          </p:cNvPr>
          <p:cNvSpPr>
            <a:spLocks noGrp="1"/>
          </p:cNvSpPr>
          <p:nvPr>
            <p:ph type="sldNum" sz="quarter" idx="12"/>
          </p:nvPr>
        </p:nvSpPr>
        <p:spPr>
          <a:xfrm>
            <a:off x="8763000" y="6400800"/>
            <a:ext cx="1905000" cy="457200"/>
          </a:xfrm>
        </p:spPr>
        <p:txBody>
          <a:bodyPr/>
          <a:lstStyle/>
          <a:p>
            <a:pPr>
              <a:defRPr/>
            </a:pPr>
            <a:fld id="{BA1E9B02-11D5-4614-9046-35319FB973F0}" type="slidenum">
              <a:rPr lang="en-US" altLang="en-US"/>
              <a:pPr>
                <a:defRPr/>
              </a:pPr>
              <a:t>2</a:t>
            </a:fld>
            <a:endParaRPr lang="en-US" altLang="en-US">
              <a:latin typeface="+mn-lt"/>
            </a:endParaRPr>
          </a:p>
        </p:txBody>
      </p:sp>
    </p:spTree>
    <p:extLst>
      <p:ext uri="{BB962C8B-B14F-4D97-AF65-F5344CB8AC3E}">
        <p14:creationId xmlns:p14="http://schemas.microsoft.com/office/powerpoint/2010/main" val="102369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a:xfrm>
            <a:off x="2301876" y="365126"/>
            <a:ext cx="7737475" cy="1325563"/>
          </a:xfrm>
        </p:spPr>
        <p:txBody>
          <a:bodyPr/>
          <a:lstStyle/>
          <a:p>
            <a:pPr eaLnBrk="1" hangingPunct="1"/>
            <a:r>
              <a:rPr lang="en-IN" altLang="en-US" smtClean="0">
                <a:cs typeface="Times New Roman" panose="02020603050405020304" pitchFamily="18" charset="0"/>
              </a:rPr>
              <a:t>Logistic Regression</a:t>
            </a:r>
            <a:endParaRPr lang="en-US" altLang="en-US" smtClean="0"/>
          </a:p>
        </p:txBody>
      </p:sp>
      <p:sp>
        <p:nvSpPr>
          <p:cNvPr id="18435" name="Content Placeholder 2"/>
          <p:cNvSpPr>
            <a:spLocks noGrp="1" noChangeArrowheads="1"/>
          </p:cNvSpPr>
          <p:nvPr>
            <p:ph idx="1"/>
          </p:nvPr>
        </p:nvSpPr>
        <p:spPr>
          <a:xfrm>
            <a:off x="2301876" y="1690688"/>
            <a:ext cx="7737475" cy="4710112"/>
          </a:xfrm>
        </p:spPr>
        <p:txBody>
          <a:bodyPr/>
          <a:lstStyle/>
          <a:p>
            <a:pPr eaLnBrk="1" hangingPunct="1"/>
            <a:r>
              <a:rPr lang="en-IN" altLang="en-US" sz="2000"/>
              <a:t>Its a classification algorithm used to assign observations to a discrete set of classes. </a:t>
            </a:r>
          </a:p>
          <a:p>
            <a:pPr eaLnBrk="1" hangingPunct="1"/>
            <a:r>
              <a:rPr lang="en-IN" altLang="en-US" sz="2000"/>
              <a:t>Unlike linear regression which outputs continuous number values, logistic regression transforms its output using the logistic sigmoid function to return a probability value which can then be mapped to two or more discrete classes. </a:t>
            </a:r>
          </a:p>
          <a:p>
            <a:pPr eaLnBrk="1" hangingPunct="1"/>
            <a:endParaRPr lang="en-US" altLang="en-US" sz="2000"/>
          </a:p>
        </p:txBody>
      </p:sp>
      <p:sp>
        <p:nvSpPr>
          <p:cNvPr id="4" name="Slide Number Placeholder 3">
            <a:extLst>
              <a:ext uri="{FF2B5EF4-FFF2-40B4-BE49-F238E27FC236}">
                <a16:creationId xmlns:a16="http://schemas.microsoft.com/office/drawing/2014/main" id="{C7DF2B7A-444D-CE41-84C5-768883F1AF4E}"/>
              </a:ext>
            </a:extLst>
          </p:cNvPr>
          <p:cNvSpPr>
            <a:spLocks noGrp="1"/>
          </p:cNvSpPr>
          <p:nvPr>
            <p:ph type="sldNum" sz="quarter" idx="12"/>
          </p:nvPr>
        </p:nvSpPr>
        <p:spPr>
          <a:xfrm>
            <a:off x="8763000" y="6400800"/>
            <a:ext cx="1905000" cy="457200"/>
          </a:xfrm>
        </p:spPr>
        <p:txBody>
          <a:bodyPr/>
          <a:lstStyle/>
          <a:p>
            <a:pPr>
              <a:defRPr/>
            </a:pPr>
            <a:fld id="{824A1095-941C-4309-8C2C-C22CF8421BEE}" type="slidenum">
              <a:rPr lang="en-US" altLang="en-US"/>
              <a:pPr>
                <a:defRPr/>
              </a:pPr>
              <a:t>3</a:t>
            </a:fld>
            <a:endParaRPr lang="en-US" altLang="en-US">
              <a:latin typeface="+mn-lt"/>
            </a:endParaRPr>
          </a:p>
        </p:txBody>
      </p:sp>
      <p:pic>
        <p:nvPicPr>
          <p:cNvPr id="1843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4300" y="3771900"/>
            <a:ext cx="7385050" cy="26289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621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8443B5-D77D-204B-B49E-48DD3024B435}"/>
              </a:ext>
            </a:extLst>
          </p:cNvPr>
          <p:cNvSpPr>
            <a:spLocks noGrp="1"/>
          </p:cNvSpPr>
          <p:nvPr>
            <p:ph idx="1"/>
          </p:nvPr>
        </p:nvSpPr>
        <p:spPr>
          <a:xfrm>
            <a:off x="1303337" y="362857"/>
            <a:ext cx="8412163" cy="6037943"/>
          </a:xfrm>
        </p:spPr>
        <p:txBody>
          <a:bodyPr rtlCol="0">
            <a:normAutofit/>
          </a:bodyPr>
          <a:lstStyle/>
          <a:p>
            <a:pPr marL="0" indent="0" algn="just">
              <a:buNone/>
              <a:defRPr/>
            </a:pPr>
            <a:endParaRPr lang="en-IN" sz="2400" b="1" dirty="0">
              <a:solidFill>
                <a:schemeClr val="tx2"/>
              </a:solidFill>
            </a:endParaRPr>
          </a:p>
          <a:p>
            <a:pPr marL="0" indent="0" algn="just">
              <a:buNone/>
              <a:defRPr/>
            </a:pPr>
            <a:r>
              <a:rPr lang="en-IN" dirty="0">
                <a:solidFill>
                  <a:schemeClr val="tx2"/>
                </a:solidFill>
              </a:rPr>
              <a:t>Comparison of linear &amp; logistic regression </a:t>
            </a:r>
          </a:p>
          <a:p>
            <a:pPr marL="0" indent="0" algn="just">
              <a:buNone/>
              <a:defRPr/>
            </a:pPr>
            <a:endParaRPr lang="en-IN" sz="2400" u="sng" dirty="0"/>
          </a:p>
          <a:p>
            <a:pPr marL="0" indent="0" algn="just">
              <a:buNone/>
              <a:defRPr/>
            </a:pPr>
            <a:r>
              <a:rPr lang="en-IN" sz="2400" u="sng" dirty="0" smtClean="0"/>
              <a:t>Example</a:t>
            </a:r>
            <a:r>
              <a:rPr lang="en-IN" sz="2400" dirty="0" smtClean="0"/>
              <a:t> </a:t>
            </a:r>
            <a:r>
              <a:rPr lang="en-IN" sz="2400" dirty="0"/>
              <a:t>Given data on time spent studying and exam scores. Linear Regression and logistic regression can predict different things: </a:t>
            </a:r>
          </a:p>
          <a:p>
            <a:pPr algn="just">
              <a:defRPr/>
            </a:pPr>
            <a:r>
              <a:rPr lang="en-IN" sz="2000" b="1" dirty="0" smtClean="0"/>
              <a:t>Linear </a:t>
            </a:r>
            <a:r>
              <a:rPr lang="en-IN" sz="2000" b="1" dirty="0"/>
              <a:t>Regression </a:t>
            </a:r>
            <a:r>
              <a:rPr lang="en-IN" sz="2000" dirty="0"/>
              <a:t>could help us predict the student’s test score on a scale of 0 - 100. Linear regression predictions are continuous (numbers in a range). </a:t>
            </a:r>
          </a:p>
          <a:p>
            <a:pPr algn="just">
              <a:defRPr/>
            </a:pPr>
            <a:r>
              <a:rPr lang="en-IN" sz="2000" b="1" dirty="0"/>
              <a:t>Logistic Regression </a:t>
            </a:r>
            <a:r>
              <a:rPr lang="en-IN" sz="2000" dirty="0"/>
              <a:t>could help use predict whether the student passed or failed. Logistic regression predictions are discrete (only specific values or categories are allowed). We can also view probability scores underlying the model’s classifications. </a:t>
            </a:r>
            <a:endParaRPr lang="en-IN" sz="2400" dirty="0"/>
          </a:p>
          <a:p>
            <a:pPr marL="0" indent="0">
              <a:buNone/>
              <a:defRPr/>
            </a:pPr>
            <a:endParaRPr lang="en-US" dirty="0"/>
          </a:p>
        </p:txBody>
      </p:sp>
      <p:sp>
        <p:nvSpPr>
          <p:cNvPr id="4" name="Slide Number Placeholder 3">
            <a:extLst>
              <a:ext uri="{FF2B5EF4-FFF2-40B4-BE49-F238E27FC236}">
                <a16:creationId xmlns:a16="http://schemas.microsoft.com/office/drawing/2014/main" id="{D888F1B7-2F66-3345-B39F-603CFAAA1A91}"/>
              </a:ext>
            </a:extLst>
          </p:cNvPr>
          <p:cNvSpPr>
            <a:spLocks noGrp="1"/>
          </p:cNvSpPr>
          <p:nvPr>
            <p:ph type="sldNum" sz="quarter" idx="12"/>
          </p:nvPr>
        </p:nvSpPr>
        <p:spPr>
          <a:xfrm>
            <a:off x="8763000" y="6400800"/>
            <a:ext cx="1905000" cy="457200"/>
          </a:xfrm>
        </p:spPr>
        <p:txBody>
          <a:bodyPr/>
          <a:lstStyle/>
          <a:p>
            <a:pPr>
              <a:defRPr/>
            </a:pPr>
            <a:fld id="{54C4E05D-021E-4A6A-BCC8-2E1BEF28C048}" type="slidenum">
              <a:rPr lang="en-US" altLang="en-US"/>
              <a:pPr>
                <a:defRPr/>
              </a:pPr>
              <a:t>4</a:t>
            </a:fld>
            <a:endParaRPr lang="en-US" altLang="en-US">
              <a:latin typeface="+mn-lt"/>
            </a:endParaRPr>
          </a:p>
        </p:txBody>
      </p:sp>
    </p:spTree>
    <p:extLst>
      <p:ext uri="{BB962C8B-B14F-4D97-AF65-F5344CB8AC3E}">
        <p14:creationId xmlns:p14="http://schemas.microsoft.com/office/powerpoint/2010/main" val="2969262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noChangeArrowheads="1"/>
          </p:cNvSpPr>
          <p:nvPr>
            <p:ph type="title"/>
          </p:nvPr>
        </p:nvSpPr>
        <p:spPr>
          <a:xfrm>
            <a:off x="2243138" y="549275"/>
            <a:ext cx="7772400" cy="990600"/>
          </a:xfrm>
        </p:spPr>
        <p:txBody>
          <a:bodyPr rtlCol="0">
            <a:normAutofit fontScale="90000"/>
          </a:bodyPr>
          <a:lstStyle/>
          <a:p>
            <a:pPr>
              <a:defRPr/>
            </a:pPr>
            <a:r>
              <a:rPr lang="en-IN" altLang="en-US" sz="2800" b="1"/>
              <a:t>Comparison of linear &amp; logistic regression </a:t>
            </a:r>
            <a:r>
              <a:rPr lang="en-IN" altLang="en-US" b="1" smtClean="0"/>
              <a:t/>
            </a:r>
            <a:br>
              <a:rPr lang="en-IN" altLang="en-US" b="1" smtClean="0"/>
            </a:br>
            <a:endParaRPr lang="en-US" altLang="en-US" smtClean="0"/>
          </a:p>
        </p:txBody>
      </p:sp>
      <p:pic>
        <p:nvPicPr>
          <p:cNvPr id="21507"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97214" y="1825625"/>
            <a:ext cx="5997575" cy="4351338"/>
          </a:xfrm>
          <a:ln w="28575">
            <a:solidFill>
              <a:schemeClr val="tx1"/>
            </a:solidFill>
            <a:miter lim="800000"/>
            <a:headEnd/>
            <a:tailEnd/>
          </a:ln>
        </p:spPr>
      </p:pic>
      <p:sp>
        <p:nvSpPr>
          <p:cNvPr id="4" name="Slide Number Placeholder 3">
            <a:extLst>
              <a:ext uri="{FF2B5EF4-FFF2-40B4-BE49-F238E27FC236}">
                <a16:creationId xmlns:a16="http://schemas.microsoft.com/office/drawing/2014/main" id="{A5246591-8F7D-D14B-94AD-00CFB208806E}"/>
              </a:ext>
            </a:extLst>
          </p:cNvPr>
          <p:cNvSpPr>
            <a:spLocks noGrp="1"/>
          </p:cNvSpPr>
          <p:nvPr>
            <p:ph type="sldNum" sz="quarter" idx="12"/>
          </p:nvPr>
        </p:nvSpPr>
        <p:spPr>
          <a:xfrm>
            <a:off x="8763000" y="6400800"/>
            <a:ext cx="1905000" cy="457200"/>
          </a:xfrm>
        </p:spPr>
        <p:txBody>
          <a:bodyPr/>
          <a:lstStyle/>
          <a:p>
            <a:pPr>
              <a:defRPr/>
            </a:pPr>
            <a:fld id="{6369C417-95F5-40C1-9268-A2726D8EEB2E}" type="slidenum">
              <a:rPr lang="en-US" altLang="en-US"/>
              <a:pPr>
                <a:defRPr/>
              </a:pPr>
              <a:t>5</a:t>
            </a:fld>
            <a:endParaRPr lang="en-US" altLang="en-US">
              <a:latin typeface="+mn-lt"/>
            </a:endParaRPr>
          </a:p>
        </p:txBody>
      </p:sp>
      <p:cxnSp>
        <p:nvCxnSpPr>
          <p:cNvPr id="21509" name="Straight Connector 12"/>
          <p:cNvCxnSpPr>
            <a:cxnSpLocks/>
            <a:endCxn id="21507" idx="3"/>
          </p:cNvCxnSpPr>
          <p:nvPr/>
        </p:nvCxnSpPr>
        <p:spPr bwMode="auto">
          <a:xfrm flipV="1">
            <a:off x="3097214" y="4002088"/>
            <a:ext cx="5997575" cy="31750"/>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0" name="Straight Connector 14"/>
          <p:cNvCxnSpPr>
            <a:cxnSpLocks noChangeShapeType="1"/>
          </p:cNvCxnSpPr>
          <p:nvPr/>
        </p:nvCxnSpPr>
        <p:spPr bwMode="auto">
          <a:xfrm flipV="1">
            <a:off x="3097214" y="4419600"/>
            <a:ext cx="5997575" cy="7938"/>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1" name="Straight Connector 15"/>
          <p:cNvCxnSpPr>
            <a:cxnSpLocks noChangeShapeType="1"/>
          </p:cNvCxnSpPr>
          <p:nvPr/>
        </p:nvCxnSpPr>
        <p:spPr bwMode="auto">
          <a:xfrm flipV="1">
            <a:off x="3097214" y="5003800"/>
            <a:ext cx="5997575" cy="20638"/>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2" name="Straight Connector 16"/>
          <p:cNvCxnSpPr>
            <a:cxnSpLocks noChangeShapeType="1"/>
          </p:cNvCxnSpPr>
          <p:nvPr/>
        </p:nvCxnSpPr>
        <p:spPr bwMode="auto">
          <a:xfrm>
            <a:off x="3097214" y="5473700"/>
            <a:ext cx="5997575" cy="69850"/>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3" name="Straight Connector 17"/>
          <p:cNvCxnSpPr>
            <a:cxnSpLocks/>
          </p:cNvCxnSpPr>
          <p:nvPr/>
        </p:nvCxnSpPr>
        <p:spPr bwMode="auto">
          <a:xfrm flipH="1">
            <a:off x="4694238" y="1825625"/>
            <a:ext cx="4762" cy="4332288"/>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4" name="Straight Connector 21"/>
          <p:cNvCxnSpPr>
            <a:cxnSpLocks/>
          </p:cNvCxnSpPr>
          <p:nvPr/>
        </p:nvCxnSpPr>
        <p:spPr bwMode="auto">
          <a:xfrm>
            <a:off x="6692900" y="1803400"/>
            <a:ext cx="12700" cy="4332288"/>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15" name="Rectangle 23"/>
          <p:cNvSpPr>
            <a:spLocks noChangeArrowheads="1"/>
          </p:cNvSpPr>
          <p:nvPr/>
        </p:nvSpPr>
        <p:spPr bwMode="auto">
          <a:xfrm>
            <a:off x="6039222" y="1143001"/>
            <a:ext cx="181821" cy="402291"/>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90000" tIns="46800" rIns="90000" bIns="4680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2000">
              <a:latin typeface="Times New Roman" panose="02020603050405020304" pitchFamily="18" charset="0"/>
            </a:endParaRPr>
          </a:p>
        </p:txBody>
      </p:sp>
    </p:spTree>
    <p:extLst>
      <p:ext uri="{BB962C8B-B14F-4D97-AF65-F5344CB8AC3E}">
        <p14:creationId xmlns:p14="http://schemas.microsoft.com/office/powerpoint/2010/main" val="70662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a:xfrm>
            <a:off x="1849438" y="1419226"/>
            <a:ext cx="8374062" cy="1774825"/>
          </a:xfrm>
        </p:spPr>
        <p:txBody>
          <a:bodyPr/>
          <a:lstStyle/>
          <a:p>
            <a:pPr algn="just" eaLnBrk="1" hangingPunct="1"/>
            <a:r>
              <a:rPr lang="en-IN" altLang="en-US" sz="1400" b="1"/>
              <a:t/>
            </a:r>
            <a:br>
              <a:rPr lang="en-IN" altLang="en-US" sz="1400" b="1"/>
            </a:br>
            <a:r>
              <a:rPr lang="en-IN" altLang="en-US" sz="2000"/>
              <a:t>In order to map predicted values to probabilities, we use the sigmoid function. The function maps any real value into another value between 0 and 1. </a:t>
            </a:r>
            <a:br>
              <a:rPr lang="en-IN" altLang="en-US" sz="2000"/>
            </a:br>
            <a:r>
              <a:rPr lang="en-IN" altLang="en-US" sz="2000"/>
              <a:t>In machine learning, we use sigmoid to map predictions to probabilities.</a:t>
            </a:r>
            <a:br>
              <a:rPr lang="en-IN" altLang="en-US" sz="2000"/>
            </a:br>
            <a:r>
              <a:rPr lang="en-IN" altLang="en-US" sz="2000"/>
              <a:t> </a:t>
            </a:r>
            <a:br>
              <a:rPr lang="en-IN" altLang="en-US" sz="2000"/>
            </a:br>
            <a:endParaRPr lang="en-US" altLang="en-US" sz="2000"/>
          </a:p>
        </p:txBody>
      </p:sp>
      <p:pic>
        <p:nvPicPr>
          <p:cNvPr id="22531" name="Content Placeholder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71700" y="2641601"/>
            <a:ext cx="3111500" cy="1668463"/>
          </a:xfrm>
        </p:spPr>
      </p:pic>
      <p:sp>
        <p:nvSpPr>
          <p:cNvPr id="4" name="Slide Number Placeholder 3">
            <a:extLst>
              <a:ext uri="{FF2B5EF4-FFF2-40B4-BE49-F238E27FC236}">
                <a16:creationId xmlns:a16="http://schemas.microsoft.com/office/drawing/2014/main" id="{7EC31597-0035-CD48-8551-0394E079ADF2}"/>
              </a:ext>
            </a:extLst>
          </p:cNvPr>
          <p:cNvSpPr>
            <a:spLocks noGrp="1"/>
          </p:cNvSpPr>
          <p:nvPr>
            <p:ph type="sldNum" sz="quarter" idx="12"/>
          </p:nvPr>
        </p:nvSpPr>
        <p:spPr>
          <a:xfrm>
            <a:off x="8763000" y="6400800"/>
            <a:ext cx="1905000" cy="457200"/>
          </a:xfrm>
        </p:spPr>
        <p:txBody>
          <a:bodyPr/>
          <a:lstStyle/>
          <a:p>
            <a:pPr>
              <a:defRPr/>
            </a:pPr>
            <a:fld id="{785B8240-D939-4A01-B783-B7CBB054AB57}" type="slidenum">
              <a:rPr lang="en-US" altLang="en-US"/>
              <a:pPr>
                <a:defRPr/>
              </a:pPr>
              <a:t>6</a:t>
            </a:fld>
            <a:endParaRPr lang="en-US" altLang="en-US">
              <a:latin typeface="+mn-lt"/>
            </a:endParaRPr>
          </a:p>
        </p:txBody>
      </p:sp>
      <p:sp>
        <p:nvSpPr>
          <p:cNvPr id="22533" name="TextBox 2"/>
          <p:cNvSpPr txBox="1">
            <a:spLocks noChangeArrowheads="1"/>
          </p:cNvSpPr>
          <p:nvPr/>
        </p:nvSpPr>
        <p:spPr bwMode="auto">
          <a:xfrm>
            <a:off x="4275138" y="528638"/>
            <a:ext cx="3522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3200" b="1">
                <a:solidFill>
                  <a:schemeClr val="tx2"/>
                </a:solidFill>
                <a:latin typeface="Times New Roman" panose="02020603050405020304" pitchFamily="18" charset="0"/>
              </a:rPr>
              <a:t>Sigmoid Activation</a:t>
            </a:r>
            <a:endParaRPr lang="en-US" altLang="en-US" sz="3200">
              <a:solidFill>
                <a:schemeClr val="tx2"/>
              </a:solidFill>
              <a:latin typeface="Times New Roman" panose="02020603050405020304" pitchFamily="18" charset="0"/>
            </a:endParaRPr>
          </a:p>
        </p:txBody>
      </p:sp>
      <p:sp>
        <p:nvSpPr>
          <p:cNvPr id="22534" name="TextBox 4"/>
          <p:cNvSpPr txBox="1">
            <a:spLocks noChangeArrowheads="1"/>
          </p:cNvSpPr>
          <p:nvPr/>
        </p:nvSpPr>
        <p:spPr bwMode="auto">
          <a:xfrm>
            <a:off x="2087564" y="4267200"/>
            <a:ext cx="38068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1600" i="1">
                <a:latin typeface="Times New Roman" panose="02020603050405020304" pitchFamily="18" charset="0"/>
              </a:rPr>
              <a:t>S</a:t>
            </a:r>
            <a:r>
              <a:rPr lang="en-IN" altLang="en-US" sz="1600">
                <a:latin typeface="Times New Roman" panose="02020603050405020304" pitchFamily="18" charset="0"/>
              </a:rPr>
              <a:t>(</a:t>
            </a:r>
            <a:r>
              <a:rPr lang="en-IN" altLang="en-US" sz="1600" i="1">
                <a:latin typeface="Times New Roman" panose="02020603050405020304" pitchFamily="18" charset="0"/>
              </a:rPr>
              <a:t>z</a:t>
            </a:r>
            <a:r>
              <a:rPr lang="en-IN" altLang="en-US" sz="1600">
                <a:latin typeface="Times New Roman" panose="02020603050405020304" pitchFamily="18" charset="0"/>
              </a:rPr>
              <a:t>) = output between 0 and 1 (probability estimate)</a:t>
            </a:r>
            <a:br>
              <a:rPr lang="en-IN" altLang="en-US" sz="1600">
                <a:latin typeface="Times New Roman" panose="02020603050405020304" pitchFamily="18" charset="0"/>
              </a:rPr>
            </a:br>
            <a:r>
              <a:rPr lang="en-IN" altLang="en-US" sz="1600" i="1">
                <a:latin typeface="Times New Roman" panose="02020603050405020304" pitchFamily="18" charset="0"/>
              </a:rPr>
              <a:t>z </a:t>
            </a:r>
            <a:r>
              <a:rPr lang="en-IN" altLang="en-US" sz="1600">
                <a:latin typeface="Times New Roman" panose="02020603050405020304" pitchFamily="18" charset="0"/>
              </a:rPr>
              <a:t>= input to the function (your algorithm’s prediction e.g. mx + b) </a:t>
            </a:r>
          </a:p>
          <a:p>
            <a:pPr>
              <a:lnSpc>
                <a:spcPct val="100000"/>
              </a:lnSpc>
              <a:spcBef>
                <a:spcPct val="0"/>
              </a:spcBef>
              <a:buFontTx/>
              <a:buNone/>
            </a:pPr>
            <a:r>
              <a:rPr lang="en-IN" altLang="en-US" sz="1600" i="1">
                <a:latin typeface="Times New Roman" panose="02020603050405020304" pitchFamily="18" charset="0"/>
              </a:rPr>
              <a:t>e </a:t>
            </a:r>
            <a:r>
              <a:rPr lang="en-IN" altLang="en-US" sz="1600">
                <a:latin typeface="Times New Roman" panose="02020603050405020304" pitchFamily="18" charset="0"/>
              </a:rPr>
              <a:t>= base of natural log </a:t>
            </a:r>
          </a:p>
          <a:p>
            <a:pPr>
              <a:lnSpc>
                <a:spcPct val="100000"/>
              </a:lnSpc>
              <a:spcBef>
                <a:spcPct val="0"/>
              </a:spcBef>
              <a:buFontTx/>
              <a:buNone/>
            </a:pPr>
            <a:endParaRPr lang="en-US" altLang="en-US" sz="1600">
              <a:latin typeface="Times New Roman" panose="02020603050405020304" pitchFamily="18" charset="0"/>
            </a:endParaRPr>
          </a:p>
        </p:txBody>
      </p:sp>
      <p:pic>
        <p:nvPicPr>
          <p:cNvPr id="22535" name="Picture 6"/>
          <p:cNvPicPr>
            <a:picLocks noChangeAspect="1" noChangeArrowheads="1"/>
          </p:cNvPicPr>
          <p:nvPr/>
        </p:nvPicPr>
        <p:blipFill>
          <a:blip r:embed="rId3">
            <a:extLst>
              <a:ext uri="{28A0092B-C50C-407E-A947-70E740481C1C}">
                <a14:useLocalDpi xmlns:a14="http://schemas.microsoft.com/office/drawing/2010/main" val="0"/>
              </a:ext>
            </a:extLst>
          </a:blip>
          <a:srcRect l="5060" r="5191"/>
          <a:stretch>
            <a:fillRect/>
          </a:stretch>
        </p:blipFill>
        <p:spPr bwMode="auto">
          <a:xfrm>
            <a:off x="5770564" y="2890838"/>
            <a:ext cx="4452937"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4758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6"/>
          <p:cNvSpPr>
            <a:spLocks noGrp="1" noChangeArrowheads="1"/>
          </p:cNvSpPr>
          <p:nvPr>
            <p:ph idx="1"/>
          </p:nvPr>
        </p:nvSpPr>
        <p:spPr>
          <a:xfrm>
            <a:off x="2052638" y="625475"/>
            <a:ext cx="8050212" cy="4687888"/>
          </a:xfrm>
        </p:spPr>
        <p:txBody>
          <a:bodyPr/>
          <a:lstStyle/>
          <a:p>
            <a:pPr marL="0" indent="0" algn="ctr">
              <a:buNone/>
            </a:pPr>
            <a:r>
              <a:rPr lang="en-IN" altLang="en-US" b="1" smtClean="0">
                <a:solidFill>
                  <a:schemeClr val="tx2"/>
                </a:solidFill>
              </a:rPr>
              <a:t>Decision Boundary </a:t>
            </a:r>
          </a:p>
          <a:p>
            <a:pPr marL="0" indent="0">
              <a:buNone/>
            </a:pPr>
            <a:endParaRPr lang="en-IN" altLang="en-US" sz="2400"/>
          </a:p>
          <a:p>
            <a:pPr marL="0" indent="0" algn="just">
              <a:buNone/>
            </a:pPr>
            <a:r>
              <a:rPr lang="en-IN" altLang="en-US" sz="1800"/>
              <a:t>Our current prediction function returns a probability score between 0 and 1. In order to map this to a discrete class (true/false, cat/dog), we select a threshold value or tipping point above which we will classify values into class 1 and below which we classify values into class 2. </a:t>
            </a:r>
          </a:p>
          <a:p>
            <a:pPr marL="0" indent="0" algn="just">
              <a:buNone/>
            </a:pPr>
            <a:endParaRPr lang="en-IN" altLang="en-US" sz="1800"/>
          </a:p>
          <a:p>
            <a:pPr marL="0" indent="0" algn="ctr">
              <a:buNone/>
            </a:pPr>
            <a:r>
              <a:rPr lang="en-IN" altLang="en-US" sz="1800" i="1"/>
              <a:t>p </a:t>
            </a:r>
            <a:r>
              <a:rPr lang="en-IN" altLang="en-US" sz="1800"/>
              <a:t>≥ 0.5,</a:t>
            </a:r>
            <a:r>
              <a:rPr lang="en-IN" altLang="en-US" sz="1800" i="1"/>
              <a:t>class </a:t>
            </a:r>
            <a:r>
              <a:rPr lang="en-IN" altLang="en-US" sz="1800"/>
              <a:t>= 1 </a:t>
            </a:r>
          </a:p>
          <a:p>
            <a:pPr marL="0" indent="0" algn="ctr">
              <a:buNone/>
            </a:pPr>
            <a:r>
              <a:rPr lang="en-IN" altLang="en-US" sz="1800" i="1"/>
              <a:t>p </a:t>
            </a:r>
            <a:r>
              <a:rPr lang="en-IN" altLang="en-US" sz="1800"/>
              <a:t>&lt; 0.5,</a:t>
            </a:r>
            <a:r>
              <a:rPr lang="en-IN" altLang="en-US" sz="1800" i="1"/>
              <a:t>class </a:t>
            </a:r>
            <a:r>
              <a:rPr lang="en-IN" altLang="en-US" sz="1800"/>
              <a:t>= 0 </a:t>
            </a:r>
          </a:p>
          <a:p>
            <a:pPr marL="0" indent="0" algn="ctr">
              <a:buNone/>
            </a:pPr>
            <a:endParaRPr lang="en-IN" altLang="en-US" sz="1800"/>
          </a:p>
          <a:p>
            <a:pPr marL="0" indent="0" algn="just">
              <a:buNone/>
            </a:pPr>
            <a:r>
              <a:rPr lang="en-IN" altLang="en-US" sz="1800"/>
              <a:t>For example, if our threshold was .5 and our prediction function returned .7, we would classify this observation as positive. If our prediction was .2 we would classify the observation as negative. For logistic regression with multiple classes we could select the class with the highest predicted probability. </a:t>
            </a:r>
          </a:p>
          <a:p>
            <a:pPr marL="0" indent="0">
              <a:buNone/>
            </a:pPr>
            <a:endParaRPr lang="en-US" altLang="en-US" sz="2400"/>
          </a:p>
        </p:txBody>
      </p:sp>
      <p:sp>
        <p:nvSpPr>
          <p:cNvPr id="4" name="Slide Number Placeholder 3">
            <a:extLst>
              <a:ext uri="{FF2B5EF4-FFF2-40B4-BE49-F238E27FC236}">
                <a16:creationId xmlns:a16="http://schemas.microsoft.com/office/drawing/2014/main" id="{A469FB57-23EF-C84D-811E-78F4B3EFE22B}"/>
              </a:ext>
            </a:extLst>
          </p:cNvPr>
          <p:cNvSpPr>
            <a:spLocks noGrp="1"/>
          </p:cNvSpPr>
          <p:nvPr>
            <p:ph type="sldNum" sz="quarter" idx="12"/>
          </p:nvPr>
        </p:nvSpPr>
        <p:spPr>
          <a:xfrm>
            <a:off x="8763000" y="6400800"/>
            <a:ext cx="1905000" cy="457200"/>
          </a:xfrm>
        </p:spPr>
        <p:txBody>
          <a:bodyPr/>
          <a:lstStyle/>
          <a:p>
            <a:pPr>
              <a:defRPr/>
            </a:pPr>
            <a:fld id="{487A8FF0-7951-429C-B664-8FEA8F0C5C70}" type="slidenum">
              <a:rPr lang="en-US" altLang="en-US"/>
              <a:pPr>
                <a:defRPr/>
              </a:pPr>
              <a:t>7</a:t>
            </a:fld>
            <a:endParaRPr lang="en-US" altLang="en-US">
              <a:latin typeface="+mn-lt"/>
            </a:endParaRPr>
          </a:p>
        </p:txBody>
      </p:sp>
    </p:spTree>
    <p:extLst>
      <p:ext uri="{BB962C8B-B14F-4D97-AF65-F5344CB8AC3E}">
        <p14:creationId xmlns:p14="http://schemas.microsoft.com/office/powerpoint/2010/main" val="2099915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A225D6-90FC-CB4F-A81C-2D151BDAED25}"/>
              </a:ext>
            </a:extLst>
          </p:cNvPr>
          <p:cNvSpPr>
            <a:spLocks noGrp="1"/>
          </p:cNvSpPr>
          <p:nvPr>
            <p:ph type="sldNum" sz="quarter" idx="12"/>
          </p:nvPr>
        </p:nvSpPr>
        <p:spPr>
          <a:xfrm>
            <a:off x="8763000" y="6400800"/>
            <a:ext cx="1905000" cy="457200"/>
          </a:xfrm>
        </p:spPr>
        <p:txBody>
          <a:bodyPr/>
          <a:lstStyle/>
          <a:p>
            <a:pPr>
              <a:defRPr/>
            </a:pPr>
            <a:fld id="{C03FA0C3-EC83-49A3-8D97-C3964C13C1B3}" type="slidenum">
              <a:rPr lang="en-US" altLang="en-US"/>
              <a:pPr>
                <a:defRPr/>
              </a:pPr>
              <a:t>8</a:t>
            </a:fld>
            <a:endParaRPr lang="en-US" altLang="en-US">
              <a:latin typeface="+mn-lt"/>
            </a:endParaRPr>
          </a:p>
        </p:txBody>
      </p:sp>
      <p:sp>
        <p:nvSpPr>
          <p:cNvPr id="2" name="Rectangle 1">
            <a:extLst>
              <a:ext uri="{FF2B5EF4-FFF2-40B4-BE49-F238E27FC236}">
                <a16:creationId xmlns:a16="http://schemas.microsoft.com/office/drawing/2014/main" id="{2AA99866-B1DD-F04E-83B4-B5E0058346FA}"/>
              </a:ext>
            </a:extLst>
          </p:cNvPr>
          <p:cNvSpPr/>
          <p:nvPr/>
        </p:nvSpPr>
        <p:spPr>
          <a:xfrm>
            <a:off x="2101850" y="-130175"/>
            <a:ext cx="7867650" cy="2954655"/>
          </a:xfrm>
          <a:prstGeom prst="rect">
            <a:avLst/>
          </a:prstGeom>
        </p:spPr>
        <p:txBody>
          <a:bodyPr>
            <a:spAutoFit/>
          </a:bodyPr>
          <a:lstStyle/>
          <a:p>
            <a:pPr algn="ctr">
              <a:defRPr/>
            </a:pPr>
            <a:endParaRPr lang="en-IN" sz="3200" b="1" dirty="0">
              <a:solidFill>
                <a:schemeClr val="tx2"/>
              </a:solidFill>
            </a:endParaRPr>
          </a:p>
          <a:p>
            <a:pPr algn="ctr">
              <a:defRPr/>
            </a:pPr>
            <a:r>
              <a:rPr lang="en-IN" sz="3200" dirty="0">
                <a:solidFill>
                  <a:schemeClr val="tx2"/>
                </a:solidFill>
              </a:rPr>
              <a:t>Binary Logistic Regression </a:t>
            </a:r>
          </a:p>
          <a:p>
            <a:pPr algn="ctr">
              <a:defRPr/>
            </a:pPr>
            <a:endParaRPr lang="en-IN" sz="3200" b="1" dirty="0">
              <a:solidFill>
                <a:schemeClr val="tx2"/>
              </a:solidFill>
            </a:endParaRPr>
          </a:p>
          <a:p>
            <a:pPr>
              <a:defRPr/>
            </a:pPr>
            <a:endParaRPr lang="en-IN" dirty="0"/>
          </a:p>
          <a:p>
            <a:pPr algn="just">
              <a:defRPr/>
            </a:pPr>
            <a:r>
              <a:rPr lang="en-IN" dirty="0">
                <a:solidFill>
                  <a:srgbClr val="3F3F3F"/>
                </a:solidFill>
              </a:rPr>
              <a:t>Say we’re given </a:t>
            </a:r>
            <a:r>
              <a:rPr lang="en-IN" dirty="0"/>
              <a:t>data</a:t>
            </a:r>
            <a:r>
              <a:rPr lang="en-IN" dirty="0">
                <a:solidFill>
                  <a:srgbClr val="287FB7"/>
                </a:solidFill>
              </a:rPr>
              <a:t> </a:t>
            </a:r>
            <a:r>
              <a:rPr lang="en-IN" dirty="0">
                <a:solidFill>
                  <a:srgbClr val="3F3F3F"/>
                </a:solidFill>
              </a:rPr>
              <a:t>on student exam results and our goal is to predict whether a student will pass or fail based on number of hours slept and hours spent studying. We have two features (hours slept, hours studied) and two classes: passed (1) and failed (0). </a:t>
            </a:r>
            <a:endParaRPr lang="en-IN" dirty="0"/>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851" y="3290889"/>
            <a:ext cx="3319463" cy="284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1313" y="3263900"/>
            <a:ext cx="4786312"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725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741" y="752662"/>
            <a:ext cx="7772400" cy="838200"/>
          </a:xfrm>
        </p:spPr>
        <p:txBody>
          <a:bodyPr>
            <a:normAutofit/>
          </a:bodyPr>
          <a:lstStyle/>
          <a:p>
            <a:pPr>
              <a:defRPr/>
            </a:pPr>
            <a:r>
              <a:rPr lang="en-US" dirty="0" smtClean="0"/>
              <a:t>Linear vs Logistic Regression</a:t>
            </a:r>
            <a:endParaRPr lang="en-US" dirty="0"/>
          </a:p>
        </p:txBody>
      </p:sp>
      <p:sp>
        <p:nvSpPr>
          <p:cNvPr id="38917" name="Slide Number Placeholder 4"/>
          <p:cNvSpPr>
            <a:spLocks noGrp="1"/>
          </p:cNvSpPr>
          <p:nvPr>
            <p:ph type="sldNum" sz="quarter" idx="12"/>
          </p:nvPr>
        </p:nvSpPr>
        <p:spPr>
          <a:noFill/>
        </p:spPr>
        <p:txBody>
          <a:bodyPr/>
          <a:lstStyle/>
          <a:p>
            <a:fld id="{4C9A6645-BA97-C145-8690-0C2F218624B9}" type="slidenum">
              <a:rPr lang="en-US" smtClean="0">
                <a:latin typeface="Times New Roman" pitchFamily="1" charset="0"/>
              </a:rPr>
              <a:pPr/>
              <a:t>9</a:t>
            </a:fld>
            <a:endParaRPr lang="en-US" smtClean="0">
              <a:latin typeface="Times New Roman" pitchFamily="1" charset="0"/>
            </a:endParaRPr>
          </a:p>
        </p:txBody>
      </p:sp>
      <p:pic>
        <p:nvPicPr>
          <p:cNvPr id="6" name="Picture 4" descr="log003"/>
          <p:cNvPicPr>
            <a:picLocks noGrp="1" noChangeAspect="1" noChangeArrowheads="1"/>
          </p:cNvPicPr>
          <p:nvPr>
            <p:ph idx="1"/>
          </p:nvPr>
        </p:nvPicPr>
        <p:blipFill>
          <a:blip r:embed="rId2"/>
          <a:srcRect l="9036" t="8418" r="2481" b="14136"/>
          <a:stretch>
            <a:fillRect/>
          </a:stretch>
        </p:blipFill>
        <p:spPr bwMode="auto">
          <a:xfrm>
            <a:off x="1335741" y="2405797"/>
            <a:ext cx="4137329" cy="3524356"/>
          </a:xfrm>
          <a:prstGeom prst="rect">
            <a:avLst/>
          </a:prstGeom>
          <a:noFill/>
          <a:ln w="9525">
            <a:noFill/>
            <a:miter lim="800000"/>
            <a:headEnd/>
            <a:tailEnd/>
          </a:ln>
        </p:spPr>
      </p:pic>
      <p:pic>
        <p:nvPicPr>
          <p:cNvPr id="7" name="Picture 4" descr="log002"/>
          <p:cNvPicPr>
            <a:picLocks noChangeAspect="1" noChangeArrowheads="1"/>
          </p:cNvPicPr>
          <p:nvPr/>
        </p:nvPicPr>
        <p:blipFill>
          <a:blip r:embed="rId3"/>
          <a:srcRect l="6557" t="12173" r="11475" b="14783"/>
          <a:stretch>
            <a:fillRect/>
          </a:stretch>
        </p:blipFill>
        <p:spPr bwMode="auto">
          <a:xfrm>
            <a:off x="6501137" y="2405797"/>
            <a:ext cx="4081698" cy="3524356"/>
          </a:xfrm>
          <a:prstGeom prst="rect">
            <a:avLst/>
          </a:prstGeom>
          <a:noFill/>
          <a:ln w="12700">
            <a:solidFill>
              <a:schemeClr val="tx2"/>
            </a:solidFill>
            <a:miter lim="800000"/>
            <a:headEnd/>
            <a:tailEnd/>
          </a:ln>
        </p:spPr>
      </p:pic>
    </p:spTree>
    <p:extLst>
      <p:ext uri="{BB962C8B-B14F-4D97-AF65-F5344CB8AC3E}">
        <p14:creationId xmlns:p14="http://schemas.microsoft.com/office/powerpoint/2010/main" val="181308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576</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ＭＳ Ｐゴシック</vt:lpstr>
      <vt:lpstr>Arial</vt:lpstr>
      <vt:lpstr>Calibri</vt:lpstr>
      <vt:lpstr>Calibri Light</vt:lpstr>
      <vt:lpstr>Times New Roman</vt:lpstr>
      <vt:lpstr>Office Theme</vt:lpstr>
      <vt:lpstr>Classification</vt:lpstr>
      <vt:lpstr>Index</vt:lpstr>
      <vt:lpstr>Logistic Regression</vt:lpstr>
      <vt:lpstr>PowerPoint Presentation</vt:lpstr>
      <vt:lpstr>Comparison of linear &amp; logistic regression  </vt:lpstr>
      <vt:lpstr> In order to map predicted values to probabilities, we use the sigmoid function. The function maps any real value into another value between 0 and 1.  In machine learning, we use sigmoid to map predictions to probabilities.   </vt:lpstr>
      <vt:lpstr>PowerPoint Presentation</vt:lpstr>
      <vt:lpstr>PowerPoint Presentation</vt:lpstr>
      <vt:lpstr>Linear vs Logistic Regression</vt:lpstr>
      <vt:lpstr>Logistic Regression Approach</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dc:creator>Windows User</dc:creator>
  <cp:lastModifiedBy>Windows User</cp:lastModifiedBy>
  <cp:revision>2</cp:revision>
  <dcterms:created xsi:type="dcterms:W3CDTF">2020-01-10T14:48:56Z</dcterms:created>
  <dcterms:modified xsi:type="dcterms:W3CDTF">2020-01-10T15:01:42Z</dcterms:modified>
</cp:coreProperties>
</file>