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AE32250-13FC-44F0-9E8D-76501D679C5D}"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399758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E32250-13FC-44F0-9E8D-76501D679C5D}"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138309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E32250-13FC-44F0-9E8D-76501D679C5D}"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79215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E32250-13FC-44F0-9E8D-76501D679C5D}"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180512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32250-13FC-44F0-9E8D-76501D679C5D}"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273404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AE32250-13FC-44F0-9E8D-76501D679C5D}"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9964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AE32250-13FC-44F0-9E8D-76501D679C5D}" type="datetimeFigureOut">
              <a:rPr lang="en-IN" smtClean="0"/>
              <a:t>10-01-2020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301784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AE32250-13FC-44F0-9E8D-76501D679C5D}" type="datetimeFigureOut">
              <a:rPr lang="en-IN" smtClean="0"/>
              <a:t>10-01-2020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323212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32250-13FC-44F0-9E8D-76501D679C5D}" type="datetimeFigureOut">
              <a:rPr lang="en-IN" smtClean="0"/>
              <a:t>10-01-2020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272154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E32250-13FC-44F0-9E8D-76501D679C5D}"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42742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E32250-13FC-44F0-9E8D-76501D679C5D}"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A1644-71FE-4867-86B5-EAC9DF2FBAFB}" type="slidenum">
              <a:rPr lang="en-IN" smtClean="0"/>
              <a:t>‹#›</a:t>
            </a:fld>
            <a:endParaRPr lang="en-IN"/>
          </a:p>
        </p:txBody>
      </p:sp>
    </p:spTree>
    <p:extLst>
      <p:ext uri="{BB962C8B-B14F-4D97-AF65-F5344CB8AC3E}">
        <p14:creationId xmlns:p14="http://schemas.microsoft.com/office/powerpoint/2010/main" val="318334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32250-13FC-44F0-9E8D-76501D679C5D}" type="datetimeFigureOut">
              <a:rPr lang="en-IN" smtClean="0"/>
              <a:t>10-01-2020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644-71FE-4867-86B5-EAC9DF2FBAFB}" type="slidenum">
              <a:rPr lang="en-IN" smtClean="0"/>
              <a:t>‹#›</a:t>
            </a:fld>
            <a:endParaRPr lang="en-IN"/>
          </a:p>
        </p:txBody>
      </p:sp>
    </p:spTree>
    <p:extLst>
      <p:ext uri="{BB962C8B-B14F-4D97-AF65-F5344CB8AC3E}">
        <p14:creationId xmlns:p14="http://schemas.microsoft.com/office/powerpoint/2010/main" val="3654422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5675"/>
          </a:xfrm>
        </p:spPr>
        <p:txBody>
          <a:bodyPr/>
          <a:lstStyle/>
          <a:p>
            <a:pPr algn="ctr"/>
            <a:r>
              <a:rPr lang="en-IN" b="1" dirty="0" smtClean="0"/>
              <a:t>K Nearest </a:t>
            </a:r>
            <a:r>
              <a:rPr lang="en-IN" b="1" dirty="0" err="1" smtClean="0"/>
              <a:t>Neighbors</a:t>
            </a:r>
            <a:endParaRPr lang="en-IN" b="1" dirty="0"/>
          </a:p>
        </p:txBody>
      </p:sp>
    </p:spTree>
    <p:extLst>
      <p:ext uri="{BB962C8B-B14F-4D97-AF65-F5344CB8AC3E}">
        <p14:creationId xmlns:p14="http://schemas.microsoft.com/office/powerpoint/2010/main" val="6288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2152650" y="381000"/>
            <a:ext cx="7577138" cy="990600"/>
          </a:xfrm>
        </p:spPr>
        <p:txBody>
          <a:bodyPr/>
          <a:lstStyle/>
          <a:p>
            <a:pPr eaLnBrk="1" hangingPunct="1"/>
            <a:r>
              <a:rPr lang="en-IN" altLang="en-US" sz="3600" dirty="0">
                <a:cs typeface="Times New Roman" panose="02020603050405020304" pitchFamily="18" charset="0"/>
              </a:rPr>
              <a:t>K-Nearest </a:t>
            </a:r>
            <a:r>
              <a:rPr lang="en-IN" altLang="en-US" sz="3600" dirty="0" err="1" smtClean="0">
                <a:cs typeface="Times New Roman" panose="02020603050405020304" pitchFamily="18" charset="0"/>
              </a:rPr>
              <a:t>Neighbor</a:t>
            </a:r>
            <a:endParaRPr lang="en-US" altLang="en-US" sz="3600" dirty="0"/>
          </a:p>
        </p:txBody>
      </p:sp>
      <p:sp>
        <p:nvSpPr>
          <p:cNvPr id="13315" name="Content Placeholder 2"/>
          <p:cNvSpPr>
            <a:spLocks noGrp="1"/>
          </p:cNvSpPr>
          <p:nvPr>
            <p:ph idx="1"/>
          </p:nvPr>
        </p:nvSpPr>
        <p:spPr>
          <a:xfrm>
            <a:off x="2152650" y="1371601"/>
            <a:ext cx="7886700" cy="4805363"/>
          </a:xfrm>
        </p:spPr>
        <p:txBody>
          <a:bodyPr/>
          <a:lstStyle/>
          <a:p>
            <a:pPr algn="just" eaLnBrk="1" hangingPunct="1"/>
            <a:r>
              <a:rPr lang="en-IN" altLang="en-US" sz="2000" dirty="0"/>
              <a:t>The intuition behind the KNN algorithm is one of the simplest of all the supervised machine learning algorithms.</a:t>
            </a:r>
          </a:p>
          <a:p>
            <a:pPr algn="just" eaLnBrk="1" hangingPunct="1"/>
            <a:r>
              <a:rPr lang="en-IN" altLang="en-US" sz="2000" dirty="0"/>
              <a:t>It simply calculates the distance of a new data point to all other training data points. </a:t>
            </a:r>
          </a:p>
          <a:p>
            <a:pPr algn="just" eaLnBrk="1" hangingPunct="1"/>
            <a:r>
              <a:rPr lang="en-IN" altLang="en-US" sz="2000" dirty="0"/>
              <a:t>The distance can be of any type e.g. Euclidean or Manhattan etc. </a:t>
            </a:r>
          </a:p>
          <a:p>
            <a:pPr algn="just" eaLnBrk="1" hangingPunct="1"/>
            <a:r>
              <a:rPr lang="en-IN" altLang="en-US" sz="2000" dirty="0"/>
              <a:t>It then selects the K-nearest data points, where K can be any integer. Finally it assigns the data point to the class to which the majority of the K data points belong. </a:t>
            </a:r>
          </a:p>
          <a:p>
            <a:pPr algn="just" eaLnBrk="1" hangingPunct="1"/>
            <a:endParaRPr lang="en-US" altLang="en-US" sz="2000" dirty="0"/>
          </a:p>
          <a:p>
            <a:pPr algn="just" eaLnBrk="1" hangingPunct="1"/>
            <a:endParaRPr lang="en-US" altLang="en-US" sz="2000" dirty="0"/>
          </a:p>
        </p:txBody>
      </p:sp>
      <p:sp>
        <p:nvSpPr>
          <p:cNvPr id="4" name="Slide Number Placeholder 3">
            <a:extLst>
              <a:ext uri="{FF2B5EF4-FFF2-40B4-BE49-F238E27FC236}">
                <a16:creationId xmlns:a16="http://schemas.microsoft.com/office/drawing/2014/main" id="{BB88A98B-8AE6-8545-A6E4-49030193CBB9}"/>
              </a:ext>
            </a:extLst>
          </p:cNvPr>
          <p:cNvSpPr>
            <a:spLocks noGrp="1"/>
          </p:cNvSpPr>
          <p:nvPr>
            <p:ph type="sldNum" sz="quarter" idx="12"/>
          </p:nvPr>
        </p:nvSpPr>
        <p:spPr>
          <a:xfrm>
            <a:off x="8763000" y="6400800"/>
            <a:ext cx="1905000" cy="457200"/>
          </a:xfrm>
        </p:spPr>
        <p:txBody>
          <a:bodyPr/>
          <a:lstStyle/>
          <a:p>
            <a:pPr>
              <a:defRPr/>
            </a:pPr>
            <a:fld id="{32C46369-6EEC-413F-B11B-94528F8D8F62}" type="slidenum">
              <a:rPr lang="en-US" altLang="en-US"/>
              <a:pPr>
                <a:defRPr/>
              </a:pPr>
              <a:t>2</a:t>
            </a:fld>
            <a:endParaRPr lang="en-US" altLang="en-US">
              <a:latin typeface="+mn-lt"/>
            </a:endParaRPr>
          </a:p>
        </p:txBody>
      </p:sp>
    </p:spTree>
    <p:extLst>
      <p:ext uri="{BB962C8B-B14F-4D97-AF65-F5344CB8AC3E}">
        <p14:creationId xmlns:p14="http://schemas.microsoft.com/office/powerpoint/2010/main" val="36965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2E1D-9CAC-9541-A3FF-8576BFBFAABB}"/>
              </a:ext>
            </a:extLst>
          </p:cNvPr>
          <p:cNvSpPr>
            <a:spLocks noGrp="1"/>
          </p:cNvSpPr>
          <p:nvPr>
            <p:ph idx="1"/>
          </p:nvPr>
        </p:nvSpPr>
        <p:spPr>
          <a:xfrm>
            <a:off x="2016126" y="606425"/>
            <a:ext cx="8347075" cy="4687888"/>
          </a:xfrm>
          <a:solidFill>
            <a:schemeClr val="bg1"/>
          </a:solidFill>
        </p:spPr>
        <p:txBody>
          <a:bodyPr rtlCol="0">
            <a:normAutofit/>
          </a:bodyPr>
          <a:lstStyle/>
          <a:p>
            <a:pPr algn="just">
              <a:defRPr/>
            </a:pPr>
            <a:r>
              <a:rPr lang="en-IN" sz="2400" b="1" dirty="0">
                <a:solidFill>
                  <a:srgbClr val="FF0000"/>
                </a:solidFill>
              </a:rPr>
              <a:t>Euclidean distance </a:t>
            </a:r>
            <a:r>
              <a:rPr lang="en-IN" sz="2000" dirty="0"/>
              <a:t>computes the root of square difference between coordinates of pair of objects. Mathematically, it can be represented as </a:t>
            </a:r>
          </a:p>
          <a:p>
            <a:pPr marL="0" indent="0" algn="just">
              <a:buNone/>
              <a:defRPr/>
            </a:pPr>
            <a:endParaRPr lang="en-IN" sz="2000" dirty="0"/>
          </a:p>
          <a:p>
            <a:pPr marL="0" indent="0" algn="just">
              <a:buNone/>
              <a:defRPr/>
            </a:pPr>
            <a:endParaRPr lang="en-IN" sz="2000" dirty="0"/>
          </a:p>
          <a:p>
            <a:pPr marL="0" indent="0" algn="just">
              <a:buNone/>
              <a:defRPr/>
            </a:pPr>
            <a:endParaRPr lang="en-IN" sz="2000" dirty="0"/>
          </a:p>
          <a:p>
            <a:pPr marL="0" indent="0" algn="just">
              <a:buNone/>
              <a:defRPr/>
            </a:pPr>
            <a:endParaRPr lang="en-IN" sz="2000" dirty="0"/>
          </a:p>
          <a:p>
            <a:pPr marL="0" indent="0" algn="just">
              <a:buNone/>
              <a:defRPr/>
            </a:pPr>
            <a:endParaRPr lang="en-IN" sz="2000" dirty="0"/>
          </a:p>
          <a:p>
            <a:pPr marL="0" indent="0" algn="just">
              <a:buNone/>
              <a:defRPr/>
            </a:pPr>
            <a:endParaRPr lang="en-IN" sz="2000" dirty="0"/>
          </a:p>
          <a:p>
            <a:pPr algn="just">
              <a:defRPr/>
            </a:pPr>
            <a:r>
              <a:rPr lang="en-IN" sz="2400" b="1" dirty="0">
                <a:solidFill>
                  <a:srgbClr val="FF0000"/>
                </a:solidFill>
              </a:rPr>
              <a:t>Manhattan distance </a:t>
            </a:r>
            <a:r>
              <a:rPr lang="en-IN" sz="2000" dirty="0"/>
              <a:t>computes the absolute differences between coordinates of pair of objects. Mathematically, it can be represented as </a:t>
            </a:r>
          </a:p>
          <a:p>
            <a:pPr algn="just">
              <a:defRPr/>
            </a:pPr>
            <a:endParaRPr lang="en-US" sz="2000" dirty="0"/>
          </a:p>
        </p:txBody>
      </p:sp>
      <p:sp>
        <p:nvSpPr>
          <p:cNvPr id="4" name="Slide Number Placeholder 3">
            <a:extLst>
              <a:ext uri="{FF2B5EF4-FFF2-40B4-BE49-F238E27FC236}">
                <a16:creationId xmlns:a16="http://schemas.microsoft.com/office/drawing/2014/main" id="{990EAA64-2813-8049-921C-4787CDEC2E77}"/>
              </a:ext>
            </a:extLst>
          </p:cNvPr>
          <p:cNvSpPr>
            <a:spLocks noGrp="1"/>
          </p:cNvSpPr>
          <p:nvPr>
            <p:ph type="sldNum" sz="quarter" idx="12"/>
          </p:nvPr>
        </p:nvSpPr>
        <p:spPr>
          <a:xfrm>
            <a:off x="8763000" y="6400800"/>
            <a:ext cx="1905000" cy="457200"/>
          </a:xfrm>
        </p:spPr>
        <p:txBody>
          <a:bodyPr/>
          <a:lstStyle/>
          <a:p>
            <a:pPr>
              <a:defRPr/>
            </a:pPr>
            <a:fld id="{33BC544A-E167-4E5D-9CE0-211B0D14D42A}" type="slidenum">
              <a:rPr lang="en-US" altLang="en-US"/>
              <a:pPr>
                <a:defRPr/>
              </a:pPr>
              <a:t>3</a:t>
            </a:fld>
            <a:endParaRPr lang="en-US" altLang="en-US">
              <a:latin typeface="+mn-lt"/>
            </a:endParaRP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6" y="1890713"/>
            <a:ext cx="432911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7"/>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3460750" y="4772026"/>
            <a:ext cx="48323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23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noChangeArrowheads="1"/>
          </p:cNvSpPr>
          <p:nvPr>
            <p:ph idx="1"/>
          </p:nvPr>
        </p:nvSpPr>
        <p:spPr>
          <a:xfrm>
            <a:off x="1490890" y="588625"/>
            <a:ext cx="9293224" cy="5570876"/>
          </a:xfrm>
          <a:solidFill>
            <a:schemeClr val="bg1"/>
          </a:solidFill>
        </p:spPr>
        <p:txBody>
          <a:bodyPr/>
          <a:lstStyle/>
          <a:p>
            <a:pPr algn="just" eaLnBrk="1" hangingPunct="1"/>
            <a:r>
              <a:rPr lang="en-IN" altLang="en-US" sz="1800" dirty="0"/>
              <a:t>Your task is to classify a new data point with 'X' into "Blue" class or "Red" class. The coordinate values of the data point are x=45 and y=50. Suppose the value of K is 3. The KNN algorithm starts by calculating the distance of point X from all the points. It then finds the 3 nearest points with least distance to point X. This is shown in the figure below. The three nearest points have been encircled. </a:t>
            </a:r>
          </a:p>
          <a:p>
            <a:pPr algn="just" eaLnBrk="1" hangingPunct="1"/>
            <a:r>
              <a:rPr lang="en-IN" altLang="en-US" sz="1800" dirty="0"/>
              <a:t>The final step of the KNN algorithm is to assign new point to the class to which majority of the three nearest points belong. From the figure above we can see that the two of the three nearest points belong to the class "Red" while one belongs to the class "Blue". Therefore the new data point will be classified as "Red". </a:t>
            </a:r>
          </a:p>
          <a:p>
            <a:pPr algn="just" eaLnBrk="1" hangingPunct="1"/>
            <a:endParaRPr lang="en-IN" altLang="en-US" sz="1800" dirty="0"/>
          </a:p>
          <a:p>
            <a:pPr algn="just" eaLnBrk="1" hangingPunct="1"/>
            <a:endParaRPr lang="en-US" altLang="en-US" sz="1600" dirty="0"/>
          </a:p>
        </p:txBody>
      </p:sp>
      <p:sp>
        <p:nvSpPr>
          <p:cNvPr id="4" name="Slide Number Placeholder 3">
            <a:extLst>
              <a:ext uri="{FF2B5EF4-FFF2-40B4-BE49-F238E27FC236}">
                <a16:creationId xmlns:a16="http://schemas.microsoft.com/office/drawing/2014/main" id="{5ACB858E-F8E8-0C49-BC2F-B980D23D76AC}"/>
              </a:ext>
            </a:extLst>
          </p:cNvPr>
          <p:cNvSpPr>
            <a:spLocks noGrp="1"/>
          </p:cNvSpPr>
          <p:nvPr>
            <p:ph type="sldNum" sz="quarter" idx="12"/>
          </p:nvPr>
        </p:nvSpPr>
        <p:spPr>
          <a:xfrm>
            <a:off x="8763000" y="6400800"/>
            <a:ext cx="1905000" cy="457200"/>
          </a:xfrm>
        </p:spPr>
        <p:txBody>
          <a:bodyPr/>
          <a:lstStyle/>
          <a:p>
            <a:pPr>
              <a:defRPr/>
            </a:pPr>
            <a:fld id="{E01E3CFD-4E5B-48F5-9152-D5375C95E12F}" type="slidenum">
              <a:rPr lang="en-US" altLang="en-US"/>
              <a:pPr>
                <a:defRPr/>
              </a:pPr>
              <a:t>4</a:t>
            </a:fld>
            <a:endParaRPr lang="en-US" altLang="en-US">
              <a:latin typeface="+mn-lt"/>
            </a:endParaRPr>
          </a:p>
        </p:txBody>
      </p:sp>
      <p:pic>
        <p:nvPicPr>
          <p:cNvPr id="15365" name="Picture 1" descr="page1image18148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3103564"/>
            <a:ext cx="38798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2" descr="page2image1832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4" y="3103564"/>
            <a:ext cx="4090987"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593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69A42-E788-7A41-937D-FF9771C6DBE0}"/>
              </a:ext>
            </a:extLst>
          </p:cNvPr>
          <p:cNvSpPr>
            <a:spLocks noGrp="1"/>
          </p:cNvSpPr>
          <p:nvPr>
            <p:ph idx="1"/>
          </p:nvPr>
        </p:nvSpPr>
        <p:spPr>
          <a:xfrm>
            <a:off x="885372" y="781957"/>
            <a:ext cx="10116457" cy="5847443"/>
          </a:xfrm>
          <a:solidFill>
            <a:schemeClr val="bg1"/>
          </a:solidFill>
        </p:spPr>
        <p:txBody>
          <a:bodyPr rtlCol="0">
            <a:normAutofit/>
          </a:bodyPr>
          <a:lstStyle/>
          <a:p>
            <a:pPr marL="0" indent="0" algn="just">
              <a:buNone/>
              <a:defRPr/>
            </a:pPr>
            <a:r>
              <a:rPr lang="en-IN" b="1" dirty="0">
                <a:solidFill>
                  <a:schemeClr val="accent2"/>
                </a:solidFill>
              </a:rPr>
              <a:t>Pros</a:t>
            </a:r>
            <a:r>
              <a:rPr lang="en-IN" b="1" dirty="0"/>
              <a:t> </a:t>
            </a:r>
            <a:endParaRPr lang="en-IN" dirty="0"/>
          </a:p>
          <a:p>
            <a:pPr algn="just">
              <a:defRPr/>
            </a:pPr>
            <a:r>
              <a:rPr lang="en-IN" sz="1800" dirty="0"/>
              <a:t>It is extremely easy to implement </a:t>
            </a:r>
          </a:p>
          <a:p>
            <a:pPr algn="just">
              <a:defRPr/>
            </a:pPr>
            <a:r>
              <a:rPr lang="en-IN" sz="1800" dirty="0"/>
              <a:t>As said earlier, it is lazy learning</a:t>
            </a:r>
          </a:p>
          <a:p>
            <a:pPr algn="just">
              <a:defRPr/>
            </a:pPr>
            <a:r>
              <a:rPr lang="en-IN" sz="1800" dirty="0"/>
              <a:t>algorithm and therefore requires no training prior to making real time predictions. This makes the KNN algorithm much faster than other algorithms that require training </a:t>
            </a:r>
            <a:r>
              <a:rPr lang="en-IN" sz="1800" dirty="0" err="1"/>
              <a:t>e.g</a:t>
            </a:r>
            <a:r>
              <a:rPr lang="en-IN" sz="1800" dirty="0"/>
              <a:t> SVM, </a:t>
            </a:r>
            <a:r>
              <a:rPr lang="en-IN" sz="1800" dirty="0" smtClean="0"/>
              <a:t>logistic </a:t>
            </a:r>
            <a:r>
              <a:rPr lang="en-IN" sz="1800" dirty="0"/>
              <a:t>regression etc. </a:t>
            </a:r>
          </a:p>
          <a:p>
            <a:pPr algn="just">
              <a:defRPr/>
            </a:pPr>
            <a:r>
              <a:rPr lang="en-IN" sz="1800" dirty="0"/>
              <a:t>Since the algorithm requires no training before making predictions, new data can be added seamlessly. </a:t>
            </a:r>
          </a:p>
          <a:p>
            <a:pPr algn="just">
              <a:defRPr/>
            </a:pPr>
            <a:r>
              <a:rPr lang="en-IN" sz="1800" dirty="0"/>
              <a:t>There are only two parameters required to implement KNN i.e. the value of K and the distance function (e.g. Euclidean or Manhattan etc.) </a:t>
            </a:r>
          </a:p>
          <a:p>
            <a:pPr marL="0" indent="0">
              <a:buNone/>
              <a:defRPr/>
            </a:pPr>
            <a:r>
              <a:rPr lang="en-IN" b="1" dirty="0">
                <a:solidFill>
                  <a:schemeClr val="accent2"/>
                </a:solidFill>
              </a:rPr>
              <a:t>Cons </a:t>
            </a:r>
            <a:endParaRPr lang="en-IN" dirty="0">
              <a:solidFill>
                <a:schemeClr val="accent2"/>
              </a:solidFill>
            </a:endParaRPr>
          </a:p>
          <a:p>
            <a:pPr algn="just">
              <a:defRPr/>
            </a:pPr>
            <a:r>
              <a:rPr lang="en-IN" sz="1800" dirty="0"/>
              <a:t>The KNN algorithm doesn't work well with high dimensional data because with large number of dimensions, it becomes difficult for the algorithm to calculate distance in each dimension. </a:t>
            </a:r>
          </a:p>
          <a:p>
            <a:pPr algn="just">
              <a:defRPr/>
            </a:pPr>
            <a:r>
              <a:rPr lang="en-IN" sz="1800" dirty="0"/>
              <a:t>The KNN algorithm has a high prediction cost for large datasets. This is because in large datasets the cost of calculating distance between new point and each existing point becomes higher. </a:t>
            </a:r>
          </a:p>
          <a:p>
            <a:pPr algn="just">
              <a:defRPr/>
            </a:pPr>
            <a:r>
              <a:rPr lang="en-IN" sz="1800" dirty="0"/>
              <a:t>Finally, the KNN algorithm doesn't work well with categorical features since it is difficult to find the distance between dimensions with categorical features. </a:t>
            </a:r>
          </a:p>
          <a:p>
            <a:pPr algn="just">
              <a:defRPr/>
            </a:pPr>
            <a:endParaRPr lang="en-IN" sz="1800" dirty="0"/>
          </a:p>
          <a:p>
            <a:pPr marL="0" indent="0" algn="just">
              <a:buNone/>
              <a:defRPr/>
            </a:pPr>
            <a:endParaRPr lang="en-US" sz="2000" dirty="0"/>
          </a:p>
        </p:txBody>
      </p:sp>
      <p:sp>
        <p:nvSpPr>
          <p:cNvPr id="4" name="Slide Number Placeholder 3">
            <a:extLst>
              <a:ext uri="{FF2B5EF4-FFF2-40B4-BE49-F238E27FC236}">
                <a16:creationId xmlns:a16="http://schemas.microsoft.com/office/drawing/2014/main" id="{8907618C-383A-D145-B627-91EFBD1E7516}"/>
              </a:ext>
            </a:extLst>
          </p:cNvPr>
          <p:cNvSpPr>
            <a:spLocks noGrp="1"/>
          </p:cNvSpPr>
          <p:nvPr>
            <p:ph type="sldNum" sz="quarter" idx="12"/>
          </p:nvPr>
        </p:nvSpPr>
        <p:spPr>
          <a:xfrm>
            <a:off x="8763000" y="6400800"/>
            <a:ext cx="1905000" cy="457200"/>
          </a:xfrm>
        </p:spPr>
        <p:txBody>
          <a:bodyPr/>
          <a:lstStyle/>
          <a:p>
            <a:pPr>
              <a:defRPr/>
            </a:pPr>
            <a:fld id="{B36699BA-6E56-4AE7-AA11-0852C1EBBA8B}" type="slidenum">
              <a:rPr lang="en-US" altLang="en-US"/>
              <a:pPr>
                <a:defRPr/>
              </a:pPr>
              <a:t>5</a:t>
            </a:fld>
            <a:endParaRPr lang="en-US" altLang="en-US">
              <a:latin typeface="+mn-lt"/>
            </a:endParaRPr>
          </a:p>
        </p:txBody>
      </p:sp>
    </p:spTree>
    <p:extLst>
      <p:ext uri="{BB962C8B-B14F-4D97-AF65-F5344CB8AC3E}">
        <p14:creationId xmlns:p14="http://schemas.microsoft.com/office/powerpoint/2010/main" val="1859194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792843" y="722313"/>
            <a:ext cx="8922657" cy="990600"/>
          </a:xfrm>
        </p:spPr>
        <p:txBody>
          <a:bodyPr/>
          <a:lstStyle/>
          <a:p>
            <a:pPr eaLnBrk="1" hangingPunct="1"/>
            <a:r>
              <a:rPr lang="en-US" altLang="en-US" dirty="0" smtClean="0"/>
              <a:t>Applications of KNN Algorithm</a:t>
            </a:r>
          </a:p>
        </p:txBody>
      </p:sp>
      <p:sp>
        <p:nvSpPr>
          <p:cNvPr id="3" name="Content Placeholder 2">
            <a:extLst>
              <a:ext uri="{FF2B5EF4-FFF2-40B4-BE49-F238E27FC236}">
                <a16:creationId xmlns:a16="http://schemas.microsoft.com/office/drawing/2014/main" id="{B3326EBF-92C8-AA43-B132-A907E6F4413A}"/>
              </a:ext>
            </a:extLst>
          </p:cNvPr>
          <p:cNvSpPr>
            <a:spLocks noGrp="1"/>
          </p:cNvSpPr>
          <p:nvPr>
            <p:ph idx="1"/>
          </p:nvPr>
        </p:nvSpPr>
        <p:spPr>
          <a:xfrm>
            <a:off x="990600" y="2046744"/>
            <a:ext cx="8724900" cy="3642856"/>
          </a:xfrm>
        </p:spPr>
        <p:txBody>
          <a:bodyPr rtlCol="0">
            <a:normAutofit/>
          </a:bodyPr>
          <a:lstStyle/>
          <a:p>
            <a:pPr algn="just">
              <a:defRPr/>
            </a:pPr>
            <a:r>
              <a:rPr lang="en-IN" sz="2000" dirty="0"/>
              <a:t>KNN is a simple yet powerful classification algorithm. It requires no training for making predictions, which is typically one of the most difficult parts of a machine learning algorithm. </a:t>
            </a:r>
          </a:p>
          <a:p>
            <a:pPr algn="just">
              <a:defRPr/>
            </a:pPr>
            <a:r>
              <a:rPr lang="en-IN" sz="2000" dirty="0"/>
              <a:t>The KNN algorithm have been widely used to find document similarity and pattern recognition. </a:t>
            </a:r>
          </a:p>
          <a:p>
            <a:pPr algn="just">
              <a:defRPr/>
            </a:pPr>
            <a:r>
              <a:rPr lang="en-IN" sz="2000" dirty="0"/>
              <a:t>It has also been employed for developing recommender systems and for dimensionality reduction and pre-processing steps for computer vision, particularly face recognition tasks. </a:t>
            </a:r>
          </a:p>
          <a:p>
            <a:pPr marL="0" indent="0" algn="just">
              <a:buNone/>
              <a:defRPr/>
            </a:pPr>
            <a:endParaRPr lang="en-US" sz="2000" dirty="0"/>
          </a:p>
        </p:txBody>
      </p:sp>
      <p:sp>
        <p:nvSpPr>
          <p:cNvPr id="4" name="Slide Number Placeholder 3">
            <a:extLst>
              <a:ext uri="{FF2B5EF4-FFF2-40B4-BE49-F238E27FC236}">
                <a16:creationId xmlns:a16="http://schemas.microsoft.com/office/drawing/2014/main" id="{FB42F30A-0435-C346-89FC-7190718FE9E3}"/>
              </a:ext>
            </a:extLst>
          </p:cNvPr>
          <p:cNvSpPr>
            <a:spLocks noGrp="1"/>
          </p:cNvSpPr>
          <p:nvPr>
            <p:ph type="sldNum" sz="quarter" idx="12"/>
          </p:nvPr>
        </p:nvSpPr>
        <p:spPr>
          <a:xfrm>
            <a:off x="8763000" y="6400800"/>
            <a:ext cx="1905000" cy="457200"/>
          </a:xfrm>
        </p:spPr>
        <p:txBody>
          <a:bodyPr/>
          <a:lstStyle/>
          <a:p>
            <a:pPr>
              <a:defRPr/>
            </a:pPr>
            <a:fld id="{31B8DC0C-987D-410F-B59E-0B57B4AD35A8}" type="slidenum">
              <a:rPr lang="en-US" altLang="en-US"/>
              <a:pPr>
                <a:defRPr/>
              </a:pPr>
              <a:t>6</a:t>
            </a:fld>
            <a:endParaRPr lang="en-US" altLang="en-US">
              <a:latin typeface="+mn-lt"/>
            </a:endParaRPr>
          </a:p>
        </p:txBody>
      </p:sp>
    </p:spTree>
    <p:extLst>
      <p:ext uri="{BB962C8B-B14F-4D97-AF65-F5344CB8AC3E}">
        <p14:creationId xmlns:p14="http://schemas.microsoft.com/office/powerpoint/2010/main" val="4269251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99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551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K Nearest Neighbors</vt:lpstr>
      <vt:lpstr>K-Nearest Neighbor</vt:lpstr>
      <vt:lpstr>PowerPoint Presentation</vt:lpstr>
      <vt:lpstr>PowerPoint Presentation</vt:lpstr>
      <vt:lpstr>PowerPoint Presentation</vt:lpstr>
      <vt:lpstr>Applications of KNN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Nearest Neighbors</dc:title>
  <dc:creator>Windows User</dc:creator>
  <cp:lastModifiedBy>Windows User</cp:lastModifiedBy>
  <cp:revision>3</cp:revision>
  <dcterms:created xsi:type="dcterms:W3CDTF">2020-01-10T14:57:44Z</dcterms:created>
  <dcterms:modified xsi:type="dcterms:W3CDTF">2020-01-10T15:02:02Z</dcterms:modified>
</cp:coreProperties>
</file>