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343" r:id="rId2"/>
    <p:sldId id="316" r:id="rId3"/>
    <p:sldId id="259" r:id="rId4"/>
    <p:sldId id="293" r:id="rId5"/>
    <p:sldId id="294" r:id="rId6"/>
    <p:sldId id="300" r:id="rId7"/>
    <p:sldId id="268" r:id="rId8"/>
    <p:sldId id="337" r:id="rId9"/>
    <p:sldId id="338" r:id="rId10"/>
    <p:sldId id="339" r:id="rId11"/>
    <p:sldId id="341" r:id="rId12"/>
    <p:sldId id="342" r:id="rId13"/>
    <p:sldId id="272" r:id="rId14"/>
    <p:sldId id="274" r:id="rId15"/>
  </p:sldIdLst>
  <p:sldSz cx="12192000" cy="68580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0D22"/>
    <a:srgbClr val="C31F1F"/>
    <a:srgbClr val="E4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76" y="7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3E9DC-FF58-49AE-986D-76E817B2B921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0E85-1046-4844-8429-9B286A17E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419476C-5F5C-45B8-915E-32CF3E62C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69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A68429-3BD1-4F36-BF76-E12800BBD968}" type="slidenum">
              <a:rPr lang="en-US"/>
              <a:pPr/>
              <a:t>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15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827795" indent="-318383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273531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782943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292355" indent="-254706"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801767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3311180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820592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4330004" indent="-254706" defTabSz="50941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1018824" algn="l"/>
                <a:tab pos="2037649" algn="l"/>
                <a:tab pos="3056473" algn="l"/>
                <a:tab pos="4075298" algn="l"/>
                <a:tab pos="5094122" algn="l"/>
                <a:tab pos="6112947" algn="l"/>
                <a:tab pos="7131771" algn="l"/>
                <a:tab pos="8150596" algn="l"/>
                <a:tab pos="9169420" algn="l"/>
                <a:tab pos="10188245" algn="l"/>
                <a:tab pos="11207069" algn="l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fld id="{5CFDC4DE-ECF7-43F2-A6D5-1536679B0B14}" type="slidenum">
              <a:rPr 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699250" cy="37687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5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5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25738-BDB6-4A5E-B8B8-C99EB238BC25}" type="slidenum">
              <a:rPr lang="en-US"/>
              <a:pPr/>
              <a:t>6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486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6CC3F4-AE66-46CA-A478-9E2CDE618A0B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99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F302FD-ED32-425B-ACFE-B1F2E9FF9DA8}" type="slidenum">
              <a:rPr lang="en-US"/>
              <a:pPr/>
              <a:t>13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6438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3A3042-038C-48EA-A280-684EC405A106}" type="slidenum">
              <a:rPr lang="en-US"/>
              <a:pPr/>
              <a:t>14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1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E5D-F111-44A5-8C1A-E2CAEF1F6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A083-589C-4B7B-A3ED-C837F4B2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C8B-2CCF-4977-B3AE-6BB4B97FC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F1613C4-117E-43CA-B3F5-0323C381A1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7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A772444-35E4-4BD1-8B95-D033C4631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52E-3AFC-4D27-A3A3-A1ECEC297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FEC-7CC0-4CDE-8970-B2BB88D4F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E61F-0311-49A8-ACAA-243EC954E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B236-0930-4B28-9D75-5411FB6F7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2B-DED3-42DB-ABB1-C9661B619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8B2-B3EA-4736-A732-BC627A322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0D2-0C0E-47C6-9159-AC7FEEFE7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5B26-D514-4332-A800-6E397E99D7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rgbClr val="89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trunk/doc/user_guide/ug_traincasca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cv.org/doc/tutorials/objdetect/cascade_classifier/cascade_classifi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jpe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2" Type="http://schemas.openxmlformats.org/officeDocument/2006/relationships/video" Target="calib_3D.avi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jpeg"/><Relationship Id="rId1" Type="http://schemas.openxmlformats.org/officeDocument/2006/relationships/video" Target="SimpleSnake.avi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32" Type="http://schemas.openxmlformats.org/officeDocument/2006/relationships/image" Target="../media/image27.jpeg"/><Relationship Id="rId37" Type="http://schemas.openxmlformats.org/officeDocument/2006/relationships/image" Target="../media/image32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jpeg"/><Relationship Id="rId35" Type="http://schemas.openxmlformats.org/officeDocument/2006/relationships/image" Target="../media/image30.png"/><Relationship Id="rId8" Type="http://schemas.openxmlformats.org/officeDocument/2006/relationships/image" Target="../media/image3.png"/><Relationship Id="rId3" Type="http://schemas.openxmlformats.org/officeDocument/2006/relationships/video" Target="undistortion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png"/><Relationship Id="rId4" Type="http://schemas.openxmlformats.org/officeDocument/2006/relationships/hyperlink" Target="http://docs.opencv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research.microsoft.com/~viola/Pubs/Detect/violaJones_CVPR20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18658"/>
          </a:xfrm>
        </p:spPr>
        <p:txBody>
          <a:bodyPr/>
          <a:lstStyle/>
          <a:p>
            <a:r>
              <a:rPr lang="en-IN" dirty="0" smtClean="0"/>
              <a:t>OPEN CV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"/>
          <a:stretch>
            <a:fillRect/>
          </a:stretch>
        </p:blipFill>
        <p:spPr bwMode="auto">
          <a:xfrm>
            <a:off x="7055296" y="1412776"/>
            <a:ext cx="350520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Viola-Jones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5B2EB68E-617C-4CAC-8B46-73338A08F38D}" type="slidenum">
              <a:rPr lang="en-US" altLang="zh-CN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9701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6275040" cy="4937125"/>
          </a:xfrm>
        </p:spPr>
        <p:txBody>
          <a:bodyPr>
            <a:noAutofit/>
          </a:bodyPr>
          <a:lstStyle/>
          <a:p>
            <a:pPr marL="271463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Haar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-like features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Rectangular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blocks, white or black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3 types of features: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two rectangles: horizontal/vertical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three rectangles</a:t>
            </a:r>
          </a:p>
          <a:p>
            <a:pPr marL="1185863" lvl="4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four rectangles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24x24 window: 180,000 possible features</a:t>
            </a:r>
          </a:p>
          <a:p>
            <a:pPr marL="671513" lvl="2" indent="-271463" defTabSz="457200" fontAlgn="base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Simple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weak 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t>classifier</a:t>
            </a:r>
            <a:endParaRPr lang="en-US" altLang="zh-CN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Cascaded Classifier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F4BCCA86-38D8-4FBB-B342-2F9DAD7D3F80}" type="slidenum">
              <a:rPr lang="en-US" altLang="zh-CN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1 feature classifier achieves 100% detection rate and about 50% false positive rate.</a:t>
            </a:r>
          </a:p>
          <a:p>
            <a:pPr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5 feature classifier achieves 100% detection rate and 40% false positive rate (20% cumulative)</a:t>
            </a:r>
          </a:p>
          <a:p>
            <a:pPr lvl="1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using data from previous stage. </a:t>
            </a:r>
          </a:p>
          <a:p>
            <a:pPr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 20 feature classifier achieve 100% detection rate with 10% false positive rate (2% cumulative)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grpSp>
        <p:nvGrpSpPr>
          <p:cNvPr id="31749" name="Group 30"/>
          <p:cNvGrpSpPr>
            <a:grpSpLocks/>
          </p:cNvGrpSpPr>
          <p:nvPr/>
        </p:nvGrpSpPr>
        <p:grpSpPr bwMode="auto">
          <a:xfrm>
            <a:off x="2438400" y="1552576"/>
            <a:ext cx="6848956" cy="1266825"/>
            <a:chOff x="1020763" y="4800600"/>
            <a:chExt cx="6848956" cy="1266825"/>
          </a:xfrm>
        </p:grpSpPr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2846388" y="4876800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/>
              <a:endParaRPr lang="zh-CN" altLang="zh-CN" sz="2400">
                <a:ea typeface="ＭＳ Ｐゴシック" pitchFamily="50" charset="-128"/>
              </a:endParaRPr>
            </a:p>
          </p:txBody>
        </p:sp>
        <p:sp>
          <p:nvSpPr>
            <p:cNvPr id="31752" name="Text Box 3"/>
            <p:cNvSpPr txBox="1">
              <a:spLocks noChangeArrowheads="1"/>
            </p:cNvSpPr>
            <p:nvPr/>
          </p:nvSpPr>
          <p:spPr bwMode="auto">
            <a:xfrm>
              <a:off x="2854311" y="4986338"/>
              <a:ext cx="760442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1 Feature</a:t>
              </a: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4238626" y="4843463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/>
              <a:endParaRPr lang="zh-CN" altLang="zh-CN" sz="2400">
                <a:ea typeface="ＭＳ Ｐゴシック" pitchFamily="50" charset="-128"/>
              </a:endParaRPr>
            </a:p>
          </p:txBody>
        </p:sp>
        <p:sp>
          <p:nvSpPr>
            <p:cNvPr id="31754" name="Text Box 5"/>
            <p:cNvSpPr txBox="1">
              <a:spLocks noChangeArrowheads="1"/>
            </p:cNvSpPr>
            <p:nvPr/>
          </p:nvSpPr>
          <p:spPr bwMode="auto">
            <a:xfrm>
              <a:off x="4216099" y="4953000"/>
              <a:ext cx="819754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5 Features</a:t>
              </a:r>
            </a:p>
          </p:txBody>
        </p:sp>
        <p:sp>
          <p:nvSpPr>
            <p:cNvPr id="31755" name="Line 6"/>
            <p:cNvSpPr>
              <a:spLocks noChangeShapeType="1"/>
            </p:cNvSpPr>
            <p:nvPr/>
          </p:nvSpPr>
          <p:spPr bwMode="auto">
            <a:xfrm>
              <a:off x="37607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>
              <a:off x="3303588" y="54864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Text Box 8"/>
            <p:cNvSpPr txBox="1">
              <a:spLocks noChangeArrowheads="1"/>
            </p:cNvSpPr>
            <p:nvPr/>
          </p:nvSpPr>
          <p:spPr bwMode="auto">
            <a:xfrm>
              <a:off x="3289301" y="5443538"/>
              <a:ext cx="276335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58" name="Text Box 9"/>
            <p:cNvSpPr txBox="1">
              <a:spLocks noChangeArrowheads="1"/>
            </p:cNvSpPr>
            <p:nvPr/>
          </p:nvSpPr>
          <p:spPr bwMode="auto">
            <a:xfrm>
              <a:off x="3838576" y="4800600"/>
              <a:ext cx="485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50%</a:t>
              </a:r>
            </a:p>
          </p:txBody>
        </p:sp>
        <p:sp>
          <p:nvSpPr>
            <p:cNvPr id="31759" name="Oval 14"/>
            <p:cNvSpPr>
              <a:spLocks noChangeArrowheads="1"/>
            </p:cNvSpPr>
            <p:nvPr/>
          </p:nvSpPr>
          <p:spPr bwMode="auto">
            <a:xfrm>
              <a:off x="5610226" y="4843463"/>
              <a:ext cx="838200" cy="533400"/>
            </a:xfrm>
            <a:prstGeom prst="ellipse">
              <a:avLst/>
            </a:prstGeom>
            <a:noFill/>
            <a:ln w="2844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/>
              <a:endParaRPr lang="zh-CN" altLang="zh-CN" sz="2400">
                <a:ea typeface="ＭＳ Ｐゴシック" pitchFamily="50" charset="-128"/>
              </a:endParaRPr>
            </a:p>
          </p:txBody>
        </p:sp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5587327" y="4953000"/>
              <a:ext cx="896698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20 Features</a:t>
              </a:r>
            </a:p>
          </p:txBody>
        </p:sp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>
              <a:off x="51323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Text Box 13"/>
            <p:cNvSpPr txBox="1">
              <a:spLocks noChangeArrowheads="1"/>
            </p:cNvSpPr>
            <p:nvPr/>
          </p:nvSpPr>
          <p:spPr bwMode="auto">
            <a:xfrm>
              <a:off x="5210176" y="4800600"/>
              <a:ext cx="485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20%</a:t>
              </a:r>
            </a:p>
          </p:txBody>
        </p:sp>
        <p:sp>
          <p:nvSpPr>
            <p:cNvPr id="31763" name="Line 14"/>
            <p:cNvSpPr>
              <a:spLocks noChangeShapeType="1"/>
            </p:cNvSpPr>
            <p:nvPr/>
          </p:nvSpPr>
          <p:spPr bwMode="auto">
            <a:xfrm>
              <a:off x="65039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Text Box 15"/>
            <p:cNvSpPr txBox="1">
              <a:spLocks noChangeArrowheads="1"/>
            </p:cNvSpPr>
            <p:nvPr/>
          </p:nvSpPr>
          <p:spPr bwMode="auto">
            <a:xfrm>
              <a:off x="6581776" y="480060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2%</a:t>
              </a:r>
            </a:p>
          </p:txBody>
        </p:sp>
        <p:sp>
          <p:nvSpPr>
            <p:cNvPr id="31765" name="Text Box 16"/>
            <p:cNvSpPr txBox="1">
              <a:spLocks noChangeArrowheads="1"/>
            </p:cNvSpPr>
            <p:nvPr/>
          </p:nvSpPr>
          <p:spPr bwMode="auto">
            <a:xfrm>
              <a:off x="7115176" y="4967288"/>
              <a:ext cx="754543" cy="35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FACE</a:t>
              </a:r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2859088" y="5791200"/>
              <a:ext cx="950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67" name="Line 18"/>
            <p:cNvSpPr>
              <a:spLocks noChangeShapeType="1"/>
            </p:cNvSpPr>
            <p:nvPr/>
          </p:nvSpPr>
          <p:spPr bwMode="auto">
            <a:xfrm>
              <a:off x="4664076" y="5453063"/>
              <a:ext cx="1587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Text Box 19"/>
            <p:cNvSpPr txBox="1">
              <a:spLocks noChangeArrowheads="1"/>
            </p:cNvSpPr>
            <p:nvPr/>
          </p:nvSpPr>
          <p:spPr bwMode="auto">
            <a:xfrm>
              <a:off x="4649788" y="5410200"/>
              <a:ext cx="276335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69" name="Text Box 20"/>
            <p:cNvSpPr txBox="1">
              <a:spLocks noChangeArrowheads="1"/>
            </p:cNvSpPr>
            <p:nvPr/>
          </p:nvSpPr>
          <p:spPr bwMode="auto">
            <a:xfrm>
              <a:off x="4219576" y="5757863"/>
              <a:ext cx="9509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70" name="Line 21"/>
            <p:cNvSpPr>
              <a:spLocks noChangeShapeType="1"/>
            </p:cNvSpPr>
            <p:nvPr/>
          </p:nvSpPr>
          <p:spPr bwMode="auto">
            <a:xfrm>
              <a:off x="6046788" y="5453063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6032501" y="5410200"/>
              <a:ext cx="276335" cy="2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F</a:t>
              </a:r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5602288" y="5757863"/>
              <a:ext cx="950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NON-FACE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1020763" y="4876800"/>
              <a:ext cx="1379202" cy="49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cs typeface="Arial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IMAGE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  <a:cs typeface="Arial Unicode MS" pitchFamily="50" charset="-128"/>
                </a:rPr>
                <a:t>SUB-WINDOW</a:t>
              </a:r>
            </a:p>
          </p:txBody>
        </p:sp>
        <p:sp>
          <p:nvSpPr>
            <p:cNvPr id="31774" name="Line 25"/>
            <p:cNvSpPr>
              <a:spLocks noChangeShapeType="1"/>
            </p:cNvSpPr>
            <p:nvPr/>
          </p:nvSpPr>
          <p:spPr bwMode="auto">
            <a:xfrm>
              <a:off x="2312988" y="5105400"/>
              <a:ext cx="457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Face Detection: Non-Maximum Suppression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D1B79C55-0459-45FA-A9EB-EAA03F42E537}" type="slidenum">
              <a:rPr lang="en-US" altLang="zh-CN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32773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700809"/>
            <a:ext cx="8229600" cy="4649093"/>
          </a:xfrm>
        </p:spPr>
        <p:txBody>
          <a:bodyPr/>
          <a:lstStyle/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Thin out the multiple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responses.</a:t>
            </a:r>
            <a:endParaRPr lang="en-US" altLang="zh-CN" sz="28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Suppress spurious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responses.</a:t>
            </a:r>
            <a:endParaRPr lang="en-US" altLang="zh-CN" sz="28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2927126"/>
            <a:ext cx="5383212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0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Face </a:t>
            </a:r>
            <a:r>
              <a:rPr lang="en-US" dirty="0"/>
              <a:t>Detection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81200" y="1219201"/>
            <a:ext cx="8229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Good news – </a:t>
            </a:r>
            <a:r>
              <a:rPr lang="en-US" sz="2400" dirty="0" err="1">
                <a:latin typeface="+mn-lt"/>
              </a:rPr>
              <a:t>OpenCV</a:t>
            </a:r>
            <a:r>
              <a:rPr lang="en-US" sz="2400" dirty="0">
                <a:latin typeface="+mn-lt"/>
              </a:rPr>
              <a:t> comes with an implementation of Viola-Jones</a:t>
            </a:r>
            <a:r>
              <a:rPr lang="en-US" sz="2400" dirty="0">
                <a:latin typeface="+mn-lt"/>
              </a:rPr>
              <a:t>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Training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The training face images are provided</a:t>
            </a:r>
            <a:r>
              <a:rPr lang="en-US" sz="2400" dirty="0">
                <a:latin typeface="+mn-lt"/>
              </a:rPr>
              <a:t>.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 err="1">
                <a:latin typeface="+mn-lt"/>
              </a:rPr>
              <a:t>opencv_traincascade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(supports </a:t>
            </a:r>
            <a:r>
              <a:rPr lang="en-US" altLang="zh-CN" sz="2400" dirty="0" err="1">
                <a:latin typeface="+mn-lt"/>
              </a:rPr>
              <a:t>Harr</a:t>
            </a:r>
            <a:r>
              <a:rPr lang="en-US" altLang="zh-CN" sz="2400" dirty="0">
                <a:latin typeface="+mn-lt"/>
              </a:rPr>
              <a:t> and LBP features</a:t>
            </a:r>
            <a:r>
              <a:rPr lang="en-US" altLang="zh-CN" sz="2400" dirty="0">
                <a:latin typeface="+mn-lt"/>
              </a:rPr>
              <a:t>).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+mn-lt"/>
              </a:rPr>
              <a:t>Details </a:t>
            </a:r>
            <a:r>
              <a:rPr lang="en-US" altLang="zh-CN" sz="2400" dirty="0">
                <a:latin typeface="+mn-lt"/>
              </a:rPr>
              <a:t>are at </a:t>
            </a:r>
            <a:r>
              <a:rPr lang="en-US" altLang="zh-CN" sz="2400" dirty="0">
                <a:latin typeface="+mn-lt"/>
                <a:hlinkClick r:id="rId3"/>
              </a:rPr>
              <a:t>http://</a:t>
            </a:r>
            <a:r>
              <a:rPr lang="en-US" altLang="zh-CN" sz="2400" dirty="0">
                <a:latin typeface="+mn-lt"/>
                <a:hlinkClick r:id="rId3"/>
              </a:rPr>
              <a:t>docs.opencv.org/trunk/doc/user_guide/ug_traincascade.html</a:t>
            </a:r>
            <a:endParaRPr lang="en-US" altLang="zh-CN" sz="2400" dirty="0"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Detection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good reference: </a:t>
            </a:r>
            <a:r>
              <a:rPr lang="en-US" sz="2400" dirty="0">
                <a:latin typeface="+mn-lt"/>
                <a:hlinkClick r:id="rId4"/>
              </a:rPr>
              <a:t>http://</a:t>
            </a:r>
            <a:r>
              <a:rPr lang="en-US" sz="2400" dirty="0">
                <a:latin typeface="+mn-lt"/>
                <a:hlinkClick r:id="rId4"/>
              </a:rPr>
              <a:t>docs.opencv.org/doc/tutorials/objdetect/cascade_classifier/cascade_classifier.html</a:t>
            </a:r>
            <a:endParaRPr lang="en-US" sz="2400" dirty="0"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ClrTx/>
            </a:pPr>
            <a:endParaRPr lang="en-US" sz="2400" dirty="0">
              <a:latin typeface="Calibr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Face Detection: </a:t>
            </a:r>
            <a:r>
              <a:rPr lang="en-US" dirty="0"/>
              <a:t>Example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628798"/>
            <a:ext cx="7027199" cy="4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OpenCV – Introduction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81200" y="1249364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stands for the Open Source Computer Vision Library.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was founded at Intel in 1999, went through some lean years after the .bust but is now under active development, now receiving ongoing support from Willow Garage.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is free for commercial and research use.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has a BSD license.  The library runs across many platforms and actively supports Linux, Windows and Mac OS.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 err="1">
                <a:latin typeface="Calibri" charset="0"/>
              </a:rPr>
              <a:t>OpenCV</a:t>
            </a:r>
            <a:r>
              <a:rPr lang="en-US" sz="2400" dirty="0">
                <a:latin typeface="Calibri" charset="0"/>
              </a:rPr>
              <a:t> was founded to advance the field of computer vision. 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400" dirty="0">
                <a:latin typeface="Calibri" charset="0"/>
              </a:rPr>
              <a:t>It gives everyone a reliable, real time infrastructure to build on.  It collects and makes available the most useful algorithms.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7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/>
              <a:t>OpenCV</a:t>
            </a:r>
            <a:r>
              <a:rPr lang="en-US" dirty="0"/>
              <a:t> - Features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1200" y="1700809"/>
            <a:ext cx="8229600" cy="445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Cross Platform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Windows, Linux, Mac OS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Portable</a:t>
            </a:r>
            <a:endParaRPr lang="en-US" altLang="zh-CN" sz="24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iPhone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Android.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Language Support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C/C++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altLang="zh-CN" sz="2400" dirty="0">
                <a:latin typeface="Calibri" charset="0"/>
              </a:rPr>
              <a:t>Python</a:t>
            </a:r>
            <a:endParaRPr lang="en-US" altLang="zh-CN" sz="2400" dirty="0">
              <a:latin typeface="Calibri" charset="0"/>
            </a:endParaRPr>
          </a:p>
          <a:p>
            <a:pPr marL="1588" indent="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endParaRPr lang="en-US" sz="3200" dirty="0">
              <a:latin typeface="Calibr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C:\Users\Gary Bradski\Projects\opencvbook\figs\incoming\1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764"/>
            <a:ext cx="2195512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1" descr="C:\Users\Gary Bradski\Projects\opencvbook\figs\incoming\8-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373314"/>
            <a:ext cx="1233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6" descr="HandDistrac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557714"/>
            <a:ext cx="1066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 descr="Demo_eHMM_we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91088"/>
            <a:ext cx="10731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2" descr="face_detection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46725"/>
            <a:ext cx="113982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Snak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114926"/>
            <a:ext cx="1092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31763"/>
            <a:ext cx="8972550" cy="762000"/>
          </a:xfrm>
        </p:spPr>
        <p:txBody>
          <a:bodyPr/>
          <a:lstStyle/>
          <a:p>
            <a:pPr algn="l" eaLnBrk="1" hangingPunct="1">
              <a:lnSpc>
                <a:spcPct val="65000"/>
              </a:lnSpc>
            </a:pPr>
            <a:r>
              <a:rPr lang="en-U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OpenCV Overview: </a:t>
            </a:r>
            <a:endParaRPr lang="en-US" sz="5400" b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7" name="Picture 6" descr="pyramid"/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9339" y="1028701"/>
            <a:ext cx="1068387" cy="1108075"/>
          </a:xfrm>
        </p:spPr>
      </p:pic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2603500" y="1044576"/>
            <a:ext cx="43053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General Image Processing Functions</a:t>
            </a:r>
          </a:p>
        </p:txBody>
      </p:sp>
      <p:sp>
        <p:nvSpPr>
          <p:cNvPr id="24586" name="Text Box 5"/>
          <p:cNvSpPr txBox="1">
            <a:spLocks noChangeArrowheads="1"/>
          </p:cNvSpPr>
          <p:nvPr/>
        </p:nvSpPr>
        <p:spPr bwMode="auto">
          <a:xfrm>
            <a:off x="2641600" y="4889501"/>
            <a:ext cx="1574800" cy="1122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Machine Learning: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Detection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Recognition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4588" name="Picture 7" descr="camera_Tracking_Calibration_Objec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2355851"/>
            <a:ext cx="108585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9" descr="Eige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6096000"/>
            <a:ext cx="107156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10" descr="BackgroundSequenc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59025"/>
            <a:ext cx="10826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1" descr="DistanceMap_we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667125"/>
            <a:ext cx="10842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12" descr="HoughLines_we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1" y="3259139"/>
            <a:ext cx="10699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13" descr="ContourTre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695451"/>
            <a:ext cx="106521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4" descr="Morphology1_web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38225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5" descr="OpenCV_Structure_we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3662364"/>
            <a:ext cx="10620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2603500" y="2355851"/>
            <a:ext cx="18161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Segmentation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5537200" y="4573589"/>
            <a:ext cx="15748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Tracking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5537200" y="6099176"/>
            <a:ext cx="1682750" cy="37856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Matrix Math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8470900" y="3663951"/>
            <a:ext cx="2000250" cy="66479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Utilities and </a:t>
            </a:r>
          </a:p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8575675" y="5113339"/>
            <a:ext cx="15748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Fitting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8470901" y="1036639"/>
            <a:ext cx="2016125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Image Pyramids</a:t>
            </a:r>
          </a:p>
        </p:txBody>
      </p:sp>
      <p:pic>
        <p:nvPicPr>
          <p:cNvPr id="220195" name="SimpleSnake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5514976"/>
            <a:ext cx="8937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97" name="calib_3D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9" y="2938464"/>
            <a:ext cx="10636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99" name="undistortion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0" y="2343150"/>
            <a:ext cx="781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37" descr="C:\Users\Gary Bradski\Projects\opencvbook\figs\incoming\11-12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6" y="2909889"/>
            <a:ext cx="15716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9020175" y="3352801"/>
            <a:ext cx="8763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chemeClr val="tx1"/>
              </a:solidFill>
              <a:ea typeface="DejaVu Sans" pitchFamily="34" charset="2"/>
            </a:endParaRPr>
          </a:p>
        </p:txBody>
      </p:sp>
      <p:sp>
        <p:nvSpPr>
          <p:cNvPr id="24607" name="Text Box 25"/>
          <p:cNvSpPr txBox="1">
            <a:spLocks noChangeArrowheads="1"/>
          </p:cNvSpPr>
          <p:nvPr/>
        </p:nvSpPr>
        <p:spPr bwMode="auto">
          <a:xfrm>
            <a:off x="8470900" y="2351088"/>
            <a:ext cx="1447800" cy="95103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Camera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Calibration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Stereo, 3D</a:t>
            </a:r>
          </a:p>
        </p:txBody>
      </p:sp>
      <p:pic>
        <p:nvPicPr>
          <p:cNvPr id="24608" name="Picture 38" descr="C:\Users\Gary Bradski\Projects\opencvbook\figs\incoming\13-2.gi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6138864"/>
            <a:ext cx="10239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39" descr="C:\Users\Gary Bradski\Projects\opencvbook\figs\incoming\10-17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991101"/>
            <a:ext cx="812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40" descr="C:\Users\Gary Bradski\Projects\opencvbook\figs\incoming\3-7.g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63" y="5534026"/>
            <a:ext cx="9191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1" name="Picture 41" descr="C:\Users\Gary Bradski\Projects\opencvbook\figs\incoming\3-1.gif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381501"/>
            <a:ext cx="1179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2" name="Picture 42" descr="C:\Users\Gary Bradski\Projects\opencvbook\figs\incoming\7-6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781300"/>
            <a:ext cx="744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3" name="Picture 43" descr="C:\Users\Gary Bradski\Projects\opencvbook\figs\incoming\6-11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1476376"/>
            <a:ext cx="790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4" name="Picture 44" descr="C:\Users\Gary Bradski\Projects\opencvbook\figs\incoming\10-9.gif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6" y="1476375"/>
            <a:ext cx="10588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5" name="Picture 45" descr="C:\Users\Gary Bradski\Projects\opencvbook\figs\incoming\6-14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048126"/>
            <a:ext cx="679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6" name="Text Box 17"/>
          <p:cNvSpPr txBox="1">
            <a:spLocks noChangeArrowheads="1"/>
          </p:cNvSpPr>
          <p:nvPr/>
        </p:nvSpPr>
        <p:spPr bwMode="auto">
          <a:xfrm>
            <a:off x="2603500" y="3670301"/>
            <a:ext cx="15748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Transforms</a:t>
            </a:r>
          </a:p>
        </p:txBody>
      </p:sp>
      <p:pic>
        <p:nvPicPr>
          <p:cNvPr id="24617" name="Picture 46" descr="C:\Users\Gary Bradski\Projects\opencvbook\figs\incoming\6-16.gif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52725"/>
            <a:ext cx="1028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8" name="Picture 47" descr="C:\Users\Gary Bradski\Projects\opencvbook\figs\incoming\8-5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3671888"/>
            <a:ext cx="1447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9" name="Text Box 19"/>
          <p:cNvSpPr txBox="1">
            <a:spLocks noChangeArrowheads="1"/>
          </p:cNvSpPr>
          <p:nvPr/>
        </p:nvSpPr>
        <p:spPr bwMode="auto">
          <a:xfrm>
            <a:off x="5632450" y="3268664"/>
            <a:ext cx="1574800" cy="37856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Features</a:t>
            </a:r>
          </a:p>
        </p:txBody>
      </p:sp>
      <p:pic>
        <p:nvPicPr>
          <p:cNvPr id="24620" name="Picture 48" descr="C:\Users\Gary Bradski\Projects\opencvbook\figs\incoming\8-12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309813"/>
            <a:ext cx="8445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1" name="Text Box 22"/>
          <p:cNvSpPr txBox="1">
            <a:spLocks noChangeArrowheads="1"/>
          </p:cNvSpPr>
          <p:nvPr/>
        </p:nvSpPr>
        <p:spPr bwMode="auto">
          <a:xfrm>
            <a:off x="5537201" y="1720851"/>
            <a:ext cx="1457325" cy="664797"/>
          </a:xfrm>
          <a:prstGeom prst="rect">
            <a:avLst/>
          </a:prstGeom>
          <a:solidFill>
            <a:srgbClr val="CCFF99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Geometric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escriptors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4622" name="Picture 49" descr="C:\Users\Gary Bradski\Projects\opencvbook\figs\incoming\6-13.gif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4110039"/>
            <a:ext cx="1068387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3" name="Picture 50" descr="C:\Users\Gary Bradski\Projects\opencvbook\figs\incoming\1-5.gif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4371976"/>
            <a:ext cx="12128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4" name="Picture 52" descr="C:\Users\Gary Bradski\Projects\opencvbook\figs\incoming\9-13.gif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3" y="6167438"/>
            <a:ext cx="12811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rot="10800000">
            <a:off x="1524000" y="952500"/>
            <a:ext cx="9144000" cy="158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6" name="TextBox 59"/>
          <p:cNvSpPr txBox="1">
            <a:spLocks noChangeArrowheads="1"/>
          </p:cNvSpPr>
          <p:nvPr/>
        </p:nvSpPr>
        <p:spPr bwMode="auto">
          <a:xfrm>
            <a:off x="8620126" y="-87313"/>
            <a:ext cx="2024337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Robot support</a:t>
            </a:r>
          </a:p>
        </p:txBody>
      </p:sp>
      <p:pic>
        <p:nvPicPr>
          <p:cNvPr id="24627" name="Picture 54" descr="C:\Users\Gary Bradski\Projects\opencvbook\figs\incoming\10-5.gif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5005389"/>
            <a:ext cx="10525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8" name="TextBox 52"/>
          <p:cNvSpPr txBox="1">
            <a:spLocks noChangeArrowheads="1"/>
          </p:cNvSpPr>
          <p:nvPr/>
        </p:nvSpPr>
        <p:spPr bwMode="auto">
          <a:xfrm>
            <a:off x="1590676" y="676276"/>
            <a:ext cx="2130007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marL="742950" indent="-28575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marL="11430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marL="16002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marL="2057400" indent="-228600"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lang="en-US" sz="1400" b="1" i="1" u="sng">
                <a:solidFill>
                  <a:srgbClr val="0000FF"/>
                </a:solidFill>
              </a:rPr>
              <a:t>opencv.willowgarage.com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24551" y="209550"/>
            <a:ext cx="2813591" cy="4930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Calibri" pitchFamily="34" charset="0"/>
              <a:buNone/>
              <a:defRPr/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&gt; 500 functions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220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4900" fill="hold"/>
                                        <p:tgtEl>
                                          <p:spTgt spid="220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000" fill="hold"/>
                                        <p:tgtEl>
                                          <p:spTgt spid="220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0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20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5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20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20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7"/>
                  </p:tgtEl>
                </p:cond>
              </p:nextCondLst>
            </p:seq>
            <p:video>
              <p:cMediaNode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0199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20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220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19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/>
              <a:t>OpenCV</a:t>
            </a:r>
            <a:r>
              <a:rPr lang="en-US" dirty="0"/>
              <a:t> – </a:t>
            </a:r>
            <a:r>
              <a:rPr lang="en-US" dirty="0"/>
              <a:t>Getting Started</a:t>
            </a:r>
            <a:endParaRPr lang="en-US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81200" y="1249364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Download </a:t>
            </a:r>
            <a:r>
              <a:rPr lang="en-US" sz="2000" dirty="0" err="1">
                <a:latin typeface="Calibri" charset="0"/>
              </a:rPr>
              <a:t>OpenCV</a:t>
            </a:r>
            <a:endParaRPr lang="en-US" sz="20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  <a:hlinkClick r:id="rId3"/>
              </a:rPr>
              <a:t>http://opencv.org</a:t>
            </a:r>
            <a:endParaRPr lang="en-US" sz="20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Install from </a:t>
            </a:r>
            <a:r>
              <a:rPr lang="en-US" sz="2000" dirty="0" smtClean="0">
                <a:latin typeface="Calibri" charset="0"/>
              </a:rPr>
              <a:t>prompt</a:t>
            </a:r>
            <a:endParaRPr lang="en-US" sz="2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Setting up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Comprehensive guide on setting up </a:t>
            </a:r>
            <a:r>
              <a:rPr lang="en-US" sz="2000" dirty="0" err="1">
                <a:latin typeface="Calibri" charset="0"/>
              </a:rPr>
              <a:t>OpenCV</a:t>
            </a:r>
            <a:r>
              <a:rPr lang="en-US" sz="2000" dirty="0">
                <a:latin typeface="Calibri" charset="0"/>
              </a:rPr>
              <a:t> in various environments at the official </a:t>
            </a:r>
            <a:r>
              <a:rPr lang="en-US" sz="2000" dirty="0">
                <a:latin typeface="Calibri" charset="0"/>
              </a:rPr>
              <a:t>wiki.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Online Reference: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  <a:hlinkClick r:id="rId4"/>
              </a:rPr>
              <a:t>http://docs.opencv.org</a:t>
            </a:r>
            <a:r>
              <a:rPr lang="en-US" sz="2000" dirty="0">
                <a:latin typeface="Calibri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lang="en-US" sz="2000" dirty="0">
                <a:latin typeface="Calibri" charset="0"/>
              </a:rPr>
              <a:t>Two books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endParaRPr lang="en-US" sz="24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endParaRPr lang="en-US" sz="2400" dirty="0">
              <a:latin typeface="Calibri" charset="0"/>
            </a:endParaRPr>
          </a:p>
        </p:txBody>
      </p:sp>
      <p:pic>
        <p:nvPicPr>
          <p:cNvPr id="1026" name="Picture 2" descr="Cook book examples with OpenCV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4653136"/>
            <a:ext cx="11601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ing OpenC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3" y="4653136"/>
            <a:ext cx="109830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4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Key Classes</a:t>
            </a:r>
            <a:endParaRPr lang="en-US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81200" y="1249364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>
            <a:lvl1pPr marL="271463" indent="-271463"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57200" lvl="1" indent="0" hangingPunct="1">
              <a:lnSpc>
                <a:spcPct val="100000"/>
              </a:lnSpc>
              <a:spcBef>
                <a:spcPts val="638"/>
              </a:spcBef>
              <a:buSzPct val="45000"/>
            </a:pPr>
            <a:endParaRPr lang="en-US" sz="2400" dirty="0">
              <a:latin typeface="Calibri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230" y="1412776"/>
            <a:ext cx="8149571" cy="442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Face Detection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1" y="1203325"/>
            <a:ext cx="70024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189FD9BC-196B-4A60-95DA-9FA0494D65BA}" type="slidenum">
              <a:rPr lang="en-US" altLang="zh-CN">
                <a:solidFill>
                  <a:schemeClr val="tx2"/>
                </a:solidFill>
              </a:rPr>
              <a:pPr eaLnBrk="1" hangingPunct="1"/>
              <a:t>8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7652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514055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Slide a window over the image</a:t>
            </a:r>
          </a:p>
          <a:p>
            <a:pPr lvl="1"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Also change the size of the window</a:t>
            </a: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Extract features for each window</a:t>
            </a:r>
          </a:p>
          <a:p>
            <a:pPr defTabSz="457200" fontAlgn="base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Classify each window into face/non-face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257800" y="2157983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eatures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162800" y="2157983"/>
            <a:ext cx="1600200" cy="76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lassify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6858000" y="25389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9220201" y="2053208"/>
            <a:ext cx="8659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charset="-122"/>
              </a:rPr>
              <a:t>+1 face</a:t>
            </a:r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9272588" y="2538983"/>
            <a:ext cx="118974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-1 not face</a:t>
            </a:r>
          </a:p>
        </p:txBody>
      </p:sp>
      <p:cxnSp>
        <p:nvCxnSpPr>
          <p:cNvPr id="27658" name="AutoShape 13"/>
          <p:cNvCxnSpPr>
            <a:cxnSpLocks noChangeShapeType="1"/>
            <a:stCxn id="24" idx="3"/>
            <a:endCxn id="27656" idx="1"/>
          </p:cNvCxnSpPr>
          <p:nvPr/>
        </p:nvCxnSpPr>
        <p:spPr bwMode="auto">
          <a:xfrm flipV="1">
            <a:off x="8763000" y="2228192"/>
            <a:ext cx="457201" cy="3107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4"/>
          <p:cNvCxnSpPr>
            <a:cxnSpLocks noChangeShapeType="1"/>
            <a:stCxn id="24" idx="3"/>
            <a:endCxn id="27657" idx="1"/>
          </p:cNvCxnSpPr>
          <p:nvPr/>
        </p:nvCxnSpPr>
        <p:spPr bwMode="auto">
          <a:xfrm>
            <a:off x="8763000" y="2538983"/>
            <a:ext cx="509588" cy="1749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Text Box 20"/>
          <p:cNvSpPr txBox="1">
            <a:spLocks noChangeArrowheads="1"/>
          </p:cNvSpPr>
          <p:nvPr/>
        </p:nvSpPr>
        <p:spPr bwMode="auto">
          <a:xfrm>
            <a:off x="5918200" y="2996183"/>
            <a:ext cx="28405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x</a:t>
            </a:r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7696201" y="2996183"/>
            <a:ext cx="53091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F(x)</a:t>
            </a:r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9448800" y="2996183"/>
            <a:ext cx="285656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y</a:t>
            </a:r>
          </a:p>
        </p:txBody>
      </p:sp>
      <p:grpSp>
        <p:nvGrpSpPr>
          <p:cNvPr id="27663" name="Group 46"/>
          <p:cNvGrpSpPr>
            <a:grpSpLocks/>
          </p:cNvGrpSpPr>
          <p:nvPr/>
        </p:nvGrpSpPr>
        <p:grpSpPr bwMode="auto">
          <a:xfrm>
            <a:off x="1743075" y="1786508"/>
            <a:ext cx="3252788" cy="1714500"/>
            <a:chOff x="218615" y="1381126"/>
            <a:chExt cx="3252718" cy="1714499"/>
          </a:xfrm>
        </p:grpSpPr>
        <p:pic>
          <p:nvPicPr>
            <p:cNvPr id="27665" name="Picture 2" descr="C:\Users\Louis\Desktop\fac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1" t="20000" r="8342" b="19318"/>
            <a:stretch>
              <a:fillRect/>
            </a:stretch>
          </p:blipFill>
          <p:spPr bwMode="auto">
            <a:xfrm>
              <a:off x="218615" y="1381126"/>
              <a:ext cx="3252718" cy="171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575733" y="2362200"/>
              <a:ext cx="292608" cy="29260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  <p:sp>
          <p:nvSpPr>
            <p:cNvPr id="27667" name="Rectangle 5"/>
            <p:cNvSpPr>
              <a:spLocks noChangeArrowheads="1"/>
            </p:cNvSpPr>
            <p:nvPr/>
          </p:nvSpPr>
          <p:spPr bwMode="auto">
            <a:xfrm>
              <a:off x="2633132" y="2005013"/>
              <a:ext cx="338667" cy="3383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  <p:sp>
          <p:nvSpPr>
            <p:cNvPr id="27668" name="Rectangle 5"/>
            <p:cNvSpPr>
              <a:spLocks noChangeArrowheads="1"/>
            </p:cNvSpPr>
            <p:nvPr/>
          </p:nvSpPr>
          <p:spPr bwMode="auto">
            <a:xfrm>
              <a:off x="3035808" y="1709928"/>
              <a:ext cx="237744" cy="2377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haparral Pro" pitchFamily="18" charset="0"/>
                  <a:ea typeface="宋体" charset="-122"/>
                </a:rPr>
                <a:t>?</a:t>
              </a:r>
            </a:p>
          </p:txBody>
        </p:sp>
      </p:grpSp>
      <p:cxnSp>
        <p:nvCxnSpPr>
          <p:cNvPr id="27664" name="AutoShape 10"/>
          <p:cNvCxnSpPr>
            <a:cxnSpLocks noChangeShapeType="1"/>
            <a:stCxn id="27667" idx="3"/>
            <a:endCxn id="22" idx="1"/>
          </p:cNvCxnSpPr>
          <p:nvPr/>
        </p:nvCxnSpPr>
        <p:spPr bwMode="auto">
          <a:xfrm flipV="1">
            <a:off x="4495800" y="2538984"/>
            <a:ext cx="762000" cy="41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51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Face Detection: Viola-Jones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fld id="{705BFA49-4739-4E3D-BF9B-4EBDFC473904}" type="slidenum">
              <a:rPr lang="en-US" altLang="zh-CN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fontScale="92500"/>
          </a:bodyPr>
          <a:lstStyle/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Robust and fast</a:t>
            </a:r>
          </a:p>
          <a:p>
            <a:pPr marL="271463" lvl="1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Introduced by Paul Viola and Michael Jones</a:t>
            </a:r>
          </a:p>
          <a:p>
            <a:pPr marL="671513" lvl="2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alibri" charset="0"/>
                <a:cs typeface="Arial Unicode MS" charset="0"/>
                <a:hlinkClick r:id="rId2"/>
              </a:rPr>
              <a:t>http://research.microsoft.com/~viola/Pubs/Detect/violaJones_CVPR2001.pdf</a:t>
            </a:r>
            <a:endParaRPr lang="en-US" altLang="zh-CN" sz="22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Haar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-like Features</a:t>
            </a: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endParaRPr lang="en-US" altLang="zh-CN" sz="2600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  <a:p>
            <a:pPr marL="271463" indent="-271463" defTabSz="457200" fontAlgn="base">
              <a:lnSpc>
                <a:spcPct val="11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 3" charset="2"/>
              <a:buChar char=""/>
              <a:tabLst>
                <a:tab pos="271463" algn="l"/>
                <a:tab pos="728663" algn="l"/>
                <a:tab pos="1185863" algn="l"/>
                <a:tab pos="1643063" algn="l"/>
                <a:tab pos="2100263" algn="l"/>
                <a:tab pos="2557463" algn="l"/>
                <a:tab pos="3014663" algn="l"/>
                <a:tab pos="3471863" algn="l"/>
                <a:tab pos="3929063" algn="l"/>
                <a:tab pos="4386263" algn="l"/>
                <a:tab pos="4843463" algn="l"/>
                <a:tab pos="5300663" algn="l"/>
                <a:tab pos="5757863" algn="l"/>
                <a:tab pos="6215063" algn="l"/>
                <a:tab pos="6672263" algn="l"/>
                <a:tab pos="7129463" algn="l"/>
                <a:tab pos="7586663" algn="l"/>
                <a:tab pos="8043863" algn="l"/>
                <a:tab pos="8501063" algn="l"/>
                <a:tab pos="8958263" algn="l"/>
                <a:tab pos="941546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Use </a:t>
            </a:r>
            <a:r>
              <a:rPr lang="en-US" altLang="zh-CN" sz="2600" dirty="0" err="1">
                <a:solidFill>
                  <a:srgbClr val="000000"/>
                </a:solidFill>
                <a:latin typeface="Calibri" charset="0"/>
                <a:cs typeface="Arial Unicode MS" charset="0"/>
              </a:rPr>
              <a:t>AdaBoost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cs typeface="Arial Unicode MS" charset="0"/>
              </a:rPr>
              <a:t> to select good classifiers and combine them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28677" name="Picture 6" descr="vj_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392016"/>
            <a:ext cx="62849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35178</TotalTime>
  <Words>491</Words>
  <Application>Microsoft Office PowerPoint</Application>
  <PresentationFormat>Widescreen</PresentationFormat>
  <Paragraphs>147</Paragraphs>
  <Slides>14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宋体</vt:lpstr>
      <vt:lpstr>Arial</vt:lpstr>
      <vt:lpstr>Arial Unicode MS</vt:lpstr>
      <vt:lpstr>Calibri</vt:lpstr>
      <vt:lpstr>Chaparral Pro</vt:lpstr>
      <vt:lpstr>DejaVu Sans</vt:lpstr>
      <vt:lpstr>Gill Sans MT</vt:lpstr>
      <vt:lpstr>Times New Roman</vt:lpstr>
      <vt:lpstr>Wingdings 3</vt:lpstr>
      <vt:lpstr>Office 主题​​</vt:lpstr>
      <vt:lpstr>OPEN CV</vt:lpstr>
      <vt:lpstr>OpenCV – Introduction</vt:lpstr>
      <vt:lpstr>OpenCV - Features</vt:lpstr>
      <vt:lpstr>OpenCV Overview: </vt:lpstr>
      <vt:lpstr>OpenCV – Getting Started</vt:lpstr>
      <vt:lpstr>Key Classes</vt:lpstr>
      <vt:lpstr>Face Detection</vt:lpstr>
      <vt:lpstr>Face Detection</vt:lpstr>
      <vt:lpstr>Face Detection: Viola-Jones</vt:lpstr>
      <vt:lpstr>Face Detection: Viola-Jones</vt:lpstr>
      <vt:lpstr>Face Detection: Cascaded Classifier</vt:lpstr>
      <vt:lpstr>Face Detection: Non-Maximum Suppression</vt:lpstr>
      <vt:lpstr>Face Detection</vt:lpstr>
      <vt:lpstr>Face Detection: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and CV Fundamentals</dc:title>
  <dc:creator>Dan</dc:creator>
  <cp:lastModifiedBy>Windows User</cp:lastModifiedBy>
  <cp:revision>65</cp:revision>
  <cp:lastPrinted>1601-01-01T00:00:00Z</cp:lastPrinted>
  <dcterms:created xsi:type="dcterms:W3CDTF">1601-01-01T00:00:00Z</dcterms:created>
  <dcterms:modified xsi:type="dcterms:W3CDTF">2020-01-11T18:14:34Z</dcterms:modified>
</cp:coreProperties>
</file>