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E59A78-E7A8-48FF-A9AA-73AFE51527A5}"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26350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59A78-E7A8-48FF-A9AA-73AFE51527A5}"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101930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59A78-E7A8-48FF-A9AA-73AFE51527A5}"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262683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59A78-E7A8-48FF-A9AA-73AFE51527A5}"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138109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E59A78-E7A8-48FF-A9AA-73AFE51527A5}"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395101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E59A78-E7A8-48FF-A9AA-73AFE51527A5}" type="datetimeFigureOut">
              <a:rPr lang="en-IN" smtClean="0"/>
              <a:t>10-01-2020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178602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E59A78-E7A8-48FF-A9AA-73AFE51527A5}" type="datetimeFigureOut">
              <a:rPr lang="en-IN" smtClean="0"/>
              <a:t>10-01-2020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50061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E59A78-E7A8-48FF-A9AA-73AFE51527A5}" type="datetimeFigureOut">
              <a:rPr lang="en-IN" smtClean="0"/>
              <a:t>10-01-2020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344745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59A78-E7A8-48FF-A9AA-73AFE51527A5}" type="datetimeFigureOut">
              <a:rPr lang="en-IN" smtClean="0"/>
              <a:t>10-01-2020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23968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E59A78-E7A8-48FF-A9AA-73AFE51527A5}" type="datetimeFigureOut">
              <a:rPr lang="en-IN" smtClean="0"/>
              <a:t>10-01-2020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27905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E59A78-E7A8-48FF-A9AA-73AFE51527A5}" type="datetimeFigureOut">
              <a:rPr lang="en-IN" smtClean="0"/>
              <a:t>10-01-2020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A76E3-CCBC-4CFF-BDD0-9F419232BC5C}" type="slidenum">
              <a:rPr lang="en-IN" smtClean="0"/>
              <a:t>‹#›</a:t>
            </a:fld>
            <a:endParaRPr lang="en-IN"/>
          </a:p>
        </p:txBody>
      </p:sp>
    </p:spTree>
    <p:extLst>
      <p:ext uri="{BB962C8B-B14F-4D97-AF65-F5344CB8AC3E}">
        <p14:creationId xmlns:p14="http://schemas.microsoft.com/office/powerpoint/2010/main" val="1218455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59A78-E7A8-48FF-A9AA-73AFE51527A5}" type="datetimeFigureOut">
              <a:rPr lang="en-IN" smtClean="0"/>
              <a:t>10-01-2020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A76E3-CCBC-4CFF-BDD0-9F419232BC5C}" type="slidenum">
              <a:rPr lang="en-IN" smtClean="0"/>
              <a:t>‹#›</a:t>
            </a:fld>
            <a:endParaRPr lang="en-IN"/>
          </a:p>
        </p:txBody>
      </p:sp>
    </p:spTree>
    <p:extLst>
      <p:ext uri="{BB962C8B-B14F-4D97-AF65-F5344CB8AC3E}">
        <p14:creationId xmlns:p14="http://schemas.microsoft.com/office/powerpoint/2010/main" val="2137880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7275"/>
          </a:xfrm>
        </p:spPr>
        <p:txBody>
          <a:bodyPr/>
          <a:lstStyle/>
          <a:p>
            <a:pPr algn="ctr"/>
            <a:r>
              <a:rPr lang="en-IN" b="1" dirty="0" smtClean="0"/>
              <a:t>Decision Trees</a:t>
            </a:r>
            <a:endParaRPr lang="en-IN" b="1" dirty="0"/>
          </a:p>
        </p:txBody>
      </p:sp>
    </p:spTree>
    <p:extLst>
      <p:ext uri="{BB962C8B-B14F-4D97-AF65-F5344CB8AC3E}">
        <p14:creationId xmlns:p14="http://schemas.microsoft.com/office/powerpoint/2010/main" val="2872184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noChangeArrowheads="1"/>
          </p:cNvSpPr>
          <p:nvPr>
            <p:ph type="title"/>
          </p:nvPr>
        </p:nvSpPr>
        <p:spPr>
          <a:xfrm>
            <a:off x="1030514" y="706438"/>
            <a:ext cx="8951686" cy="990600"/>
          </a:xfrm>
        </p:spPr>
        <p:txBody>
          <a:bodyPr rtlCol="0">
            <a:normAutofit fontScale="90000"/>
          </a:bodyPr>
          <a:lstStyle/>
          <a:p>
            <a:pPr>
              <a:defRPr/>
            </a:pPr>
            <a:r>
              <a:rPr lang="en-IN" altLang="en-US" b="1" dirty="0" smtClean="0">
                <a:cs typeface="Times New Roman" panose="02020603050405020304" pitchFamily="18" charset="0"/>
              </a:rPr>
              <a:t>Decision Trees</a:t>
            </a:r>
            <a:br>
              <a:rPr lang="en-IN" altLang="en-US" b="1" dirty="0" smtClean="0">
                <a:cs typeface="Times New Roman" panose="02020603050405020304" pitchFamily="18" charset="0"/>
              </a:rPr>
            </a:br>
            <a:endParaRPr lang="en-US" altLang="en-US" b="1" dirty="0" smtClean="0"/>
          </a:p>
        </p:txBody>
      </p:sp>
      <p:sp>
        <p:nvSpPr>
          <p:cNvPr id="66562" name="Content Placeholder 2"/>
          <p:cNvSpPr>
            <a:spLocks noGrp="1" noChangeArrowheads="1"/>
          </p:cNvSpPr>
          <p:nvPr>
            <p:ph idx="1"/>
          </p:nvPr>
        </p:nvSpPr>
        <p:spPr>
          <a:xfrm>
            <a:off x="1943100" y="1697038"/>
            <a:ext cx="7772400" cy="3772354"/>
          </a:xfrm>
        </p:spPr>
        <p:txBody>
          <a:bodyPr rtlCol="0">
            <a:normAutofit/>
          </a:bodyPr>
          <a:lstStyle/>
          <a:p>
            <a:pPr algn="just">
              <a:defRPr/>
            </a:pPr>
            <a:r>
              <a:rPr lang="en-US" altLang="en-US" sz="2000" dirty="0"/>
              <a:t>Decision tree learning uses a </a:t>
            </a:r>
            <a:r>
              <a:rPr lang="en-US" altLang="en-US" sz="2000" dirty="0" smtClean="0"/>
              <a:t>decision </a:t>
            </a:r>
            <a:r>
              <a:rPr lang="en-US" altLang="en-US" sz="2000" dirty="0"/>
              <a:t>tree </a:t>
            </a:r>
            <a:r>
              <a:rPr lang="en-US" altLang="en-US" sz="2000" dirty="0" smtClean="0"/>
              <a:t>as </a:t>
            </a:r>
            <a:r>
              <a:rPr lang="en-US" altLang="en-US" sz="2000" dirty="0"/>
              <a:t>a predictive </a:t>
            </a:r>
            <a:r>
              <a:rPr lang="en-US" altLang="en-US" sz="2000" dirty="0" smtClean="0"/>
              <a:t>model </a:t>
            </a:r>
            <a:r>
              <a:rPr lang="en-US" altLang="en-US" sz="2000" dirty="0"/>
              <a:t>to go from observations about an item (represented in the branches) to conclusions about the item's target value (represented in the leaves</a:t>
            </a:r>
            <a:r>
              <a:rPr lang="en-US" altLang="en-US" sz="2000" dirty="0" smtClean="0"/>
              <a:t>).</a:t>
            </a:r>
            <a:endParaRPr lang="en-US" altLang="en-US" sz="2000" dirty="0"/>
          </a:p>
          <a:p>
            <a:pPr algn="just">
              <a:defRPr/>
            </a:pPr>
            <a:r>
              <a:rPr lang="en-US" altLang="en-US" sz="2000" dirty="0"/>
              <a:t>It is one of the predictive modelling approaches used in statistics, data mining and machine learning. </a:t>
            </a:r>
          </a:p>
          <a:p>
            <a:pPr algn="just">
              <a:defRPr/>
            </a:pPr>
            <a:r>
              <a:rPr lang="en-US" altLang="en-US" sz="2000" dirty="0"/>
              <a:t>Tree models where the target variable can take a discrete set of values are called </a:t>
            </a:r>
            <a:r>
              <a:rPr lang="en-US" altLang="en-US" sz="2000" dirty="0">
                <a:solidFill>
                  <a:srgbClr val="FF0000"/>
                </a:solidFill>
              </a:rPr>
              <a:t>classification trees</a:t>
            </a:r>
            <a:r>
              <a:rPr lang="en-US" altLang="en-US" sz="2000" dirty="0"/>
              <a:t>; in these tree structures, leaves represent class labels and branches represent conjunctions of features that lead to those class labels. </a:t>
            </a:r>
          </a:p>
          <a:p>
            <a:pPr algn="just">
              <a:defRPr/>
            </a:pPr>
            <a:r>
              <a:rPr lang="en-US" altLang="en-US" sz="2000" dirty="0"/>
              <a:t>Decision trees where the target variable can take continuous values (typically real numbers) are called </a:t>
            </a:r>
            <a:r>
              <a:rPr lang="en-US" altLang="en-US" sz="2000" dirty="0">
                <a:solidFill>
                  <a:srgbClr val="FF0000"/>
                </a:solidFill>
              </a:rPr>
              <a:t>regression trees</a:t>
            </a:r>
            <a:r>
              <a:rPr lang="en-US" altLang="en-US" sz="2000" dirty="0"/>
              <a:t>.</a:t>
            </a:r>
          </a:p>
          <a:p>
            <a:pPr algn="just">
              <a:defRPr/>
            </a:pPr>
            <a:endParaRPr lang="en-US" altLang="en-US" sz="2000" dirty="0"/>
          </a:p>
          <a:p>
            <a:pPr algn="just">
              <a:defRPr/>
            </a:pPr>
            <a:endParaRPr lang="en-US" altLang="en-US" sz="2000" dirty="0"/>
          </a:p>
        </p:txBody>
      </p:sp>
      <p:sp>
        <p:nvSpPr>
          <p:cNvPr id="4" name="Slide Number Placeholder 3">
            <a:extLst>
              <a:ext uri="{FF2B5EF4-FFF2-40B4-BE49-F238E27FC236}">
                <a16:creationId xmlns:a16="http://schemas.microsoft.com/office/drawing/2014/main" id="{F3C55576-702E-3943-B01E-4E7E3F7E20A8}"/>
              </a:ext>
            </a:extLst>
          </p:cNvPr>
          <p:cNvSpPr>
            <a:spLocks noGrp="1"/>
          </p:cNvSpPr>
          <p:nvPr>
            <p:ph type="sldNum" sz="quarter" idx="12"/>
          </p:nvPr>
        </p:nvSpPr>
        <p:spPr>
          <a:xfrm>
            <a:off x="8763000" y="6400800"/>
            <a:ext cx="1905000" cy="457200"/>
          </a:xfrm>
        </p:spPr>
        <p:txBody>
          <a:bodyPr/>
          <a:lstStyle/>
          <a:p>
            <a:pPr>
              <a:defRPr/>
            </a:pPr>
            <a:fld id="{20F88002-EC9A-4314-91B8-A2FC276E08AF}" type="slidenum">
              <a:rPr lang="en-US" altLang="en-US"/>
              <a:pPr>
                <a:defRPr/>
              </a:pPr>
              <a:t>2</a:t>
            </a:fld>
            <a:endParaRPr lang="en-US" altLang="en-US">
              <a:latin typeface="+mn-lt"/>
            </a:endParaRPr>
          </a:p>
        </p:txBody>
      </p:sp>
    </p:spTree>
    <p:extLst>
      <p:ext uri="{BB962C8B-B14F-4D97-AF65-F5344CB8AC3E}">
        <p14:creationId xmlns:p14="http://schemas.microsoft.com/office/powerpoint/2010/main" val="391079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anim calcmode="lin" valueType="num">
                                      <p:cBhvr additive="base">
                                        <p:cTn id="7" dur="500" fill="hold"/>
                                        <p:tgtEl>
                                          <p:spTgt spid="665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2">
                                            <p:txEl>
                                              <p:pRg st="1" end="1"/>
                                            </p:txEl>
                                          </p:spTgt>
                                        </p:tgtEl>
                                        <p:attrNameLst>
                                          <p:attrName>style.visibility</p:attrName>
                                        </p:attrNameLst>
                                      </p:cBhvr>
                                      <p:to>
                                        <p:strVal val="visible"/>
                                      </p:to>
                                    </p:set>
                                    <p:anim calcmode="lin" valueType="num">
                                      <p:cBhvr additive="base">
                                        <p:cTn id="13" dur="500" fill="hold"/>
                                        <p:tgtEl>
                                          <p:spTgt spid="665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2">
                                            <p:txEl>
                                              <p:pRg st="2" end="2"/>
                                            </p:txEl>
                                          </p:spTgt>
                                        </p:tgtEl>
                                        <p:attrNameLst>
                                          <p:attrName>style.visibility</p:attrName>
                                        </p:attrNameLst>
                                      </p:cBhvr>
                                      <p:to>
                                        <p:strVal val="visible"/>
                                      </p:to>
                                    </p:set>
                                    <p:anim calcmode="lin" valueType="num">
                                      <p:cBhvr additive="base">
                                        <p:cTn id="19" dur="500" fill="hold"/>
                                        <p:tgtEl>
                                          <p:spTgt spid="665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562">
                                            <p:txEl>
                                              <p:pRg st="3" end="3"/>
                                            </p:txEl>
                                          </p:spTgt>
                                        </p:tgtEl>
                                        <p:attrNameLst>
                                          <p:attrName>style.visibility</p:attrName>
                                        </p:attrNameLst>
                                      </p:cBhvr>
                                      <p:to>
                                        <p:strVal val="visible"/>
                                      </p:to>
                                    </p:set>
                                    <p:anim calcmode="lin" valueType="num">
                                      <p:cBhvr additive="base">
                                        <p:cTn id="25" dur="500" fill="hold"/>
                                        <p:tgtEl>
                                          <p:spTgt spid="6656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b="1" smtClean="0"/>
              <a:t>Decision Trees</a:t>
            </a:r>
            <a:endParaRPr lang="en-IN" altLang="en-US" b="1" smtClean="0"/>
          </a:p>
        </p:txBody>
      </p:sp>
      <p:sp>
        <p:nvSpPr>
          <p:cNvPr id="3" name="Content Placeholder 2">
            <a:extLst>
              <a:ext uri="{FF2B5EF4-FFF2-40B4-BE49-F238E27FC236}">
                <a16:creationId xmlns:a16="http://schemas.microsoft.com/office/drawing/2014/main" id="{C9B425C7-11F8-4046-BBA6-EDE3DE763F27}"/>
              </a:ext>
            </a:extLst>
          </p:cNvPr>
          <p:cNvSpPr>
            <a:spLocks noGrp="1"/>
          </p:cNvSpPr>
          <p:nvPr>
            <p:ph idx="1"/>
          </p:nvPr>
        </p:nvSpPr>
        <p:spPr>
          <a:xfrm>
            <a:off x="2241550" y="1838325"/>
            <a:ext cx="7886700" cy="4351338"/>
          </a:xfrm>
          <a:solidFill>
            <a:schemeClr val="bg1"/>
          </a:solidFill>
        </p:spPr>
        <p:txBody>
          <a:bodyPr rtlCol="0">
            <a:normAutofit/>
          </a:bodyPr>
          <a:lstStyle/>
          <a:p>
            <a:pPr marL="0" indent="0" algn="just">
              <a:buNone/>
              <a:defRPr/>
            </a:pPr>
            <a:r>
              <a:rPr lang="en-IN" sz="2000" dirty="0"/>
              <a:t>Decision trees used in machine learning are of two main types:</a:t>
            </a:r>
          </a:p>
          <a:p>
            <a:pPr marL="0" indent="0" algn="just">
              <a:buNone/>
              <a:defRPr/>
            </a:pPr>
            <a:endParaRPr lang="en-IN" sz="2000" dirty="0"/>
          </a:p>
          <a:p>
            <a:pPr algn="just">
              <a:defRPr/>
            </a:pPr>
            <a:r>
              <a:rPr lang="en-IN" sz="2000" dirty="0">
                <a:solidFill>
                  <a:srgbClr val="FF0000"/>
                </a:solidFill>
              </a:rPr>
              <a:t>Classification tree </a:t>
            </a:r>
            <a:r>
              <a:rPr lang="en-IN" sz="2000" dirty="0"/>
              <a:t>analysis is when the predicted outcome is the class (discrete) to which the data belongs.</a:t>
            </a:r>
          </a:p>
          <a:p>
            <a:pPr algn="just">
              <a:defRPr/>
            </a:pPr>
            <a:r>
              <a:rPr lang="en-IN" sz="2000" dirty="0">
                <a:solidFill>
                  <a:srgbClr val="FF0000"/>
                </a:solidFill>
              </a:rPr>
              <a:t>Regression tree</a:t>
            </a:r>
            <a:r>
              <a:rPr lang="en-IN" sz="2000" dirty="0"/>
              <a:t> analysis is when the predicted outcome can be considered a real number (e.g. the price of a house, or a patient's length of stay in a hospital).</a:t>
            </a:r>
          </a:p>
          <a:p>
            <a:pPr algn="just">
              <a:defRPr/>
            </a:pPr>
            <a:endParaRPr lang="en-US" sz="2000" dirty="0"/>
          </a:p>
        </p:txBody>
      </p:sp>
      <p:sp>
        <p:nvSpPr>
          <p:cNvPr id="4" name="Slide Number Placeholder 3">
            <a:extLst>
              <a:ext uri="{FF2B5EF4-FFF2-40B4-BE49-F238E27FC236}">
                <a16:creationId xmlns:a16="http://schemas.microsoft.com/office/drawing/2014/main" id="{BC74DF66-737A-D745-B722-4C1D13F9244F}"/>
              </a:ext>
            </a:extLst>
          </p:cNvPr>
          <p:cNvSpPr>
            <a:spLocks noGrp="1"/>
          </p:cNvSpPr>
          <p:nvPr>
            <p:ph type="sldNum" sz="quarter" idx="12"/>
          </p:nvPr>
        </p:nvSpPr>
        <p:spPr/>
        <p:txBody>
          <a:bodyPr/>
          <a:lstStyle/>
          <a:p>
            <a:pPr>
              <a:defRPr/>
            </a:pPr>
            <a:fld id="{CF9F60FF-3406-4D38-B4CB-A30DEC2FFECA}" type="slidenum">
              <a:rPr lang="en-US" altLang="en-US"/>
              <a:pPr>
                <a:defRPr/>
              </a:pPr>
              <a:t>3</a:t>
            </a:fld>
            <a:endParaRPr lang="en-US" altLang="en-US">
              <a:latin typeface="+mn-lt"/>
            </a:endParaRPr>
          </a:p>
        </p:txBody>
      </p:sp>
    </p:spTree>
    <p:extLst>
      <p:ext uri="{BB962C8B-B14F-4D97-AF65-F5344CB8AC3E}">
        <p14:creationId xmlns:p14="http://schemas.microsoft.com/office/powerpoint/2010/main" val="77553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b="1" smtClean="0"/>
              <a:t>Decision Trees</a:t>
            </a:r>
            <a:endParaRPr lang="en-IN" altLang="en-US" smtClean="0"/>
          </a:p>
        </p:txBody>
      </p:sp>
      <p:sp>
        <p:nvSpPr>
          <p:cNvPr id="4" name="Slide Number Placeholder 3">
            <a:extLst>
              <a:ext uri="{FF2B5EF4-FFF2-40B4-BE49-F238E27FC236}">
                <a16:creationId xmlns:a16="http://schemas.microsoft.com/office/drawing/2014/main" id="{016DA520-EEAE-A84D-9CA2-10187026190B}"/>
              </a:ext>
            </a:extLst>
          </p:cNvPr>
          <p:cNvSpPr>
            <a:spLocks noGrp="1"/>
          </p:cNvSpPr>
          <p:nvPr>
            <p:ph type="sldNum" sz="quarter" idx="12"/>
          </p:nvPr>
        </p:nvSpPr>
        <p:spPr/>
        <p:txBody>
          <a:bodyPr/>
          <a:lstStyle/>
          <a:p>
            <a:pPr>
              <a:defRPr/>
            </a:pPr>
            <a:fld id="{4F740480-82E7-4A20-877D-DD6B4DB066CC}" type="slidenum">
              <a:rPr lang="en-US" altLang="en-US"/>
              <a:pPr>
                <a:defRPr/>
              </a:pPr>
              <a:t>4</a:t>
            </a:fld>
            <a:endParaRPr lang="en-US" altLang="en-US">
              <a:latin typeface="+mn-lt"/>
            </a:endParaRPr>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1" y="1352550"/>
            <a:ext cx="4124325"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Rectangle 7"/>
          <p:cNvSpPr>
            <a:spLocks noChangeArrowheads="1"/>
          </p:cNvSpPr>
          <p:nvPr/>
        </p:nvSpPr>
        <p:spPr bwMode="auto">
          <a:xfrm>
            <a:off x="6276975" y="1431925"/>
            <a:ext cx="371633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just">
              <a:spcBef>
                <a:spcPct val="0"/>
              </a:spcBef>
              <a:buClrTx/>
              <a:buFontTx/>
              <a:buNone/>
              <a:defRPr/>
            </a:pPr>
            <a:r>
              <a:rPr lang="en-US" altLang="en-US" sz="2000" dirty="0"/>
              <a:t>A tree showing survival of passengers on the Titanic ("sibsp" is the number of spouses or siblings aboard). The figures under the leaves show the probability of survival and the percentage of observations in the leaf. Summarizing: </a:t>
            </a:r>
          </a:p>
          <a:p>
            <a:pPr algn="just">
              <a:spcBef>
                <a:spcPct val="0"/>
              </a:spcBef>
              <a:buClrTx/>
              <a:buFontTx/>
              <a:buNone/>
              <a:defRPr/>
            </a:pPr>
            <a:r>
              <a:rPr lang="en-US" altLang="en-US" sz="2000" dirty="0"/>
              <a:t>Your chances of survival were good if you were </a:t>
            </a:r>
          </a:p>
          <a:p>
            <a:pPr marL="514350" indent="-514350" algn="just">
              <a:spcBef>
                <a:spcPct val="0"/>
              </a:spcBef>
              <a:buClrTx/>
              <a:buFontTx/>
              <a:buAutoNum type="romanLcParenBoth"/>
              <a:defRPr/>
            </a:pPr>
            <a:r>
              <a:rPr lang="en-US" altLang="en-US" sz="2000" dirty="0"/>
              <a:t>a female or</a:t>
            </a:r>
          </a:p>
          <a:p>
            <a:pPr marL="514350" indent="-514350" algn="just">
              <a:spcBef>
                <a:spcPct val="0"/>
              </a:spcBef>
              <a:buClrTx/>
              <a:buFontTx/>
              <a:buAutoNum type="romanLcParenBoth"/>
              <a:defRPr/>
            </a:pPr>
            <a:r>
              <a:rPr lang="en-US" altLang="en-US" sz="2000" dirty="0"/>
              <a:t>a male younger than 9.5 years with less than 2.5 siblings.</a:t>
            </a:r>
          </a:p>
        </p:txBody>
      </p:sp>
    </p:spTree>
    <p:extLst>
      <p:ext uri="{BB962C8B-B14F-4D97-AF65-F5344CB8AC3E}">
        <p14:creationId xmlns:p14="http://schemas.microsoft.com/office/powerpoint/2010/main" val="17857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ppt_x"/>
                                          </p:val>
                                        </p:tav>
                                        <p:tav tm="100000">
                                          <p:val>
                                            <p:strVal val="#ppt_x"/>
                                          </p:val>
                                        </p:tav>
                                      </p:tavLst>
                                    </p:anim>
                                    <p:anim calcmode="lin" valueType="num">
                                      <p:cBhvr additive="base">
                                        <p:cTn id="8"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b="1" smtClean="0"/>
              <a:t>Decision Trees</a:t>
            </a:r>
            <a:endParaRPr lang="en-IN" altLang="en-US" b="1" smtClean="0"/>
          </a:p>
        </p:txBody>
      </p:sp>
      <p:pic>
        <p:nvPicPr>
          <p:cNvPr id="2" name="Content Placeholder 1"/>
          <p:cNvPicPr>
            <a:picLocks noGrp="1" noChangeAspect="1"/>
          </p:cNvPicPr>
          <p:nvPr>
            <p:ph idx="1"/>
          </p:nvPr>
        </p:nvPicPr>
        <p:blipFill>
          <a:blip r:embed="rId2"/>
          <a:stretch>
            <a:fillRect/>
          </a:stretch>
        </p:blipFill>
        <p:spPr>
          <a:xfrm>
            <a:off x="2031999" y="1501860"/>
            <a:ext cx="8055429" cy="4872815"/>
          </a:xfrm>
          <a:prstGeom prst="rect">
            <a:avLst/>
          </a:prstGeom>
        </p:spPr>
      </p:pic>
      <p:sp>
        <p:nvSpPr>
          <p:cNvPr id="4" name="Slide Number Placeholder 3">
            <a:extLst>
              <a:ext uri="{FF2B5EF4-FFF2-40B4-BE49-F238E27FC236}">
                <a16:creationId xmlns:a16="http://schemas.microsoft.com/office/drawing/2014/main" id="{BC74DF66-737A-D745-B722-4C1D13F9244F}"/>
              </a:ext>
            </a:extLst>
          </p:cNvPr>
          <p:cNvSpPr>
            <a:spLocks noGrp="1"/>
          </p:cNvSpPr>
          <p:nvPr>
            <p:ph type="sldNum" sz="quarter" idx="12"/>
          </p:nvPr>
        </p:nvSpPr>
        <p:spPr/>
        <p:txBody>
          <a:bodyPr/>
          <a:lstStyle/>
          <a:p>
            <a:pPr>
              <a:defRPr/>
            </a:pPr>
            <a:fld id="{CF9F60FF-3406-4D38-B4CB-A30DEC2FFECA}" type="slidenum">
              <a:rPr lang="en-US" altLang="en-US"/>
              <a:pPr>
                <a:defRPr/>
              </a:pPr>
              <a:t>5</a:t>
            </a:fld>
            <a:endParaRPr lang="en-US" altLang="en-US">
              <a:latin typeface="+mn-lt"/>
            </a:endParaRPr>
          </a:p>
        </p:txBody>
      </p:sp>
    </p:spTree>
    <p:extLst>
      <p:ext uri="{BB962C8B-B14F-4D97-AF65-F5344CB8AC3E}">
        <p14:creationId xmlns:p14="http://schemas.microsoft.com/office/powerpoint/2010/main" val="2627868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152650" y="365126"/>
            <a:ext cx="7886700" cy="879475"/>
          </a:xfrm>
        </p:spPr>
        <p:txBody>
          <a:bodyPr/>
          <a:lstStyle/>
          <a:p>
            <a:pPr eaLnBrk="1" hangingPunct="1"/>
            <a:r>
              <a:rPr lang="en-US" altLang="en-US" sz="3600" b="1"/>
              <a:t>Decision Trees-Advantages:</a:t>
            </a:r>
            <a:endParaRPr lang="en-IN" altLang="en-US" sz="3600"/>
          </a:p>
        </p:txBody>
      </p:sp>
      <p:sp>
        <p:nvSpPr>
          <p:cNvPr id="47107" name="Content Placeholder 2"/>
          <p:cNvSpPr>
            <a:spLocks noGrp="1"/>
          </p:cNvSpPr>
          <p:nvPr>
            <p:ph idx="1"/>
          </p:nvPr>
        </p:nvSpPr>
        <p:spPr>
          <a:xfrm>
            <a:off x="2152650" y="1244600"/>
            <a:ext cx="7886700" cy="5613400"/>
          </a:xfrm>
          <a:solidFill>
            <a:schemeClr val="bg1"/>
          </a:solidFill>
        </p:spPr>
        <p:txBody>
          <a:bodyPr/>
          <a:lstStyle/>
          <a:p>
            <a:pPr algn="just" eaLnBrk="1" hangingPunct="1"/>
            <a:r>
              <a:rPr lang="en-US" altLang="en-US" sz="2000"/>
              <a:t>Simple to understand and interpret. </a:t>
            </a:r>
          </a:p>
          <a:p>
            <a:pPr algn="just" eaLnBrk="1" hangingPunct="1"/>
            <a:r>
              <a:rPr lang="en-US" altLang="en-US" sz="2000"/>
              <a:t>Able to handle both numerical and categorical data.</a:t>
            </a:r>
          </a:p>
          <a:p>
            <a:pPr algn="just" eaLnBrk="1" hangingPunct="1"/>
            <a:r>
              <a:rPr lang="en-US" altLang="en-US" sz="2000"/>
              <a:t>Other techniques are usually specialized in analyzing datasets that have only one type of variable. (For example, relation rules can be used only with nominal variables while neural networks can be used only with numerical variables or categoricals converted to 0-1 values.)</a:t>
            </a:r>
          </a:p>
          <a:p>
            <a:pPr algn="just" eaLnBrk="1" hangingPunct="1"/>
            <a:r>
              <a:rPr lang="en-US" altLang="en-US" sz="2000" b="1"/>
              <a:t>Requires little data preparation. </a:t>
            </a:r>
            <a:r>
              <a:rPr lang="en-US" altLang="en-US" sz="2000"/>
              <a:t>Other techniques often require data normalization. Since trees can handle qualitative predictors, there is no need to create dummy variables.</a:t>
            </a:r>
          </a:p>
          <a:p>
            <a:pPr algn="just" eaLnBrk="1" hangingPunct="1"/>
            <a:r>
              <a:rPr lang="en-US" altLang="en-US" sz="2000" b="1"/>
              <a:t>Uses a white box model.</a:t>
            </a:r>
            <a:r>
              <a:rPr lang="en-US" altLang="en-US" sz="2000"/>
              <a:t> If a given situation is observable in a model the explanation for the condition is easily explained by boolean logic. Possible to validate a model using statistical tests. </a:t>
            </a:r>
          </a:p>
          <a:p>
            <a:pPr algn="just" eaLnBrk="1" hangingPunct="1"/>
            <a:endParaRPr lang="en-US" altLang="en-US" sz="2000"/>
          </a:p>
        </p:txBody>
      </p:sp>
      <p:sp>
        <p:nvSpPr>
          <p:cNvPr id="4" name="Slide Number Placeholder 3">
            <a:extLst>
              <a:ext uri="{FF2B5EF4-FFF2-40B4-BE49-F238E27FC236}">
                <a16:creationId xmlns:a16="http://schemas.microsoft.com/office/drawing/2014/main" id="{4FCB8893-2F3B-DC4C-AA43-9EFF8F7E7BED}"/>
              </a:ext>
            </a:extLst>
          </p:cNvPr>
          <p:cNvSpPr>
            <a:spLocks noGrp="1"/>
          </p:cNvSpPr>
          <p:nvPr>
            <p:ph type="sldNum" sz="quarter" idx="12"/>
          </p:nvPr>
        </p:nvSpPr>
        <p:spPr/>
        <p:txBody>
          <a:bodyPr/>
          <a:lstStyle/>
          <a:p>
            <a:pPr>
              <a:defRPr/>
            </a:pPr>
            <a:fld id="{3C1D647C-2787-45F3-8B8B-0940F526871E}" type="slidenum">
              <a:rPr lang="en-US" altLang="en-US"/>
              <a:pPr>
                <a:defRPr/>
              </a:pPr>
              <a:t>6</a:t>
            </a:fld>
            <a:endParaRPr lang="en-US" altLang="en-US">
              <a:latin typeface="+mn-lt"/>
            </a:endParaRPr>
          </a:p>
        </p:txBody>
      </p:sp>
    </p:spTree>
    <p:extLst>
      <p:ext uri="{BB962C8B-B14F-4D97-AF65-F5344CB8AC3E}">
        <p14:creationId xmlns:p14="http://schemas.microsoft.com/office/powerpoint/2010/main" val="332848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152650" y="365126"/>
            <a:ext cx="7886700" cy="879475"/>
          </a:xfrm>
        </p:spPr>
        <p:txBody>
          <a:bodyPr/>
          <a:lstStyle/>
          <a:p>
            <a:pPr eaLnBrk="1" hangingPunct="1"/>
            <a:r>
              <a:rPr lang="en-US" altLang="en-US" sz="3600" b="1"/>
              <a:t>Decision Trees-Advantages:</a:t>
            </a:r>
            <a:endParaRPr lang="en-IN" altLang="en-US" sz="3600"/>
          </a:p>
        </p:txBody>
      </p:sp>
      <p:sp>
        <p:nvSpPr>
          <p:cNvPr id="3" name="Content Placeholder 2">
            <a:extLst>
              <a:ext uri="{FF2B5EF4-FFF2-40B4-BE49-F238E27FC236}">
                <a16:creationId xmlns:a16="http://schemas.microsoft.com/office/drawing/2014/main" id="{CA97150E-DCA9-5942-8DF2-019F7817456D}"/>
              </a:ext>
            </a:extLst>
          </p:cNvPr>
          <p:cNvSpPr>
            <a:spLocks noGrp="1"/>
          </p:cNvSpPr>
          <p:nvPr>
            <p:ph idx="1"/>
          </p:nvPr>
        </p:nvSpPr>
        <p:spPr>
          <a:xfrm>
            <a:off x="2152650" y="1244600"/>
            <a:ext cx="7886700" cy="5613400"/>
          </a:xfrm>
          <a:solidFill>
            <a:schemeClr val="bg1"/>
          </a:solidFill>
        </p:spPr>
        <p:txBody>
          <a:bodyPr rtlCol="0">
            <a:normAutofit/>
          </a:bodyPr>
          <a:lstStyle/>
          <a:p>
            <a:pPr algn="just">
              <a:defRPr/>
            </a:pPr>
            <a:r>
              <a:rPr lang="en-US" sz="2000" b="1" dirty="0"/>
              <a:t>Non-statistical approach </a:t>
            </a:r>
            <a:r>
              <a:rPr lang="en-US" sz="2000" dirty="0"/>
              <a:t>that makes no assumptions of the training data or prediction residuals; </a:t>
            </a:r>
          </a:p>
          <a:p>
            <a:pPr marL="0" indent="0" algn="just">
              <a:buNone/>
              <a:defRPr/>
            </a:pPr>
            <a:r>
              <a:rPr lang="en-US" sz="2000" dirty="0"/>
              <a:t>    e.g., no distributional, independence, or constant variance assumptions</a:t>
            </a:r>
          </a:p>
          <a:p>
            <a:pPr algn="just">
              <a:defRPr/>
            </a:pPr>
            <a:r>
              <a:rPr lang="en-US" sz="2000" b="1" dirty="0"/>
              <a:t>Performs well with large datasets. </a:t>
            </a:r>
          </a:p>
          <a:p>
            <a:pPr algn="just">
              <a:defRPr/>
            </a:pPr>
            <a:r>
              <a:rPr lang="en-US" sz="2000" b="1" dirty="0"/>
              <a:t>Mirrors human decision making </a:t>
            </a:r>
            <a:r>
              <a:rPr lang="en-US" sz="2000" dirty="0"/>
              <a:t>more closely than other approaches.</a:t>
            </a:r>
          </a:p>
          <a:p>
            <a:pPr algn="just">
              <a:defRPr/>
            </a:pPr>
            <a:r>
              <a:rPr lang="en-US" sz="2000" b="1" dirty="0"/>
              <a:t>Robust against co-linearity</a:t>
            </a:r>
            <a:r>
              <a:rPr lang="en-US" sz="2000" dirty="0"/>
              <a:t>, particularly boosting.</a:t>
            </a:r>
          </a:p>
          <a:p>
            <a:pPr algn="just">
              <a:defRPr/>
            </a:pPr>
            <a:r>
              <a:rPr lang="en-US" sz="2000" b="1" dirty="0"/>
              <a:t>In built feature selection. </a:t>
            </a:r>
            <a:r>
              <a:rPr lang="en-US" sz="2000" dirty="0"/>
              <a:t>Additional irrelevant feature will be less used so that they can be removed on subsequent runs.</a:t>
            </a:r>
          </a:p>
          <a:p>
            <a:pPr algn="just">
              <a:defRPr/>
            </a:pPr>
            <a:r>
              <a:rPr lang="en-US" sz="2000" dirty="0"/>
              <a:t>Decision trees can approximate any Boolean function </a:t>
            </a:r>
          </a:p>
          <a:p>
            <a:pPr marL="0" indent="0" algn="just">
              <a:buNone/>
              <a:defRPr/>
            </a:pPr>
            <a:r>
              <a:rPr lang="en-US" sz="2000" dirty="0"/>
              <a:t>    </a:t>
            </a:r>
            <a:r>
              <a:rPr lang="en-US" sz="2000" dirty="0" err="1"/>
              <a:t>eg</a:t>
            </a:r>
            <a:r>
              <a:rPr lang="en-US" sz="2000" dirty="0"/>
              <a:t>: XOR</a:t>
            </a:r>
          </a:p>
          <a:p>
            <a:pPr algn="just">
              <a:defRPr/>
            </a:pPr>
            <a:endParaRPr lang="en-US" sz="2000" dirty="0"/>
          </a:p>
        </p:txBody>
      </p:sp>
      <p:sp>
        <p:nvSpPr>
          <p:cNvPr id="4" name="Slide Number Placeholder 3">
            <a:extLst>
              <a:ext uri="{FF2B5EF4-FFF2-40B4-BE49-F238E27FC236}">
                <a16:creationId xmlns:a16="http://schemas.microsoft.com/office/drawing/2014/main" id="{4FCB8893-2F3B-DC4C-AA43-9EFF8F7E7BED}"/>
              </a:ext>
            </a:extLst>
          </p:cNvPr>
          <p:cNvSpPr>
            <a:spLocks noGrp="1"/>
          </p:cNvSpPr>
          <p:nvPr>
            <p:ph type="sldNum" sz="quarter" idx="12"/>
          </p:nvPr>
        </p:nvSpPr>
        <p:spPr/>
        <p:txBody>
          <a:bodyPr/>
          <a:lstStyle/>
          <a:p>
            <a:pPr>
              <a:defRPr/>
            </a:pPr>
            <a:fld id="{718F3FB8-E197-4920-8875-23A44C32ACAE}" type="slidenum">
              <a:rPr lang="en-US" altLang="en-US"/>
              <a:pPr>
                <a:defRPr/>
              </a:pPr>
              <a:t>7</a:t>
            </a:fld>
            <a:endParaRPr lang="en-US" altLang="en-US">
              <a:latin typeface="+mn-lt"/>
            </a:endParaRPr>
          </a:p>
        </p:txBody>
      </p:sp>
    </p:spTree>
    <p:extLst>
      <p:ext uri="{BB962C8B-B14F-4D97-AF65-F5344CB8AC3E}">
        <p14:creationId xmlns:p14="http://schemas.microsoft.com/office/powerpoint/2010/main" val="3296431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noChangeArrowheads="1"/>
          </p:cNvSpPr>
          <p:nvPr>
            <p:ph type="title"/>
          </p:nvPr>
        </p:nvSpPr>
        <p:spPr>
          <a:xfrm>
            <a:off x="2152651" y="534988"/>
            <a:ext cx="7540625" cy="990600"/>
          </a:xfrm>
        </p:spPr>
        <p:txBody>
          <a:bodyPr rtlCol="0">
            <a:normAutofit fontScale="90000"/>
          </a:bodyPr>
          <a:lstStyle/>
          <a:p>
            <a:pPr>
              <a:defRPr/>
            </a:pPr>
            <a:r>
              <a:rPr lang="en-US" altLang="en-US" b="1" dirty="0" smtClean="0"/>
              <a:t>Decision Trees- Limitations</a:t>
            </a:r>
            <a:br>
              <a:rPr lang="en-US" altLang="en-US" b="1" dirty="0" smtClean="0"/>
            </a:br>
            <a:endParaRPr lang="en-US" altLang="en-US" b="1" dirty="0" smtClean="0"/>
          </a:p>
        </p:txBody>
      </p:sp>
      <p:sp>
        <p:nvSpPr>
          <p:cNvPr id="49155" name="Content Placeholder 2"/>
          <p:cNvSpPr>
            <a:spLocks noGrp="1" noChangeArrowheads="1"/>
          </p:cNvSpPr>
          <p:nvPr>
            <p:ph idx="1"/>
          </p:nvPr>
        </p:nvSpPr>
        <p:spPr>
          <a:xfrm>
            <a:off x="2152650" y="1231901"/>
            <a:ext cx="7886700" cy="4945063"/>
          </a:xfrm>
        </p:spPr>
        <p:txBody>
          <a:bodyPr/>
          <a:lstStyle/>
          <a:p>
            <a:pPr algn="just" eaLnBrk="1" hangingPunct="1"/>
            <a:r>
              <a:rPr lang="en-US" altLang="en-US" sz="2000" dirty="0"/>
              <a:t>Trees can be very non-robust. A small change in the training data can result in a large change in the tree and consequently the final predictions.</a:t>
            </a:r>
          </a:p>
          <a:p>
            <a:pPr algn="just" eaLnBrk="1" hangingPunct="1"/>
            <a:r>
              <a:rPr lang="en-US" altLang="en-US" sz="2000" dirty="0" smtClean="0"/>
              <a:t>Decision-tree </a:t>
            </a:r>
            <a:r>
              <a:rPr lang="en-US" altLang="en-US" sz="2000" dirty="0"/>
              <a:t>learners can create over-complex trees that do not generalize well from the training data (overfitting). </a:t>
            </a:r>
            <a:endParaRPr lang="en-US" altLang="en-US" sz="2000" dirty="0" smtClean="0"/>
          </a:p>
          <a:p>
            <a:pPr algn="just" eaLnBrk="1" hangingPunct="1"/>
            <a:r>
              <a:rPr lang="en-US" altLang="en-US" sz="2000" dirty="0" smtClean="0"/>
              <a:t>For </a:t>
            </a:r>
            <a:r>
              <a:rPr lang="en-US" altLang="en-US" sz="2000" dirty="0"/>
              <a:t>data including categorical variables with different numbers of levels, information gain in decision trees is biased in favor of attributes with more levels. </a:t>
            </a:r>
          </a:p>
        </p:txBody>
      </p:sp>
      <p:sp>
        <p:nvSpPr>
          <p:cNvPr id="4" name="Slide Number Placeholder 3">
            <a:extLst>
              <a:ext uri="{FF2B5EF4-FFF2-40B4-BE49-F238E27FC236}">
                <a16:creationId xmlns:a16="http://schemas.microsoft.com/office/drawing/2014/main" id="{CC107739-6215-304E-853B-46399B994D3C}"/>
              </a:ext>
            </a:extLst>
          </p:cNvPr>
          <p:cNvSpPr>
            <a:spLocks noGrp="1"/>
          </p:cNvSpPr>
          <p:nvPr>
            <p:ph type="sldNum" sz="quarter" idx="12"/>
          </p:nvPr>
        </p:nvSpPr>
        <p:spPr>
          <a:xfrm>
            <a:off x="8763000" y="6400800"/>
            <a:ext cx="1905000" cy="457200"/>
          </a:xfrm>
        </p:spPr>
        <p:txBody>
          <a:bodyPr/>
          <a:lstStyle/>
          <a:p>
            <a:pPr>
              <a:defRPr/>
            </a:pPr>
            <a:fld id="{48C0D5D7-F757-475A-A807-7AD89AD77441}" type="slidenum">
              <a:rPr lang="en-US" altLang="en-US"/>
              <a:pPr>
                <a:defRPr/>
              </a:pPr>
              <a:t>8</a:t>
            </a:fld>
            <a:endParaRPr lang="en-US" altLang="en-US">
              <a:latin typeface="+mn-lt"/>
            </a:endParaRPr>
          </a:p>
        </p:txBody>
      </p:sp>
    </p:spTree>
    <p:extLst>
      <p:ext uri="{BB962C8B-B14F-4D97-AF65-F5344CB8AC3E}">
        <p14:creationId xmlns:p14="http://schemas.microsoft.com/office/powerpoint/2010/main" val="2002026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Decision Trees</vt:lpstr>
      <vt:lpstr>Decision Trees </vt:lpstr>
      <vt:lpstr>Decision Trees</vt:lpstr>
      <vt:lpstr>Decision Trees</vt:lpstr>
      <vt:lpstr>Decision Trees</vt:lpstr>
      <vt:lpstr>Decision Trees-Advantages:</vt:lpstr>
      <vt:lpstr>Decision Trees-Advantages:</vt:lpstr>
      <vt:lpstr>Decision Trees- Limitations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Windows User</dc:creator>
  <cp:lastModifiedBy>Windows User</cp:lastModifiedBy>
  <cp:revision>1</cp:revision>
  <dcterms:created xsi:type="dcterms:W3CDTF">2020-01-10T15:02:47Z</dcterms:created>
  <dcterms:modified xsi:type="dcterms:W3CDTF">2020-01-10T15:03:28Z</dcterms:modified>
</cp:coreProperties>
</file>