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5" r:id="rId6"/>
    <p:sldId id="260" r:id="rId7"/>
    <p:sldId id="261" r:id="rId8"/>
    <p:sldId id="262" r:id="rId9"/>
    <p:sldId id="263" r:id="rId10"/>
    <p:sldId id="264" r:id="rId11"/>
    <p:sldId id="259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454C-B0A4-44CC-A102-54CFCEA1853D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282-FAC5-4A5C-A6AF-ED2B30275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02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454C-B0A4-44CC-A102-54CFCEA1853D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282-FAC5-4A5C-A6AF-ED2B30275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6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454C-B0A4-44CC-A102-54CFCEA1853D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282-FAC5-4A5C-A6AF-ED2B30275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03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454C-B0A4-44CC-A102-54CFCEA1853D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282-FAC5-4A5C-A6AF-ED2B30275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0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454C-B0A4-44CC-A102-54CFCEA1853D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282-FAC5-4A5C-A6AF-ED2B30275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0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454C-B0A4-44CC-A102-54CFCEA1853D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282-FAC5-4A5C-A6AF-ED2B30275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83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454C-B0A4-44CC-A102-54CFCEA1853D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282-FAC5-4A5C-A6AF-ED2B30275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43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454C-B0A4-44CC-A102-54CFCEA1853D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282-FAC5-4A5C-A6AF-ED2B30275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5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454C-B0A4-44CC-A102-54CFCEA1853D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282-FAC5-4A5C-A6AF-ED2B30275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95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454C-B0A4-44CC-A102-54CFCEA1853D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282-FAC5-4A5C-A6AF-ED2B30275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71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454C-B0A4-44CC-A102-54CFCEA1853D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282-FAC5-4A5C-A6AF-ED2B30275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27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8454C-B0A4-44CC-A102-54CFCEA1853D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2C282-FAC5-4A5C-A6AF-ED2B30275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11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Agglomerative clustering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200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For example:</a:t>
            </a: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b="1" dirty="0"/>
              <a:t>Step </a:t>
            </a:r>
            <a:r>
              <a:rPr lang="en-IN" sz="2200" b="1" dirty="0" smtClean="0"/>
              <a:t>5: </a:t>
            </a:r>
            <a:r>
              <a:rPr lang="en-IN" sz="2200" dirty="0" smtClean="0"/>
              <a:t>Finally we got all our clusters and can be represented as a </a:t>
            </a:r>
            <a:r>
              <a:rPr lang="en-IN" sz="2200" dirty="0" err="1" smtClean="0"/>
              <a:t>dendrogram</a:t>
            </a:r>
            <a:r>
              <a:rPr lang="en-IN" sz="2200" dirty="0" smtClean="0"/>
              <a:t>.</a:t>
            </a:r>
            <a:endParaRPr lang="en-IN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45" y="3567846"/>
            <a:ext cx="2934109" cy="866896"/>
          </a:xfrm>
        </p:spPr>
      </p:pic>
    </p:spTree>
    <p:extLst>
      <p:ext uri="{BB962C8B-B14F-4D97-AF65-F5344CB8AC3E}">
        <p14:creationId xmlns:p14="http://schemas.microsoft.com/office/powerpoint/2010/main" val="3593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706072"/>
            <a:ext cx="10515600" cy="1554884"/>
          </a:xfrm>
        </p:spPr>
        <p:txBody>
          <a:bodyPr>
            <a:normAutofit/>
          </a:bodyPr>
          <a:lstStyle/>
          <a:p>
            <a:r>
              <a:rPr lang="en-GB" dirty="0" smtClean="0"/>
              <a:t>Cannot undo the previous steps throughout the algorithm</a:t>
            </a:r>
          </a:p>
          <a:p>
            <a:r>
              <a:rPr lang="en-GB" dirty="0" smtClean="0"/>
              <a:t>Generally have long runtimes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3805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Dis-advantages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10515600" cy="1554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Doesn’t require number of clusters to be specified</a:t>
            </a:r>
          </a:p>
          <a:p>
            <a:r>
              <a:rPr lang="en-GB" dirty="0" smtClean="0"/>
              <a:t>Easy to implement</a:t>
            </a:r>
          </a:p>
          <a:p>
            <a:r>
              <a:rPr lang="en-GB" dirty="0" smtClean="0"/>
              <a:t>Produces a dendrogram which helps with understanding the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31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Hierarchical clustering is typically visualized as a dendrogram as shown on this slide. </a:t>
            </a:r>
          </a:p>
          <a:p>
            <a:r>
              <a:rPr lang="en-GB" dirty="0"/>
              <a:t>Each merge is represented by a horizontal line. </a:t>
            </a:r>
          </a:p>
          <a:p>
            <a:r>
              <a:rPr lang="en-GB" dirty="0"/>
              <a:t>The y-coordinate of the horizontal line is the similarity of </a:t>
            </a:r>
            <a:r>
              <a:rPr lang="en-GB" dirty="0" smtClean="0"/>
              <a:t>the </a:t>
            </a:r>
            <a:r>
              <a:rPr lang="en-GB" dirty="0"/>
              <a:t>two clusters that were merged where cities are viewed as singleton clusters. </a:t>
            </a:r>
          </a:p>
          <a:p>
            <a:r>
              <a:rPr lang="en-GB" dirty="0"/>
              <a:t>By moving up from the bottom layer to the top node, </a:t>
            </a:r>
            <a:r>
              <a:rPr lang="en-GB" dirty="0" smtClean="0"/>
              <a:t>a </a:t>
            </a:r>
            <a:r>
              <a:rPr lang="en-GB" dirty="0"/>
              <a:t>dendrogram allows us to reconstruct the history </a:t>
            </a:r>
            <a:r>
              <a:rPr lang="en-GB" dirty="0" smtClean="0"/>
              <a:t>of </a:t>
            </a:r>
            <a:r>
              <a:rPr lang="en-GB" dirty="0"/>
              <a:t>merges that resulted in the depicted clustering. </a:t>
            </a:r>
          </a:p>
        </p:txBody>
      </p:sp>
    </p:spTree>
    <p:extLst>
      <p:ext uri="{BB962C8B-B14F-4D97-AF65-F5344CB8AC3E}">
        <p14:creationId xmlns:p14="http://schemas.microsoft.com/office/powerpoint/2010/main" val="288553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Essentially, hierarchical clustering does not require a pre-specified number of clusters. </a:t>
            </a:r>
          </a:p>
          <a:p>
            <a:r>
              <a:rPr lang="en-GB" dirty="0" smtClean="0"/>
              <a:t>However, in some applications we want a partition of disjoint clusters just as in flat clustering. </a:t>
            </a:r>
          </a:p>
          <a:p>
            <a:r>
              <a:rPr lang="en-GB" dirty="0" smtClean="0"/>
              <a:t>In those cases, the hierarchy needs to be cut at some point.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91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Agglomerative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It is a type of hierarchical clustering algorithm with bottom-up approach.</a:t>
            </a:r>
            <a:r>
              <a:rPr lang="en-GB" dirty="0"/>
              <a:t> </a:t>
            </a:r>
            <a:endParaRPr lang="en-GB" dirty="0" smtClean="0"/>
          </a:p>
          <a:p>
            <a:r>
              <a:rPr lang="en-GB" dirty="0" smtClean="0"/>
              <a:t>Where each observation starts in its own cluster and pairs of clusters are merged together as they move up the hierarchy. </a:t>
            </a:r>
          </a:p>
          <a:p>
            <a:r>
              <a:rPr lang="en-GB" dirty="0" smtClean="0"/>
              <a:t>Agglomeration </a:t>
            </a:r>
            <a:r>
              <a:rPr lang="en-GB" dirty="0"/>
              <a:t>means to amass or collect things, </a:t>
            </a:r>
            <a:r>
              <a:rPr lang="en-GB" dirty="0" smtClean="0"/>
              <a:t>which </a:t>
            </a:r>
            <a:r>
              <a:rPr lang="en-GB" dirty="0"/>
              <a:t>is exactly what this does with the cluster. </a:t>
            </a:r>
          </a:p>
          <a:p>
            <a:r>
              <a:rPr lang="en-GB" dirty="0"/>
              <a:t>The agglomerative approach is more </a:t>
            </a:r>
            <a:r>
              <a:rPr lang="en-GB" dirty="0" smtClean="0"/>
              <a:t>popular type of hierarchical clustering </a:t>
            </a:r>
            <a:r>
              <a:rPr lang="en-GB" dirty="0"/>
              <a:t>among </a:t>
            </a:r>
            <a:r>
              <a:rPr lang="en-GB" dirty="0" smtClean="0"/>
              <a:t>data scientists.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95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Inter-cluster </a:t>
            </a:r>
            <a:r>
              <a:rPr lang="en-IN" sz="4000" dirty="0"/>
              <a:t>d</a:t>
            </a:r>
            <a:r>
              <a:rPr lang="en-IN" sz="4000" dirty="0" smtClean="0"/>
              <a:t>istance 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There are 4 main ways to calculate the distance between the clusters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Single Linkage clustering</a:t>
            </a:r>
          </a:p>
          <a:p>
            <a:pPr marL="0" indent="0">
              <a:buNone/>
            </a:pPr>
            <a:r>
              <a:rPr lang="en-IN" dirty="0" smtClean="0"/>
              <a:t>       Minimum distance between clusters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Complete Linkage clustering</a:t>
            </a:r>
          </a:p>
          <a:p>
            <a:pPr marL="0" indent="0">
              <a:buNone/>
            </a:pPr>
            <a:r>
              <a:rPr lang="en-IN" dirty="0" smtClean="0"/>
              <a:t>       Maximum distance between clusters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Average Linkage clustering</a:t>
            </a:r>
          </a:p>
          <a:p>
            <a:pPr marL="0" indent="0">
              <a:buNone/>
            </a:pPr>
            <a:r>
              <a:rPr lang="en-IN" dirty="0" smtClean="0"/>
              <a:t>       Average distance between clusters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Centroid Linkage clustering</a:t>
            </a:r>
          </a:p>
          <a:p>
            <a:pPr marL="0" indent="0">
              <a:buNone/>
            </a:pPr>
            <a:r>
              <a:rPr lang="en-IN" dirty="0" smtClean="0"/>
              <a:t>       Distance between cluster centroids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77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example: Distance matrix of some cities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73" y="2643792"/>
            <a:ext cx="7725853" cy="2715004"/>
          </a:xfrm>
        </p:spPr>
      </p:pic>
    </p:spTree>
    <p:extLst>
      <p:ext uri="{BB962C8B-B14F-4D97-AF65-F5344CB8AC3E}">
        <p14:creationId xmlns:p14="http://schemas.microsoft.com/office/powerpoint/2010/main" val="89613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example: Distance matrix of some cities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smtClean="0"/>
              <a:t>this </a:t>
            </a:r>
            <a:r>
              <a:rPr lang="en-GB" dirty="0"/>
              <a:t>example, </a:t>
            </a:r>
            <a:r>
              <a:rPr lang="en-GB" dirty="0" smtClean="0"/>
              <a:t>we </a:t>
            </a:r>
            <a:r>
              <a:rPr lang="en-GB" dirty="0"/>
              <a:t>want to cluster </a:t>
            </a:r>
            <a:r>
              <a:rPr lang="en-GB" dirty="0" smtClean="0"/>
              <a:t>six </a:t>
            </a:r>
            <a:r>
              <a:rPr lang="en-GB" dirty="0"/>
              <a:t>cities in Canada based on their distances from one another. </a:t>
            </a:r>
          </a:p>
          <a:p>
            <a:r>
              <a:rPr lang="en-GB" dirty="0"/>
              <a:t>They are: Toronto, Ottawa, </a:t>
            </a:r>
            <a:r>
              <a:rPr lang="en-GB" dirty="0" smtClean="0"/>
              <a:t>Vancouver</a:t>
            </a:r>
            <a:r>
              <a:rPr lang="en-GB" dirty="0"/>
              <a:t>, Montreal, Winnipeg and Edmonton. </a:t>
            </a:r>
          </a:p>
          <a:p>
            <a:r>
              <a:rPr lang="en-GB" dirty="0"/>
              <a:t>We construct a distance matrix at this stage, </a:t>
            </a:r>
            <a:r>
              <a:rPr lang="en-GB" dirty="0" smtClean="0"/>
              <a:t>where </a:t>
            </a:r>
            <a:r>
              <a:rPr lang="en-GB" dirty="0"/>
              <a:t>the numbers in the row </a:t>
            </a:r>
            <a:r>
              <a:rPr lang="en-GB" dirty="0" err="1"/>
              <a:t>i</a:t>
            </a:r>
            <a:r>
              <a:rPr lang="en-GB" dirty="0"/>
              <a:t> column j is the distance between the </a:t>
            </a:r>
            <a:r>
              <a:rPr lang="en-GB" dirty="0" err="1"/>
              <a:t>i</a:t>
            </a:r>
            <a:r>
              <a:rPr lang="en-GB" dirty="0"/>
              <a:t> and j cities. </a:t>
            </a:r>
          </a:p>
          <a:p>
            <a:r>
              <a:rPr lang="en-GB" dirty="0"/>
              <a:t>In fact, this table shows the distances between each pair of cities.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3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For example:</a:t>
            </a:r>
            <a:br>
              <a:rPr lang="en-IN" dirty="0" smtClean="0"/>
            </a:br>
            <a:r>
              <a:rPr lang="en-IN" sz="2200" b="1" dirty="0" smtClean="0"/>
              <a:t>Step 1: </a:t>
            </a:r>
            <a:r>
              <a:rPr lang="en-IN" sz="2700" dirty="0" smtClean="0"/>
              <a:t>Finding the smallest distance and combining the rows and columns</a:t>
            </a:r>
            <a:endParaRPr lang="en-IN" sz="27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6" y="2619976"/>
            <a:ext cx="7716327" cy="2762636"/>
          </a:xfrm>
        </p:spPr>
      </p:pic>
    </p:spTree>
    <p:extLst>
      <p:ext uri="{BB962C8B-B14F-4D97-AF65-F5344CB8AC3E}">
        <p14:creationId xmlns:p14="http://schemas.microsoft.com/office/powerpoint/2010/main" val="16932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For example:</a:t>
            </a:r>
            <a:br>
              <a:rPr lang="en-IN" dirty="0" smtClean="0"/>
            </a:br>
            <a:r>
              <a:rPr lang="en-IN" sz="2200" b="1" dirty="0" smtClean="0"/>
              <a:t>Step 2: </a:t>
            </a:r>
            <a:r>
              <a:rPr lang="en-IN" sz="2200" dirty="0" smtClean="0"/>
              <a:t>Find </a:t>
            </a:r>
            <a:r>
              <a:rPr lang="en-IN" sz="2200" dirty="0"/>
              <a:t>the </a:t>
            </a:r>
            <a:r>
              <a:rPr lang="en-IN" sz="2200" dirty="0" smtClean="0"/>
              <a:t>next smallest </a:t>
            </a:r>
            <a:r>
              <a:rPr lang="en-IN" sz="2200" dirty="0"/>
              <a:t>distance and </a:t>
            </a:r>
            <a:r>
              <a:rPr lang="en-IN" sz="2200" dirty="0" smtClean="0"/>
              <a:t>combine </a:t>
            </a:r>
            <a:r>
              <a:rPr lang="en-IN" sz="2200" dirty="0"/>
              <a:t>the rows and columns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59" y="2824792"/>
            <a:ext cx="5963482" cy="2353003"/>
          </a:xfrm>
        </p:spPr>
      </p:pic>
    </p:spTree>
    <p:extLst>
      <p:ext uri="{BB962C8B-B14F-4D97-AF65-F5344CB8AC3E}">
        <p14:creationId xmlns:p14="http://schemas.microsoft.com/office/powerpoint/2010/main" val="13839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For example:</a:t>
            </a: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b="1" dirty="0"/>
              <a:t>Step </a:t>
            </a:r>
            <a:r>
              <a:rPr lang="en-IN" sz="2200" b="1" dirty="0" smtClean="0"/>
              <a:t>3: </a:t>
            </a:r>
            <a:r>
              <a:rPr lang="en-IN" sz="2200" dirty="0"/>
              <a:t>Find the next smallest distance and combine the rows and columns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49" y="2996266"/>
            <a:ext cx="5210902" cy="2010056"/>
          </a:xfrm>
        </p:spPr>
      </p:pic>
    </p:spTree>
    <p:extLst>
      <p:ext uri="{BB962C8B-B14F-4D97-AF65-F5344CB8AC3E}">
        <p14:creationId xmlns:p14="http://schemas.microsoft.com/office/powerpoint/2010/main" val="403672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For example:</a:t>
            </a: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b="1" dirty="0"/>
              <a:t>Step </a:t>
            </a:r>
            <a:r>
              <a:rPr lang="en-IN" sz="2200" b="1" dirty="0" smtClean="0"/>
              <a:t>4: </a:t>
            </a:r>
            <a:r>
              <a:rPr lang="en-IN" sz="2200" dirty="0"/>
              <a:t>Find the next smallest distance and combine the rows and columns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66" y="3415424"/>
            <a:ext cx="3172268" cy="1171739"/>
          </a:xfrm>
        </p:spPr>
      </p:pic>
    </p:spTree>
    <p:extLst>
      <p:ext uri="{BB962C8B-B14F-4D97-AF65-F5344CB8AC3E}">
        <p14:creationId xmlns:p14="http://schemas.microsoft.com/office/powerpoint/2010/main" val="1801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164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Agglomerative clustering</vt:lpstr>
      <vt:lpstr>Agglomerative clustering</vt:lpstr>
      <vt:lpstr>Inter-cluster distance </vt:lpstr>
      <vt:lpstr>For example: Distance matrix of some cities</vt:lpstr>
      <vt:lpstr>For example: Distance matrix of some cities</vt:lpstr>
      <vt:lpstr>For example: Step 1: Finding the smallest distance and combining the rows and columns</vt:lpstr>
      <vt:lpstr>For example: Step 2: Find the next smallest distance and combine the rows and columns</vt:lpstr>
      <vt:lpstr>For example: Step 3: Find the next smallest distance and combine the rows and columns</vt:lpstr>
      <vt:lpstr>For example: Step 4: Find the next smallest distance and combine the rows and columns</vt:lpstr>
      <vt:lpstr>For example: Step 5: Finally we got all our clusters and can be represented as a dendrogram.</vt:lpstr>
      <vt:lpstr>Advantages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Agglomerative clustering</dc:title>
  <dc:creator>Windows User</dc:creator>
  <cp:lastModifiedBy>Windows User</cp:lastModifiedBy>
  <cp:revision>4</cp:revision>
  <dcterms:created xsi:type="dcterms:W3CDTF">2019-05-28T04:45:20Z</dcterms:created>
  <dcterms:modified xsi:type="dcterms:W3CDTF">2019-05-28T05:20:54Z</dcterms:modified>
</cp:coreProperties>
</file>