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80" r:id="rId2"/>
    <p:sldId id="282" r:id="rId3"/>
    <p:sldId id="283" r:id="rId4"/>
    <p:sldId id="256" r:id="rId5"/>
    <p:sldId id="267" r:id="rId6"/>
    <p:sldId id="268" r:id="rId7"/>
    <p:sldId id="269" r:id="rId8"/>
    <p:sldId id="270" r:id="rId9"/>
    <p:sldId id="271" r:id="rId10"/>
    <p:sldId id="272" r:id="rId11"/>
    <p:sldId id="279" r:id="rId12"/>
    <p:sldId id="278" r:id="rId13"/>
  </p:sldIdLst>
  <p:sldSz cx="12192000" cy="6858000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Merriweather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1996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06ee60b9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506ee60b9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fd6d892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fd6d892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403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fd6d892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fd6d892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381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fd6d892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fd6d892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fd6d892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fd6d892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fd6d8927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fd6d8927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fd6d8927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fd6d8927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fd6d8927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4fd6d8927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67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marL="914400" lvl="1" indent="-371475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marL="1371600" lvl="2" indent="-371475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marL="1828800" lvl="3" indent="-371475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marL="2286000" lvl="4" indent="-371475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marL="2743200" lvl="5" indent="-371475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marL="3200400" lvl="6" indent="-371475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marL="3657600" lvl="7" indent="-371475" algn="l" rtl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marL="4114800" lvl="8" indent="-371475" algn="l" rtl="0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58833"/>
            <a:ext cx="5751356" cy="5865687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67" y="0"/>
            <a:ext cx="5755723" cy="5860653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452550" y="439200"/>
            <a:ext cx="11286900" cy="2872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Questrial"/>
              <a:buNone/>
            </a:pPr>
            <a:r>
              <a:rPr lang="en-IN" sz="6000" dirty="0" smtClean="0"/>
              <a:t/>
            </a:r>
            <a:br>
              <a:rPr lang="en-IN" sz="6000" dirty="0" smtClean="0"/>
            </a:br>
            <a:r>
              <a:rPr lang="en-IN" sz="6000" dirty="0" smtClean="0"/>
              <a:t> Clustering</a:t>
            </a:r>
            <a:endParaRPr sz="6000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ctrTitle"/>
          </p:nvPr>
        </p:nvSpPr>
        <p:spPr>
          <a:xfrm>
            <a:off x="8825346" y="4943936"/>
            <a:ext cx="3169686" cy="14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11480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20" dirty="0"/>
              <a:t>          </a:t>
            </a:r>
            <a:endParaRPr sz="1800" dirty="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3263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1141425" y="337600"/>
            <a:ext cx="102444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Working of K means Clustering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374" y="1371600"/>
            <a:ext cx="5434325" cy="5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 of K-means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Market research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Pattern recognition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Data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Image 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Medicine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Business and marketing , etc.</a:t>
            </a:r>
            <a:endParaRPr lang="en-IN" dirty="0" smtClean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27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>
            <a:spLocks noGrp="1"/>
          </p:cNvSpPr>
          <p:nvPr>
            <p:ph type="title"/>
          </p:nvPr>
        </p:nvSpPr>
        <p:spPr>
          <a:xfrm>
            <a:off x="1130262" y="2706687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		THANK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Clustering</a:t>
            </a:r>
            <a:endParaRPr dirty="0"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chemeClr val="accent6">
                    <a:lumMod val="10000"/>
                  </a:schemeClr>
                </a:solidFill>
              </a:rPr>
              <a:t>Clustering is a type of un-supervised machine learning approach which deals with un labelled data.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In other words clustering </a:t>
            </a: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means finding clusters in a dataset, unsupervised. </a:t>
            </a:r>
            <a:endParaRPr lang="en-GB" dirty="0">
              <a:solidFill>
                <a:schemeClr val="accent6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chemeClr val="accent6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chemeClr val="accent6">
                    <a:lumMod val="10000"/>
                  </a:schemeClr>
                </a:solidFill>
              </a:rPr>
              <a:t>So what is a cluster??</a:t>
            </a:r>
            <a:endParaRPr lang="en-GB" b="1" dirty="0">
              <a:solidFill>
                <a:schemeClr val="accent6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A </a:t>
            </a: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cluster is a group of data points or objects in </a:t>
            </a: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a </a:t>
            </a: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dataset that are similar to other objects in the group, </a:t>
            </a: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and </a:t>
            </a: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dissimilar to </a:t>
            </a:r>
            <a:r>
              <a:rPr lang="en-GB" dirty="0" smtClean="0">
                <a:solidFill>
                  <a:schemeClr val="accent6">
                    <a:lumMod val="10000"/>
                  </a:schemeClr>
                </a:solidFill>
              </a:rPr>
              <a:t>data points </a:t>
            </a: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in other clusters. 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endParaRPr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64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Clustering - Types</a:t>
            </a:r>
            <a:endParaRPr dirty="0"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Clustering is of three main types: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000000"/>
                </a:solidFill>
              </a:rPr>
              <a:t>1. Partition Based Clustering        (e.g. K-means)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smtClean="0">
                <a:solidFill>
                  <a:srgbClr val="000000"/>
                </a:solidFill>
              </a:rPr>
              <a:t>     Efficient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000000"/>
                </a:solidFill>
              </a:rPr>
              <a:t>2. Hierarchical Clustering              (e.g. Agglomerative)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smtClean="0">
                <a:solidFill>
                  <a:srgbClr val="000000"/>
                </a:solidFill>
              </a:rPr>
              <a:t>      Produces trees of clusters</a:t>
            </a:r>
            <a:endParaRPr lang="en-IN" dirty="0" smtClean="0">
              <a:solidFill>
                <a:srgbClr val="000000"/>
              </a:solidFill>
            </a:endParaRP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000000"/>
                </a:solidFill>
              </a:rPr>
              <a:t>3. Density Based Clustering           (e.g. DBSCAN)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smtClean="0">
                <a:solidFill>
                  <a:srgbClr val="000000"/>
                </a:solidFill>
              </a:rPr>
              <a:t>      Produces arbitrary shaped clusters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1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452550" y="439200"/>
            <a:ext cx="11286900" cy="2996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Questrial"/>
              <a:buNone/>
            </a:pPr>
            <a:r>
              <a:rPr lang="en-IN" sz="4320" dirty="0" smtClean="0"/>
              <a:t/>
            </a:r>
            <a:br>
              <a:rPr lang="en-IN" sz="4320" dirty="0" smtClean="0"/>
            </a:br>
            <a:r>
              <a:rPr lang="en-IN" sz="4320" dirty="0" smtClean="0"/>
              <a:t>K-Means Clustering</a:t>
            </a:r>
            <a:endParaRPr sz="3600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ctrTitle"/>
          </p:nvPr>
        </p:nvSpPr>
        <p:spPr>
          <a:xfrm>
            <a:off x="8825346" y="4943936"/>
            <a:ext cx="3169686" cy="14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11480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20" dirty="0"/>
              <a:t>          </a:t>
            </a:r>
            <a:endParaRPr sz="1800" dirty="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FORMULAE AND METHODOLOGY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By using same Basic Mathematical formulas and Programming  iterations, We conclude.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The formulas are :</a:t>
            </a:r>
            <a:endParaRPr dirty="0">
              <a:solidFill>
                <a:srgbClr val="000000"/>
              </a:solidFill>
            </a:endParaRPr>
          </a:p>
          <a:p>
            <a:pPr marL="457200" lvl="0" indent="-371475" algn="l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250"/>
              <a:buChar char="●"/>
            </a:pPr>
            <a:r>
              <a:rPr lang="en-US" dirty="0">
                <a:solidFill>
                  <a:srgbClr val="000000"/>
                </a:solidFill>
              </a:rPr>
              <a:t>Euclidean Distance Formula    </a:t>
            </a:r>
            <a:endParaRPr dirty="0">
              <a:solidFill>
                <a:srgbClr val="000000"/>
              </a:solidFill>
            </a:endParaRPr>
          </a:p>
          <a:p>
            <a:pPr marL="457200" lvl="0" indent="-3714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Char char="●"/>
            </a:pPr>
            <a:r>
              <a:rPr lang="en-US" dirty="0">
                <a:solidFill>
                  <a:srgbClr val="000000"/>
                </a:solidFill>
              </a:rPr>
              <a:t>Centroid Changing Formula</a:t>
            </a:r>
            <a:endParaRPr dirty="0">
              <a:solidFill>
                <a:srgbClr val="000000"/>
              </a:solidFill>
            </a:endParaRPr>
          </a:p>
          <a:p>
            <a:pPr marL="457200" lvl="0" indent="-3714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Char char="●"/>
            </a:pPr>
            <a:r>
              <a:rPr lang="en-US" dirty="0">
                <a:solidFill>
                  <a:srgbClr val="000000"/>
                </a:solidFill>
              </a:rPr>
              <a:t>Loops are Used for the  iteration process unless the least square of distance between points is made.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1142988" y="374943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Euclidean Distance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1047725" y="1687350"/>
            <a:ext cx="10888200" cy="488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This formula Helps us to find the distance between the data points to cluster them..</a:t>
            </a:r>
            <a:endParaRPr dirty="0">
              <a:solidFill>
                <a:schemeClr val="accent6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144" name="Google Shape;144;p26" descr="Image result for Euclidean formul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500" y="2430100"/>
            <a:ext cx="4066100" cy="37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1142988" y="374943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Centroid of Two points</a:t>
            </a:r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824450" y="1687350"/>
            <a:ext cx="11111400" cy="488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This formula Helps us to find the distance midpoint/ Centroid between the data points to cluster them..</a:t>
            </a:r>
            <a:endParaRPr dirty="0">
              <a:solidFill>
                <a:schemeClr val="accent6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dirty="0">
              <a:solidFill>
                <a:schemeClr val="accent6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The centroid between</a:t>
            </a:r>
            <a:endParaRPr dirty="0">
              <a:solidFill>
                <a:schemeClr val="accent6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(x1,y1) and (x2,y2) is as :-</a:t>
            </a:r>
            <a:endParaRPr dirty="0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151" name="Google Shape;151;p27" descr="Image result for mid points formul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7625" y="3026675"/>
            <a:ext cx="7388300" cy="3311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The methodology is simple , first we take any k points as the initial points, then apply the Euclidean distance formula to cluster.</a:t>
            </a:r>
            <a:endParaRPr dirty="0">
              <a:solidFill>
                <a:schemeClr val="accent6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The data that is to be clustered will be clustered using this algorithm by reducing intra cluster distance and increasing inter cluster distances.</a:t>
            </a:r>
            <a:endParaRPr dirty="0">
              <a:solidFill>
                <a:schemeClr val="accent6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So,  that the similar data will be clustered at one point, we can see the difference between them and the intra distance should be minimum and inter distance will be maximum.</a:t>
            </a:r>
            <a:endParaRPr dirty="0">
              <a:solidFill>
                <a:schemeClr val="accent6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This is iterative process until we complete the full clustering.</a:t>
            </a:r>
            <a:endParaRPr dirty="0">
              <a:solidFill>
                <a:schemeClr val="accent6">
                  <a:lumMod val="10000"/>
                </a:schemeClr>
              </a:solidFill>
            </a:endParaRPr>
          </a:p>
          <a:p>
            <a:pPr marL="45720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1141425" y="618525"/>
            <a:ext cx="93027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/>
              <a:t>Diagramatic View of K means Clustering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288" y="1773888"/>
            <a:ext cx="8505825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307</Words>
  <Application>Microsoft Office PowerPoint</Application>
  <PresentationFormat>Widescreen</PresentationFormat>
  <Paragraphs>47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Questrial</vt:lpstr>
      <vt:lpstr>Arial</vt:lpstr>
      <vt:lpstr>Wingdings</vt:lpstr>
      <vt:lpstr>Roboto</vt:lpstr>
      <vt:lpstr>Merriweather</vt:lpstr>
      <vt:lpstr>Paradigm</vt:lpstr>
      <vt:lpstr>  Clustering</vt:lpstr>
      <vt:lpstr>Clustering</vt:lpstr>
      <vt:lpstr>Clustering - Types</vt:lpstr>
      <vt:lpstr> K-Means Clustering</vt:lpstr>
      <vt:lpstr>FORMULAE AND METHODOLOGY</vt:lpstr>
      <vt:lpstr>Euclidean Distance</vt:lpstr>
      <vt:lpstr>Centroid of Two points</vt:lpstr>
      <vt:lpstr>METHODOLOGY</vt:lpstr>
      <vt:lpstr>Diagramatic View of K means Clustering</vt:lpstr>
      <vt:lpstr>Working of K means Clustering</vt:lpstr>
      <vt:lpstr>Applications of K-means</vt:lpstr>
      <vt:lpstr>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 SEATTLE, WASHINGTON</dc:title>
  <cp:lastModifiedBy>Windows User</cp:lastModifiedBy>
  <cp:revision>6</cp:revision>
  <dcterms:modified xsi:type="dcterms:W3CDTF">2019-05-26T19:33:21Z</dcterms:modified>
</cp:coreProperties>
</file>