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C28C54C-23DE-4B74-B22B-E352E43B43E1}" type="datetimeFigureOut">
              <a:rPr lang="en-IN" smtClean="0"/>
              <a:t>23-12-2019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4C0AF-249F-47E1-8D7D-A07A227A1468}" type="slidenum">
              <a:rPr lang="en-IN" smtClean="0"/>
              <a:t>‹#›</a:t>
            </a:fld>
            <a:endParaRPr lang="en-IN"/>
          </a:p>
        </p:txBody>
      </p:sp>
    </p:spTree>
    <p:extLst>
      <p:ext uri="{BB962C8B-B14F-4D97-AF65-F5344CB8AC3E}">
        <p14:creationId xmlns:p14="http://schemas.microsoft.com/office/powerpoint/2010/main" val="542750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28C54C-23DE-4B74-B22B-E352E43B43E1}" type="datetimeFigureOut">
              <a:rPr lang="en-IN" smtClean="0"/>
              <a:t>23-12-2019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4C0AF-249F-47E1-8D7D-A07A227A1468}" type="slidenum">
              <a:rPr lang="en-IN" smtClean="0"/>
              <a:t>‹#›</a:t>
            </a:fld>
            <a:endParaRPr lang="en-IN"/>
          </a:p>
        </p:txBody>
      </p:sp>
    </p:spTree>
    <p:extLst>
      <p:ext uri="{BB962C8B-B14F-4D97-AF65-F5344CB8AC3E}">
        <p14:creationId xmlns:p14="http://schemas.microsoft.com/office/powerpoint/2010/main" val="271782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28C54C-23DE-4B74-B22B-E352E43B43E1}" type="datetimeFigureOut">
              <a:rPr lang="en-IN" smtClean="0"/>
              <a:t>23-12-2019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4C0AF-249F-47E1-8D7D-A07A227A1468}" type="slidenum">
              <a:rPr lang="en-IN" smtClean="0"/>
              <a:t>‹#›</a:t>
            </a:fld>
            <a:endParaRPr lang="en-IN"/>
          </a:p>
        </p:txBody>
      </p:sp>
    </p:spTree>
    <p:extLst>
      <p:ext uri="{BB962C8B-B14F-4D97-AF65-F5344CB8AC3E}">
        <p14:creationId xmlns:p14="http://schemas.microsoft.com/office/powerpoint/2010/main" val="150329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28C54C-23DE-4B74-B22B-E352E43B43E1}" type="datetimeFigureOut">
              <a:rPr lang="en-IN" smtClean="0"/>
              <a:t>23-12-2019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4C0AF-249F-47E1-8D7D-A07A227A1468}" type="slidenum">
              <a:rPr lang="en-IN" smtClean="0"/>
              <a:t>‹#›</a:t>
            </a:fld>
            <a:endParaRPr lang="en-IN"/>
          </a:p>
        </p:txBody>
      </p:sp>
    </p:spTree>
    <p:extLst>
      <p:ext uri="{BB962C8B-B14F-4D97-AF65-F5344CB8AC3E}">
        <p14:creationId xmlns:p14="http://schemas.microsoft.com/office/powerpoint/2010/main" val="136720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28C54C-23DE-4B74-B22B-E352E43B43E1}" type="datetimeFigureOut">
              <a:rPr lang="en-IN" smtClean="0"/>
              <a:t>23-12-2019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34C0AF-249F-47E1-8D7D-A07A227A1468}" type="slidenum">
              <a:rPr lang="en-IN" smtClean="0"/>
              <a:t>‹#›</a:t>
            </a:fld>
            <a:endParaRPr lang="en-IN"/>
          </a:p>
        </p:txBody>
      </p:sp>
    </p:spTree>
    <p:extLst>
      <p:ext uri="{BB962C8B-B14F-4D97-AF65-F5344CB8AC3E}">
        <p14:creationId xmlns:p14="http://schemas.microsoft.com/office/powerpoint/2010/main" val="427060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C28C54C-23DE-4B74-B22B-E352E43B43E1}" type="datetimeFigureOut">
              <a:rPr lang="en-IN" smtClean="0"/>
              <a:t>23-12-2019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34C0AF-249F-47E1-8D7D-A07A227A1468}" type="slidenum">
              <a:rPr lang="en-IN" smtClean="0"/>
              <a:t>‹#›</a:t>
            </a:fld>
            <a:endParaRPr lang="en-IN"/>
          </a:p>
        </p:txBody>
      </p:sp>
    </p:spTree>
    <p:extLst>
      <p:ext uri="{BB962C8B-B14F-4D97-AF65-F5344CB8AC3E}">
        <p14:creationId xmlns:p14="http://schemas.microsoft.com/office/powerpoint/2010/main" val="54331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C28C54C-23DE-4B74-B22B-E352E43B43E1}" type="datetimeFigureOut">
              <a:rPr lang="en-IN" smtClean="0"/>
              <a:t>23-12-2019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34C0AF-249F-47E1-8D7D-A07A227A1468}" type="slidenum">
              <a:rPr lang="en-IN" smtClean="0"/>
              <a:t>‹#›</a:t>
            </a:fld>
            <a:endParaRPr lang="en-IN"/>
          </a:p>
        </p:txBody>
      </p:sp>
    </p:spTree>
    <p:extLst>
      <p:ext uri="{BB962C8B-B14F-4D97-AF65-F5344CB8AC3E}">
        <p14:creationId xmlns:p14="http://schemas.microsoft.com/office/powerpoint/2010/main" val="2665381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C28C54C-23DE-4B74-B22B-E352E43B43E1}" type="datetimeFigureOut">
              <a:rPr lang="en-IN" smtClean="0"/>
              <a:t>23-12-2019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34C0AF-249F-47E1-8D7D-A07A227A1468}" type="slidenum">
              <a:rPr lang="en-IN" smtClean="0"/>
              <a:t>‹#›</a:t>
            </a:fld>
            <a:endParaRPr lang="en-IN"/>
          </a:p>
        </p:txBody>
      </p:sp>
    </p:spTree>
    <p:extLst>
      <p:ext uri="{BB962C8B-B14F-4D97-AF65-F5344CB8AC3E}">
        <p14:creationId xmlns:p14="http://schemas.microsoft.com/office/powerpoint/2010/main" val="2199734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8C54C-23DE-4B74-B22B-E352E43B43E1}" type="datetimeFigureOut">
              <a:rPr lang="en-IN" smtClean="0"/>
              <a:t>23-12-2019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34C0AF-249F-47E1-8D7D-A07A227A1468}" type="slidenum">
              <a:rPr lang="en-IN" smtClean="0"/>
              <a:t>‹#›</a:t>
            </a:fld>
            <a:endParaRPr lang="en-IN"/>
          </a:p>
        </p:txBody>
      </p:sp>
    </p:spTree>
    <p:extLst>
      <p:ext uri="{BB962C8B-B14F-4D97-AF65-F5344CB8AC3E}">
        <p14:creationId xmlns:p14="http://schemas.microsoft.com/office/powerpoint/2010/main" val="51127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28C54C-23DE-4B74-B22B-E352E43B43E1}" type="datetimeFigureOut">
              <a:rPr lang="en-IN" smtClean="0"/>
              <a:t>23-12-2019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34C0AF-249F-47E1-8D7D-A07A227A1468}" type="slidenum">
              <a:rPr lang="en-IN" smtClean="0"/>
              <a:t>‹#›</a:t>
            </a:fld>
            <a:endParaRPr lang="en-IN"/>
          </a:p>
        </p:txBody>
      </p:sp>
    </p:spTree>
    <p:extLst>
      <p:ext uri="{BB962C8B-B14F-4D97-AF65-F5344CB8AC3E}">
        <p14:creationId xmlns:p14="http://schemas.microsoft.com/office/powerpoint/2010/main" val="427033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28C54C-23DE-4B74-B22B-E352E43B43E1}" type="datetimeFigureOut">
              <a:rPr lang="en-IN" smtClean="0"/>
              <a:t>23-12-2019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34C0AF-249F-47E1-8D7D-A07A227A1468}" type="slidenum">
              <a:rPr lang="en-IN" smtClean="0"/>
              <a:t>‹#›</a:t>
            </a:fld>
            <a:endParaRPr lang="en-IN"/>
          </a:p>
        </p:txBody>
      </p:sp>
    </p:spTree>
    <p:extLst>
      <p:ext uri="{BB962C8B-B14F-4D97-AF65-F5344CB8AC3E}">
        <p14:creationId xmlns:p14="http://schemas.microsoft.com/office/powerpoint/2010/main" val="3764551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8C54C-23DE-4B74-B22B-E352E43B43E1}" type="datetimeFigureOut">
              <a:rPr lang="en-IN" smtClean="0"/>
              <a:t>23-12-2019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4C0AF-249F-47E1-8D7D-A07A227A1468}" type="slidenum">
              <a:rPr lang="en-IN" smtClean="0"/>
              <a:t>‹#›</a:t>
            </a:fld>
            <a:endParaRPr lang="en-IN"/>
          </a:p>
        </p:txBody>
      </p:sp>
    </p:spTree>
    <p:extLst>
      <p:ext uri="{BB962C8B-B14F-4D97-AF65-F5344CB8AC3E}">
        <p14:creationId xmlns:p14="http://schemas.microsoft.com/office/powerpoint/2010/main" val="2107957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028723"/>
          </a:xfrm>
        </p:spPr>
        <p:txBody>
          <a:bodyPr/>
          <a:lstStyle/>
          <a:p>
            <a:r>
              <a:rPr lang="en-IN" dirty="0" smtClean="0"/>
              <a:t>Text recognition and </a:t>
            </a:r>
            <a:br>
              <a:rPr lang="en-IN" dirty="0" smtClean="0"/>
            </a:br>
            <a:r>
              <a:rPr lang="en-IN" dirty="0" smtClean="0"/>
              <a:t>Text to speech</a:t>
            </a:r>
            <a:endParaRPr lang="en-IN" dirty="0"/>
          </a:p>
        </p:txBody>
      </p:sp>
    </p:spTree>
    <p:extLst>
      <p:ext uri="{BB962C8B-B14F-4D97-AF65-F5344CB8AC3E}">
        <p14:creationId xmlns:p14="http://schemas.microsoft.com/office/powerpoint/2010/main" val="2154099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Recognition</a:t>
            </a:r>
            <a:endParaRPr lang="en-IN" dirty="0"/>
          </a:p>
        </p:txBody>
      </p:sp>
      <p:sp>
        <p:nvSpPr>
          <p:cNvPr id="3" name="Content Placeholder 2"/>
          <p:cNvSpPr>
            <a:spLocks noGrp="1"/>
          </p:cNvSpPr>
          <p:nvPr>
            <p:ph idx="1"/>
          </p:nvPr>
        </p:nvSpPr>
        <p:spPr/>
        <p:txBody>
          <a:bodyPr/>
          <a:lstStyle/>
          <a:p>
            <a:r>
              <a:rPr lang="en-IN" dirty="0" smtClean="0"/>
              <a:t>Text recognition deals with the notion of identifying the underlying text patterns in an image or any other visual media.</a:t>
            </a:r>
          </a:p>
          <a:p>
            <a:r>
              <a:rPr lang="en-IN" dirty="0" smtClean="0"/>
              <a:t>Various text recognition processes can be used to recognise text.</a:t>
            </a:r>
          </a:p>
          <a:p>
            <a:r>
              <a:rPr lang="en-IN" dirty="0" smtClean="0"/>
              <a:t>One of the most popular one being OCR</a:t>
            </a:r>
          </a:p>
          <a:p>
            <a:r>
              <a:rPr lang="en-IN" dirty="0" smtClean="0"/>
              <a:t>OCR stands for Optical Character Recognition</a:t>
            </a:r>
          </a:p>
          <a:p>
            <a:r>
              <a:rPr lang="en-IN" dirty="0" smtClean="0"/>
              <a:t>The main idea of using OCR is to recognize text characters.</a:t>
            </a:r>
          </a:p>
          <a:p>
            <a:r>
              <a:rPr lang="en-IN" dirty="0" smtClean="0"/>
              <a:t>In python we can use OCR technique by the help of a pre-trained </a:t>
            </a:r>
            <a:r>
              <a:rPr lang="en-IN" dirty="0" err="1" smtClean="0"/>
              <a:t>ocr</a:t>
            </a:r>
            <a:r>
              <a:rPr lang="en-IN" dirty="0" smtClean="0"/>
              <a:t> tool named </a:t>
            </a:r>
            <a:r>
              <a:rPr lang="en-IN" dirty="0" err="1" smtClean="0"/>
              <a:t>PyTesseract</a:t>
            </a:r>
            <a:r>
              <a:rPr lang="en-IN" dirty="0" smtClean="0"/>
              <a:t>  </a:t>
            </a:r>
            <a:endParaRPr lang="en-IN" dirty="0"/>
          </a:p>
        </p:txBody>
      </p:sp>
    </p:spTree>
    <p:extLst>
      <p:ext uri="{BB962C8B-B14F-4D97-AF65-F5344CB8AC3E}">
        <p14:creationId xmlns:p14="http://schemas.microsoft.com/office/powerpoint/2010/main" val="328009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Recognition</a:t>
            </a:r>
            <a:endParaRPr lang="en-IN" dirty="0"/>
          </a:p>
        </p:txBody>
      </p:sp>
      <p:sp>
        <p:nvSpPr>
          <p:cNvPr id="3" name="Content Placeholder 2"/>
          <p:cNvSpPr>
            <a:spLocks noGrp="1"/>
          </p:cNvSpPr>
          <p:nvPr>
            <p:ph idx="1"/>
          </p:nvPr>
        </p:nvSpPr>
        <p:spPr/>
        <p:txBody>
          <a:bodyPr/>
          <a:lstStyle/>
          <a:p>
            <a:r>
              <a:rPr lang="en-IN" dirty="0" smtClean="0"/>
              <a:t>Then recognize the textual date in the image using </a:t>
            </a:r>
            <a:r>
              <a:rPr lang="en-IN" dirty="0" err="1" smtClean="0"/>
              <a:t>PyTesseract</a:t>
            </a:r>
            <a:r>
              <a:rPr lang="en-IN" dirty="0" smtClean="0"/>
              <a:t>.</a:t>
            </a:r>
          </a:p>
          <a:p>
            <a:pPr algn="just"/>
            <a:r>
              <a:rPr lang="en-IN" dirty="0" smtClean="0">
                <a:latin typeface="Arial" panose="020B0604020202020204" pitchFamily="34" charset="0"/>
                <a:cs typeface="Arial" panose="020B0604020202020204" pitchFamily="34" charset="0"/>
              </a:rPr>
              <a:t>OCR uses artificial intelligence for text search and its recognition on images.</a:t>
            </a:r>
          </a:p>
          <a:p>
            <a:pPr algn="just"/>
            <a:r>
              <a:rPr lang="en-IN" dirty="0" smtClean="0">
                <a:latin typeface="Arial" panose="020B0604020202020204" pitchFamily="34" charset="0"/>
                <a:cs typeface="Arial" panose="020B0604020202020204" pitchFamily="34" charset="0"/>
              </a:rPr>
              <a:t>Tesseract is finding templates in pixels, letters, words and sentences. It uses two-step approach that calls adaptive recognition. It requires one data stage for character recognition, then the second stage to fulfil any letters, it wasn’t insured in, by letters that can match the word or sentence context.</a:t>
            </a:r>
          </a:p>
          <a:p>
            <a:pPr algn="just"/>
            <a:r>
              <a:rPr lang="en-IN" dirty="0" smtClean="0">
                <a:latin typeface="Arial" panose="020B0604020202020204" pitchFamily="34" charset="0"/>
                <a:cs typeface="Arial" panose="020B0604020202020204" pitchFamily="34" charset="0"/>
              </a:rPr>
              <a:t>Import command is “import </a:t>
            </a:r>
            <a:r>
              <a:rPr lang="en-IN" dirty="0" err="1" smtClean="0">
                <a:latin typeface="Arial" panose="020B0604020202020204" pitchFamily="34" charset="0"/>
                <a:cs typeface="Arial" panose="020B0604020202020204" pitchFamily="34" charset="0"/>
              </a:rPr>
              <a:t>pytesseract</a:t>
            </a:r>
            <a:r>
              <a:rPr lang="en-IN" dirty="0" smtClean="0">
                <a:latin typeface="Arial" panose="020B0604020202020204" pitchFamily="34" charset="0"/>
                <a:cs typeface="Arial" panose="020B0604020202020204" pitchFamily="34" charset="0"/>
              </a:rPr>
              <a:t>”</a:t>
            </a:r>
            <a:endParaRPr lang="en-IN" dirty="0" smtClean="0"/>
          </a:p>
          <a:p>
            <a:endParaRPr lang="en-IN" dirty="0"/>
          </a:p>
        </p:txBody>
      </p:sp>
    </p:spTree>
    <p:extLst>
      <p:ext uri="{BB962C8B-B14F-4D97-AF65-F5344CB8AC3E}">
        <p14:creationId xmlns:p14="http://schemas.microsoft.com/office/powerpoint/2010/main" val="133550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7DF7EBC-EF40-4144-9AE0-C4D781B808B7}"/>
              </a:ext>
            </a:extLst>
          </p:cNvPr>
          <p:cNvSpPr txBox="1">
            <a:spLocks/>
          </p:cNvSpPr>
          <p:nvPr/>
        </p:nvSpPr>
        <p:spPr>
          <a:xfrm>
            <a:off x="2095500" y="559678"/>
            <a:ext cx="8420100" cy="1116722"/>
          </a:xfrm>
          <a:prstGeom prst="rect">
            <a:avLst/>
          </a:prstGeom>
        </p:spPr>
        <p:txBody>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algn="l"/>
            <a:r>
              <a:rPr lang="en-IN" b="1" i="0" dirty="0">
                <a:latin typeface="Calibri" panose="020F0502020204030204" pitchFamily="34" charset="0"/>
                <a:cs typeface="Calibri" panose="020F0502020204030204" pitchFamily="34" charset="0"/>
              </a:rPr>
              <a:t>Tesseract  Architecture</a:t>
            </a:r>
            <a:br>
              <a:rPr lang="en-IN" b="1" i="0" dirty="0">
                <a:latin typeface="Calibri" panose="020F0502020204030204" pitchFamily="34" charset="0"/>
                <a:cs typeface="Calibri" panose="020F0502020204030204" pitchFamily="34" charset="0"/>
              </a:rPr>
            </a:br>
            <a:r>
              <a:rPr lang="en-IN" b="1" i="0" dirty="0">
                <a:latin typeface="Calibri" panose="020F0502020204030204" pitchFamily="34" charset="0"/>
                <a:cs typeface="Calibri" panose="020F0502020204030204" pitchFamily="34" charset="0"/>
              </a:rPr>
              <a:t/>
            </a:r>
            <a:br>
              <a:rPr lang="en-IN" b="1" i="0" dirty="0">
                <a:latin typeface="Calibri" panose="020F0502020204030204" pitchFamily="34" charset="0"/>
                <a:cs typeface="Calibri" panose="020F0502020204030204" pitchFamily="34" charset="0"/>
              </a:rPr>
            </a:br>
            <a:r>
              <a:rPr lang="en-IN" b="1" i="0" dirty="0">
                <a:latin typeface="Calibri" panose="020F0502020204030204" pitchFamily="34" charset="0"/>
                <a:cs typeface="Calibri" panose="020F0502020204030204" pitchFamily="34" charset="0"/>
              </a:rPr>
              <a:t/>
            </a:r>
            <a:br>
              <a:rPr lang="en-IN" b="1" i="0" dirty="0">
                <a:latin typeface="Calibri" panose="020F0502020204030204" pitchFamily="34" charset="0"/>
                <a:cs typeface="Calibri" panose="020F0502020204030204" pitchFamily="34" charset="0"/>
              </a:rPr>
            </a:br>
            <a:endParaRPr lang="en-IN" b="1" i="0" dirty="0">
              <a:latin typeface="Calibri" panose="020F0502020204030204" pitchFamily="34" charset="0"/>
              <a:cs typeface="Calibri" panose="020F0502020204030204" pitchFamily="34" charset="0"/>
            </a:endParaRPr>
          </a:p>
        </p:txBody>
      </p:sp>
      <p:pic>
        <p:nvPicPr>
          <p:cNvPr id="4098" name="Picture 2" descr="Image result for algorithms used in tesseract">
            <a:extLst>
              <a:ext uri="{FF2B5EF4-FFF2-40B4-BE49-F238E27FC236}">
                <a16:creationId xmlns:a16="http://schemas.microsoft.com/office/drawing/2014/main" id="{C4AA0A1B-C979-4557-AB03-3FE986E35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850" y="2057400"/>
            <a:ext cx="8390301" cy="336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955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To Speech</a:t>
            </a:r>
            <a:endParaRPr lang="en-IN" dirty="0"/>
          </a:p>
        </p:txBody>
      </p:sp>
      <p:sp>
        <p:nvSpPr>
          <p:cNvPr id="3" name="Content Placeholder 2"/>
          <p:cNvSpPr>
            <a:spLocks noGrp="1"/>
          </p:cNvSpPr>
          <p:nvPr>
            <p:ph idx="1"/>
          </p:nvPr>
        </p:nvSpPr>
        <p:spPr/>
        <p:txBody>
          <a:bodyPr/>
          <a:lstStyle/>
          <a:p>
            <a:r>
              <a:rPr lang="en-IN" dirty="0" smtClean="0"/>
              <a:t>There are several pre-trained TTS modules out of which </a:t>
            </a:r>
            <a:r>
              <a:rPr lang="en-IN" dirty="0" err="1" smtClean="0"/>
              <a:t>gTTS</a:t>
            </a:r>
            <a:r>
              <a:rPr lang="en-IN" dirty="0" smtClean="0"/>
              <a:t> is one of the most popular one.</a:t>
            </a:r>
          </a:p>
          <a:p>
            <a:pPr marL="12700" marR="5080" algn="just">
              <a:lnSpc>
                <a:spcPts val="3020"/>
              </a:lnSpc>
              <a:spcBef>
                <a:spcPts val="480"/>
              </a:spcBef>
              <a:tabLst>
                <a:tab pos="355600" algn="l"/>
                <a:tab pos="356235" algn="l"/>
              </a:tabLst>
            </a:pPr>
            <a:r>
              <a:rPr lang="en-IN" dirty="0" smtClean="0">
                <a:latin typeface="Arial" panose="020B0604020202020204" pitchFamily="34" charset="0"/>
                <a:cs typeface="Arial" panose="020B0604020202020204" pitchFamily="34" charset="0"/>
              </a:rPr>
              <a:t> GTTS is Google's open source python library and a CLI (Command Line Interface) tool which helps in converting Text to speech signal.</a:t>
            </a:r>
          </a:p>
          <a:p>
            <a:pPr marL="12700" marR="5080" algn="just">
              <a:lnSpc>
                <a:spcPts val="3020"/>
              </a:lnSpc>
              <a:spcBef>
                <a:spcPts val="480"/>
              </a:spcBef>
              <a:tabLst>
                <a:tab pos="355600" algn="l"/>
                <a:tab pos="356235" algn="l"/>
              </a:tabLst>
            </a:pPr>
            <a:r>
              <a:rPr lang="en-IN" dirty="0" smtClean="0">
                <a:latin typeface="Arial" panose="020B0604020202020204" pitchFamily="34" charset="0"/>
                <a:cs typeface="Arial" panose="020B0604020202020204" pitchFamily="34" charset="0"/>
              </a:rPr>
              <a:t> GTTS stands for Google Text To Speech and the command used to import its functionality is “ from </a:t>
            </a:r>
            <a:r>
              <a:rPr lang="en-IN" dirty="0" err="1" smtClean="0">
                <a:latin typeface="Arial" panose="020B0604020202020204" pitchFamily="34" charset="0"/>
                <a:cs typeface="Arial" panose="020B0604020202020204" pitchFamily="34" charset="0"/>
              </a:rPr>
              <a:t>gtts</a:t>
            </a:r>
            <a:r>
              <a:rPr lang="en-IN" dirty="0" smtClean="0">
                <a:latin typeface="Arial" panose="020B0604020202020204" pitchFamily="34" charset="0"/>
                <a:cs typeface="Arial" panose="020B0604020202020204" pitchFamily="34" charset="0"/>
              </a:rPr>
              <a:t> import </a:t>
            </a:r>
            <a:r>
              <a:rPr lang="en-IN" dirty="0" err="1" smtClean="0">
                <a:latin typeface="Arial" panose="020B0604020202020204" pitchFamily="34" charset="0"/>
                <a:cs typeface="Arial" panose="020B0604020202020204" pitchFamily="34" charset="0"/>
              </a:rPr>
              <a:t>gTTS</a:t>
            </a:r>
            <a:r>
              <a:rPr lang="en-IN" dirty="0" smtClean="0">
                <a:latin typeface="Arial" panose="020B0604020202020204" pitchFamily="34" charset="0"/>
                <a:cs typeface="Arial" panose="020B0604020202020204" pitchFamily="34" charset="0"/>
              </a:rPr>
              <a:t> ” </a:t>
            </a:r>
            <a:endParaRPr lang="en-IN" dirty="0" smtClean="0"/>
          </a:p>
          <a:p>
            <a:pPr marL="0" indent="0">
              <a:buNone/>
            </a:pPr>
            <a:endParaRPr lang="en-IN" dirty="0"/>
          </a:p>
        </p:txBody>
      </p:sp>
    </p:spTree>
    <p:extLst>
      <p:ext uri="{BB962C8B-B14F-4D97-AF65-F5344CB8AC3E}">
        <p14:creationId xmlns:p14="http://schemas.microsoft.com/office/powerpoint/2010/main" val="387382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Coding procedure:</a:t>
            </a:r>
            <a:endParaRPr lang="en-IN" dirty="0"/>
          </a:p>
        </p:txBody>
      </p:sp>
      <p:sp>
        <p:nvSpPr>
          <p:cNvPr id="3" name="Content Placeholder 2"/>
          <p:cNvSpPr>
            <a:spLocks noGrp="1"/>
          </p:cNvSpPr>
          <p:nvPr>
            <p:ph idx="1"/>
          </p:nvPr>
        </p:nvSpPr>
        <p:spPr/>
        <p:txBody>
          <a:bodyPr/>
          <a:lstStyle/>
          <a:p>
            <a:r>
              <a:rPr lang="en-IN" dirty="0" smtClean="0"/>
              <a:t>Step 1: Import </a:t>
            </a:r>
            <a:r>
              <a:rPr lang="en-IN" dirty="0" err="1" smtClean="0"/>
              <a:t>pytesseract</a:t>
            </a:r>
            <a:r>
              <a:rPr lang="en-IN" dirty="0" smtClean="0"/>
              <a:t>, </a:t>
            </a:r>
            <a:r>
              <a:rPr lang="en-IN" dirty="0" err="1" smtClean="0"/>
              <a:t>os</a:t>
            </a:r>
            <a:r>
              <a:rPr lang="en-IN" dirty="0" smtClean="0"/>
              <a:t>, </a:t>
            </a:r>
            <a:r>
              <a:rPr lang="en-IN" dirty="0" err="1" smtClean="0"/>
              <a:t>gtts</a:t>
            </a:r>
            <a:r>
              <a:rPr lang="en-IN" dirty="0" smtClean="0"/>
              <a:t> and also Image from PIL.</a:t>
            </a:r>
          </a:p>
          <a:p>
            <a:r>
              <a:rPr lang="en-IN" dirty="0" smtClean="0"/>
              <a:t>Step 2: Specify the tesseract directory  and load the image.</a:t>
            </a:r>
          </a:p>
          <a:p>
            <a:r>
              <a:rPr lang="en-IN" dirty="0" smtClean="0"/>
              <a:t>Step 3: Use </a:t>
            </a:r>
            <a:r>
              <a:rPr lang="en-IN" dirty="0" err="1" smtClean="0"/>
              <a:t>image_to_string</a:t>
            </a:r>
            <a:r>
              <a:rPr lang="en-IN" dirty="0" smtClean="0"/>
              <a:t>() to convert image to string.</a:t>
            </a:r>
          </a:p>
          <a:p>
            <a:r>
              <a:rPr lang="en-IN" dirty="0" smtClean="0"/>
              <a:t>Step 4: Specify the language as ‘</a:t>
            </a:r>
            <a:r>
              <a:rPr lang="en-IN" dirty="0" err="1" smtClean="0"/>
              <a:t>en</a:t>
            </a:r>
            <a:r>
              <a:rPr lang="en-IN" dirty="0" smtClean="0"/>
              <a:t>’</a:t>
            </a:r>
            <a:endParaRPr lang="en-IN" dirty="0" smtClean="0"/>
          </a:p>
          <a:p>
            <a:r>
              <a:rPr lang="en-IN" dirty="0" smtClean="0"/>
              <a:t>Step 5: Use </a:t>
            </a:r>
            <a:r>
              <a:rPr lang="en-IN" dirty="0" err="1" smtClean="0"/>
              <a:t>gTTS</a:t>
            </a:r>
            <a:r>
              <a:rPr lang="en-IN" dirty="0" smtClean="0"/>
              <a:t> and convert text to speech in the following format</a:t>
            </a:r>
          </a:p>
          <a:p>
            <a:pPr marL="0" indent="0">
              <a:buNone/>
            </a:pPr>
            <a:r>
              <a:rPr lang="en-IN" dirty="0"/>
              <a:t> </a:t>
            </a:r>
            <a:r>
              <a:rPr lang="en-IN" dirty="0" smtClean="0"/>
              <a:t>         output=</a:t>
            </a:r>
            <a:r>
              <a:rPr lang="en-IN" dirty="0" err="1" smtClean="0"/>
              <a:t>gTTS</a:t>
            </a:r>
            <a:r>
              <a:rPr lang="en-IN" dirty="0" smtClean="0"/>
              <a:t>(text=  , </a:t>
            </a:r>
            <a:r>
              <a:rPr lang="en-IN" dirty="0" err="1" smtClean="0"/>
              <a:t>lang</a:t>
            </a:r>
            <a:r>
              <a:rPr lang="en-IN" dirty="0" smtClean="0"/>
              <a:t>=  ,slow=False)</a:t>
            </a:r>
          </a:p>
          <a:p>
            <a:endParaRPr lang="en-IN" dirty="0" smtClean="0"/>
          </a:p>
        </p:txBody>
      </p:sp>
    </p:spTree>
    <p:extLst>
      <p:ext uri="{BB962C8B-B14F-4D97-AF65-F5344CB8AC3E}">
        <p14:creationId xmlns:p14="http://schemas.microsoft.com/office/powerpoint/2010/main" val="2015891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59543" y="1600201"/>
            <a:ext cx="8826773" cy="2228815"/>
          </a:xfrm>
          <a:prstGeom prst="rect">
            <a:avLst/>
          </a:prstGeom>
        </p:spPr>
        <p:txBody>
          <a:bodyPr vert="horz" wrap="square" lIns="0" tIns="12700" rIns="0" bIns="0" rtlCol="0">
            <a:spAutoFit/>
          </a:bodyPr>
          <a:lstStyle/>
          <a:p>
            <a:pPr marL="12700"/>
            <a:r>
              <a:rPr lang="en-IN" sz="2400" spc="-105" dirty="0">
                <a:latin typeface="Calibri" panose="020F0502020204030204" pitchFamily="34" charset="0"/>
                <a:cs typeface="Calibri" panose="020F0502020204030204" pitchFamily="34" charset="0"/>
              </a:rPr>
              <a:t>The major objectives of this project, recognizing different types of text in both damaged state and unknown font(Handwritten) and then  </a:t>
            </a:r>
            <a:r>
              <a:rPr lang="en-IN" sz="2400" dirty="0">
                <a:latin typeface="Calibri" panose="020F0502020204030204" pitchFamily="34" charset="0"/>
                <a:cs typeface="Calibri" panose="020F0502020204030204" pitchFamily="34" charset="0"/>
              </a:rPr>
              <a:t>expressing the output via both documented text and speech signal </a:t>
            </a:r>
            <a:r>
              <a:rPr lang="en-IN" sz="2400" spc="-105" dirty="0">
                <a:latin typeface="Calibri" panose="020F0502020204030204" pitchFamily="34" charset="0"/>
                <a:cs typeface="Calibri" panose="020F0502020204030204" pitchFamily="34" charset="0"/>
              </a:rPr>
              <a:t>are met and dealt successfully.</a:t>
            </a:r>
          </a:p>
          <a:p>
            <a:pPr marL="12700"/>
            <a:r>
              <a:rPr lang="en-IN" sz="2400" spc="-105" dirty="0">
                <a:latin typeface="Calibri" panose="020F0502020204030204" pitchFamily="34" charset="0"/>
                <a:cs typeface="Calibri" panose="020F0502020204030204" pitchFamily="34" charset="0"/>
              </a:rPr>
              <a:t>But there are certain disadvantages to be addressed and improved. Hence we are going to deal with those in the coming future.</a:t>
            </a:r>
            <a:endParaRPr sz="2400" dirty="0">
              <a:latin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57DF7EBC-EF40-4144-9AE0-C4D781B808B7}"/>
              </a:ext>
            </a:extLst>
          </p:cNvPr>
          <p:cNvSpPr txBox="1">
            <a:spLocks/>
          </p:cNvSpPr>
          <p:nvPr/>
        </p:nvSpPr>
        <p:spPr>
          <a:xfrm>
            <a:off x="957943" y="500924"/>
            <a:ext cx="8414658" cy="489677"/>
          </a:xfrm>
          <a:prstGeom prst="rect">
            <a:avLst/>
          </a:prstGeom>
        </p:spPr>
        <p:txBody>
          <a:bodyPr vert="horz" lIns="91440" tIns="45720" rIns="91440" bIns="45720" rtlCol="0" anchor="t">
            <a:noAutofit/>
          </a:bodyPr>
          <a:lst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a:lstStyle>
          <a:p>
            <a:pPr algn="l" defTabSz="914400">
              <a:lnSpc>
                <a:spcPct val="85000"/>
              </a:lnSpc>
              <a:spcAft>
                <a:spcPts val="600"/>
              </a:spcAft>
            </a:pPr>
            <a:r>
              <a:rPr lang="en-US" sz="3200" i="0" cap="all" dirty="0">
                <a:solidFill>
                  <a:schemeClr val="tx2"/>
                </a:solidFill>
                <a:latin typeface="Calibri" panose="020F0502020204030204" pitchFamily="34" charset="0"/>
                <a:cs typeface="Calibri" panose="020F0502020204030204" pitchFamily="34" charset="0"/>
              </a:rPr>
              <a:t>CONCLUSION</a:t>
            </a:r>
            <a:r>
              <a:rPr lang="en-US" sz="3200" i="0" cap="all" dirty="0">
                <a:solidFill>
                  <a:schemeClr val="tx2"/>
                </a:solidFill>
                <a:latin typeface="Calibri" panose="020F0502020204030204" pitchFamily="34" charset="0"/>
                <a:cs typeface="Calibri" panose="020F0502020204030204" pitchFamily="34" charset="0"/>
              </a:rPr>
              <a:t/>
            </a:r>
            <a:br>
              <a:rPr lang="en-US" sz="3200" i="0" cap="all" dirty="0">
                <a:solidFill>
                  <a:schemeClr val="tx2"/>
                </a:solidFill>
                <a:latin typeface="Calibri" panose="020F0502020204030204" pitchFamily="34" charset="0"/>
                <a:cs typeface="Calibri" panose="020F0502020204030204" pitchFamily="34" charset="0"/>
              </a:rPr>
            </a:br>
            <a:r>
              <a:rPr lang="en-US" sz="3200" i="0" cap="all" dirty="0">
                <a:solidFill>
                  <a:schemeClr val="tx2"/>
                </a:solidFill>
                <a:latin typeface="Calibri" panose="020F0502020204030204" pitchFamily="34" charset="0"/>
                <a:cs typeface="Calibri" panose="020F0502020204030204" pitchFamily="34" charset="0"/>
              </a:rPr>
              <a:t/>
            </a:r>
            <a:br>
              <a:rPr lang="en-US" sz="3200" i="0" cap="all" dirty="0">
                <a:solidFill>
                  <a:schemeClr val="tx2"/>
                </a:solidFill>
                <a:latin typeface="Calibri" panose="020F0502020204030204" pitchFamily="34" charset="0"/>
                <a:cs typeface="Calibri" panose="020F0502020204030204" pitchFamily="34" charset="0"/>
              </a:rPr>
            </a:br>
            <a:endParaRPr lang="en-US" sz="3200" i="0" cap="all"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7661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379</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Text recognition and  Text to speech</vt:lpstr>
      <vt:lpstr>Text Recognition</vt:lpstr>
      <vt:lpstr>Text Recognition</vt:lpstr>
      <vt:lpstr>PowerPoint Presentation</vt:lpstr>
      <vt:lpstr>Text To Speech</vt:lpstr>
      <vt:lpstr>Coding procedure: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recognition and  Text to speech</dc:title>
  <dc:creator>Windows User</dc:creator>
  <cp:lastModifiedBy>Windows User</cp:lastModifiedBy>
  <cp:revision>6</cp:revision>
  <dcterms:created xsi:type="dcterms:W3CDTF">2019-12-23T10:46:39Z</dcterms:created>
  <dcterms:modified xsi:type="dcterms:W3CDTF">2019-12-23T16:08:32Z</dcterms:modified>
</cp:coreProperties>
</file>