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67" r:id="rId11"/>
    <p:sldId id="270" r:id="rId12"/>
    <p:sldId id="286" r:id="rId13"/>
    <p:sldId id="288" r:id="rId14"/>
    <p:sldId id="275" r:id="rId15"/>
    <p:sldId id="276" r:id="rId16"/>
    <p:sldId id="285" r:id="rId17"/>
    <p:sldId id="284" r:id="rId18"/>
    <p:sldId id="269" r:id="rId19"/>
    <p:sldId id="262" r:id="rId20"/>
    <p:sldId id="259" r:id="rId21"/>
  </p:sldIdLst>
  <p:sldSz cx="12192000" cy="6858000"/>
  <p:notesSz cx="6858000" cy="9144000"/>
  <p:embeddedFontLst>
    <p:embeddedFont>
      <p:font typeface="Lato Black" panose="020F0502020204030203" pitchFamily="34" charset="0"/>
      <p:bold r:id="rId23"/>
      <p:boldItalic r:id="rId24"/>
    </p:embeddedFont>
    <p:embeddedFont>
      <p:font typeface="Libre Baskerville" panose="02000000000000000000" pitchFamily="2" charset="0"/>
      <p:regular r:id="rId25"/>
      <p:bold r:id="rId26"/>
      <p:italic r:id="rId27"/>
    </p:embeddedFont>
    <p:embeddedFont>
      <p:font typeface="Tempus Sans ITC" panose="04020404030D07020202" pitchFamily="8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39661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15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853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85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959278" y="3665448"/>
            <a:ext cx="8273444" cy="931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 b="1" dirty="0">
                <a:solidFill>
                  <a:srgbClr val="C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Identifying</a:t>
            </a:r>
            <a:r>
              <a:rPr lang="en-US" altLang="en-IN" sz="2800" b="1" i="0" u="none" strike="noStrike" cap="none" dirty="0">
                <a:solidFill>
                  <a:srgbClr val="C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 Best Value For Money Hotels In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0" y="207390"/>
            <a:ext cx="7503736" cy="9238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Univariate Analysis - Numerical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9320F66-0FAB-E606-5742-46BF32A943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157" t="4622" r="-293" b="11345"/>
          <a:stretch/>
        </p:blipFill>
        <p:spPr>
          <a:xfrm>
            <a:off x="966229" y="1168924"/>
            <a:ext cx="9760451" cy="377072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8237D1-0BE6-B7AE-10B5-CF033CDA0D09}"/>
              </a:ext>
            </a:extLst>
          </p:cNvPr>
          <p:cNvSpPr txBox="1"/>
          <p:nvPr/>
        </p:nvSpPr>
        <p:spPr>
          <a:xfrm>
            <a:off x="966229" y="5156462"/>
            <a:ext cx="10138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three distributions (discounted prices, taxes, and original prices) are skewed to the right, meaning there are a few items with very high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discounted prices often correspond to higher taxes.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3606-59C1-7CFD-31BF-65785618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71" y="195207"/>
            <a:ext cx="8221593" cy="10114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Univariate Analysis - Categorical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Count plot</a:t>
            </a:r>
            <a:endParaRPr lang="en-IN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1AE5DC07-1375-A93F-58C6-86F7838EB0C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61" r="61"/>
          <a:stretch>
            <a:fillRect/>
          </a:stretch>
        </p:blipFill>
        <p:spPr>
          <a:xfrm>
            <a:off x="1121798" y="1307383"/>
            <a:ext cx="5733055" cy="352856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615D1-B7A0-006A-208B-95EF09D4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223" y="1307386"/>
            <a:ext cx="4238306" cy="3528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0FBC89-E90E-D529-F53C-9E0D123FFC83}"/>
              </a:ext>
            </a:extLst>
          </p:cNvPr>
          <p:cNvSpPr txBox="1"/>
          <p:nvPr/>
        </p:nvSpPr>
        <p:spPr>
          <a:xfrm>
            <a:off x="527901" y="5165889"/>
            <a:ext cx="111707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hotels in Goa are 3-star, offering comfortable stays at reasonable prices, while high-end 4-star and 5-star luxury hotels are fewer and harder to find.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hotels in Goa allow alcohol and welcome unmarried couples, but few hotels permit pets or smoking, indicating these practices are less common.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5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2C29877-1F79-CC7E-461F-C0CEE82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Univariate Analysis - Categorical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Count plot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747ACE4-4073-A36A-6D32-7A59E87E9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69A80D-C910-6AA9-AA0D-F17D2F03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66" y="1825625"/>
            <a:ext cx="6357594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B765C-BAA7-64C6-50DD-CD6EAE0C6710}"/>
              </a:ext>
            </a:extLst>
          </p:cNvPr>
          <p:cNvSpPr txBox="1"/>
          <p:nvPr/>
        </p:nvSpPr>
        <p:spPr>
          <a:xfrm>
            <a:off x="7400042" y="1923802"/>
            <a:ext cx="37840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hotels have ratings between 4 and 5, indicating positive customer experiences, while very few hotels received low ratings (below 3), suggesting that overall hotel satisfaction in Goa is high, with only a small number of poorly rated hotels.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8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EC8E-8314-5CC2-F770-0B1C8D16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Univariate Analysis - Categorical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Count plot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3E606-A6BF-421B-E006-2E4891A7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469533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Calangute and Candolim are the most popular hotel locations in Goa, followed by mid-tier areas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Anjuna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Morjim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Quieter locations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Betalbatim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fewer hotels, with most top hotel spots concentrated in North Goa, while South Goa is less represented.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D802A-5883-CC22-B9A9-B8A7FF55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534" y="1835052"/>
            <a:ext cx="6419654" cy="41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2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10B-A183-3D81-AF6E-FFC5A954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52" y="318500"/>
            <a:ext cx="7235701" cy="7423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Bivariate Analysis – Numerical vs Numerical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ACFB2A-0AEA-4CAB-ECF1-EDCD858E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10" y="1414020"/>
            <a:ext cx="8578392" cy="3723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265F20-60C0-C19A-D2B0-34CF9B5AE00A}"/>
              </a:ext>
            </a:extLst>
          </p:cNvPr>
          <p:cNvSpPr txBox="1"/>
          <p:nvPr/>
        </p:nvSpPr>
        <p:spPr>
          <a:xfrm>
            <a:off x="735291" y="5514680"/>
            <a:ext cx="11456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5-star hotels tend to have both high ratings and high prices, while 4-star hotels show more variation in both, and 3-star hotels generally have lower ratings and prices, with a few outliers where some expensive hotels have lower ratings.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6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39090"/>
            <a:ext cx="8745684" cy="7296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Bivariate Analysis – Categorical vs Categorical</a:t>
            </a:r>
            <a:endParaRPr lang="en-US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7A180-CE61-4C9E-EE61-BC21093A543C}"/>
              </a:ext>
            </a:extLst>
          </p:cNvPr>
          <p:cNvSpPr txBox="1"/>
          <p:nvPr/>
        </p:nvSpPr>
        <p:spPr>
          <a:xfrm>
            <a:off x="4103376" y="4901700"/>
            <a:ext cx="3509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House Rules by Hotel Type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615CD-B929-F455-6F5E-55E450349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84" b="18922"/>
          <a:stretch/>
        </p:blipFill>
        <p:spPr>
          <a:xfrm>
            <a:off x="-1" y="1839622"/>
            <a:ext cx="11660745" cy="23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69226-EB50-7E33-2406-87F9BE2D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8DFC-610A-F368-B03D-9A807D57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52" y="318500"/>
            <a:ext cx="7235701" cy="7423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Bivariate Analysis – Numerical vs Numerical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A4C09-9894-3B82-C13C-2E7A462D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2" y="1280137"/>
            <a:ext cx="6193178" cy="48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4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2E0E9-9204-66FD-5998-BDAC71970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73B9-1D3F-C2CF-01F5-BBA267CC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52" y="318500"/>
            <a:ext cx="7235701" cy="7423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Bivariate Analysis – Categorical vs Numerical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0F090F-5E90-B23A-D70A-7793D7BA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52" y="1555861"/>
            <a:ext cx="654685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1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909737" y="697189"/>
            <a:ext cx="10826115" cy="1470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Observations: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1AA83-890D-DC37-CDC5-44A82260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00" y="1245783"/>
            <a:ext cx="8317519" cy="46636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765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</a:t>
            </a:r>
            <a:r>
              <a:rPr lang="en-US" sz="40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8595"/>
            <a:ext cx="10444480" cy="484759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hotels have final prices below 10,000 rupees.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a few hotels with exceptionally high final prices, exceeding 15,000 rupees.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 price of a hotel is significantly influenced by its star rating. 5-star hotels are generally more expensive than 3-star hotels.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3-Star Hotels: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Typically priced lower than 4-star and 5-star hotels. Most are below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5,000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rupees.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4-Star Hotels: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Have a wider range of prices. The most common price is around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5,000-7,500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rupees.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5-Star Hotels: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Generally the most expensive. Many are priced above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10,000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rupees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676950" y="961534"/>
            <a:ext cx="9932670" cy="569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Member-1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Santhosh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recently completed my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stream of computer science and engineering. Now I have done my Data Analytics course at INNOMATICS RESEARCH LABS 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Member-2: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Vandanapu Lalitha Sai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recently completed my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stream Information Technology. Now I have done my Data Analytics course at INNOMATICS RESEARCH LABS 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Member-3: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Balasai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recently completed my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stream of Electronics and communication engineering. Now I have done my Data Analytics course at INNOMATICS RESEARCH LABS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en-US" sz="18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874913" y="496805"/>
            <a:ext cx="6068695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 panose="020F0802020204030203"/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Lato Black" panose="020F0802020204030203"/>
                <a:cs typeface="Times New Roman" panose="02020603050405020304" pitchFamily="18" charset="0"/>
                <a:sym typeface="Lato Black" panose="020F0802020204030203"/>
              </a:rPr>
              <a:t>About us</a:t>
            </a:r>
            <a:endParaRPr sz="32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59841" y="2883186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763905" y="699135"/>
            <a:ext cx="9959975" cy="126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 panose="020F0502020204030204"/>
              <a:buNone/>
            </a:pPr>
            <a:r>
              <a:rPr lang="en-US" altLang="en-I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Objective of the Project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32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45795" y="2187575"/>
            <a:ext cx="10554970" cy="408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0690">
              <a:buSzPct val="100000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Which Hotels In Goa offer best value for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maoney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higher customer satisfaction at relatively low price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A1F7-BFA0-4009-AF1D-0F430C95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F14C7-CDE8-47B4-BB24-5326BE9E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83325"/>
            <a:ext cx="10515600" cy="40936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A33FE-76E3-C077-5C92-44D96B86492C}"/>
              </a:ext>
            </a:extLst>
          </p:cNvPr>
          <p:cNvSpPr txBox="1"/>
          <p:nvPr/>
        </p:nvSpPr>
        <p:spPr>
          <a:xfrm>
            <a:off x="970959" y="1459855"/>
            <a:ext cx="1066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done web scrapping on Make My Trip Website to get the data: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AE938-BC55-8858-9DAC-43CB683B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37"/>
            <a:ext cx="10515600" cy="426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2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10-3E67-639E-1660-C0336164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Webscrapping</a:t>
            </a:r>
            <a:r>
              <a:rPr lang="en-US" sz="3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anose="02020603050405020304" pitchFamily="18" charset="0"/>
              </a:rPr>
              <a:t>:</a:t>
            </a:r>
            <a:endParaRPr lang="en-IN" sz="34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4090-3EAE-8CF7-3933-2CDD966DB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IN" dirty="0"/>
              <a:t>y using Regex Expressions, we performed data scrapping on the Make My Trip website.</a:t>
            </a:r>
          </a:p>
          <a:p>
            <a:r>
              <a:rPr lang="en-IN" dirty="0"/>
              <a:t>After scrapping  We took columns like Hotels, Location, Ratings,</a:t>
            </a:r>
          </a:p>
          <a:p>
            <a:r>
              <a:rPr lang="en-IN" dirty="0" err="1"/>
              <a:t>No_of_Ratings</a:t>
            </a:r>
            <a:r>
              <a:rPr lang="en-IN" dirty="0"/>
              <a:t>, </a:t>
            </a:r>
            <a:r>
              <a:rPr lang="en-IN" dirty="0" err="1"/>
              <a:t>Original_price</a:t>
            </a:r>
            <a:r>
              <a:rPr lang="en-IN" dirty="0"/>
              <a:t>, </a:t>
            </a:r>
            <a:r>
              <a:rPr lang="en-IN" dirty="0" err="1"/>
              <a:t>Discounted_price</a:t>
            </a:r>
            <a:r>
              <a:rPr lang="en-IN" dirty="0"/>
              <a:t>, Taxes, </a:t>
            </a:r>
            <a:r>
              <a:rPr lang="en-IN" dirty="0" err="1"/>
              <a:t>House_Rule</a:t>
            </a:r>
            <a:r>
              <a:rPr lang="en-IN" dirty="0"/>
              <a:t>, </a:t>
            </a:r>
            <a:r>
              <a:rPr lang="en-IN" dirty="0" err="1"/>
              <a:t>House_type</a:t>
            </a:r>
            <a:endParaRPr lang="en-IN" dirty="0"/>
          </a:p>
          <a:p>
            <a:r>
              <a:rPr lang="en-IN" dirty="0"/>
              <a:t>Now, we had Ninecolumns,480 rows in the </a:t>
            </a:r>
            <a:r>
              <a:rPr lang="en-IN" dirty="0" err="1"/>
              <a:t>dataframe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53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3798-AD14-A704-D6CD-ED1E6DC7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418B-54AA-96F8-B9C1-C2E72D1A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585"/>
            <a:ext cx="10515600" cy="12312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A715-428E-CFE2-6F53-889420E0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01265"/>
            <a:ext cx="10349865" cy="3676015"/>
          </a:xfrm>
        </p:spPr>
        <p:txBody>
          <a:bodyPr/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dataset contains around 12 features and 818 independent variables.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dataset contains 7 numerical 5 categorical columns.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Each hotel is uniquely identified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22077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38B4-340F-009C-3420-F3E63EAC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24E1-5725-9A58-66EA-1759E0A91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11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AB9E-82C3-35CE-9D9A-3F4A4C42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7C37F-F174-DA39-BAEA-DA356F437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the most essential to ensure accuracy and quality in Analysis.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importing the data ,  We started cleaning the data.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checked the null values and duplicated values and Unwanted columns.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checked we started cleaning the data , by dropping the duplicate values and unwanted columns and assigned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with appropriate values in appropriate columns.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50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45DE-C2AA-EE68-2C99-8466B413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after performing data cleaning: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DD6BB-CF5E-A681-3F3E-B94A50EC2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4D58E-78C4-807A-1E80-A961C1A3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788"/>
            <a:ext cx="10436258" cy="42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726</Words>
  <Application>Microsoft Office PowerPoint</Application>
  <PresentationFormat>Widescreen</PresentationFormat>
  <Paragraphs>58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Wingdings</vt:lpstr>
      <vt:lpstr>Tempus Sans ITC</vt:lpstr>
      <vt:lpstr>Arial</vt:lpstr>
      <vt:lpstr>Calibri</vt:lpstr>
      <vt:lpstr>Lato Black</vt:lpstr>
      <vt:lpstr>Libre Baskerville</vt:lpstr>
      <vt:lpstr>Times New Roman</vt:lpstr>
      <vt:lpstr>Office Theme</vt:lpstr>
      <vt:lpstr>PowerPoint Presentation</vt:lpstr>
      <vt:lpstr>PowerPoint Presentation</vt:lpstr>
      <vt:lpstr>Objective of the Project </vt:lpstr>
      <vt:lpstr>Website</vt:lpstr>
      <vt:lpstr>Webscrapping:</vt:lpstr>
      <vt:lpstr>Dataset Overview</vt:lpstr>
      <vt:lpstr>DataFrame:</vt:lpstr>
      <vt:lpstr>Data Cleaning:</vt:lpstr>
      <vt:lpstr>DataFrame after performing data cleaning:</vt:lpstr>
      <vt:lpstr>Univariate Analysis - Numerical Box plot</vt:lpstr>
      <vt:lpstr>Univariate Analysis - Categorical Count plot</vt:lpstr>
      <vt:lpstr>Univariate Analysis - Categorical Count plot</vt:lpstr>
      <vt:lpstr>Univariate Analysis - Categorical Count plot</vt:lpstr>
      <vt:lpstr>Bivariate Analysis – Numerical vs Numerical</vt:lpstr>
      <vt:lpstr>Bivariate Analysis – Categorical vs Categorical</vt:lpstr>
      <vt:lpstr>Bivariate Analysis – Numerical vs Numerical</vt:lpstr>
      <vt:lpstr>Bivariate Analysis – Categorical vs Numerical</vt:lpstr>
      <vt:lpstr>PowerPoint Presentation</vt:lpstr>
      <vt:lpstr>                 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Lalitha sai kumar Vandanapu</cp:lastModifiedBy>
  <cp:revision>68</cp:revision>
  <dcterms:created xsi:type="dcterms:W3CDTF">2024-10-04T03:56:56Z</dcterms:created>
  <dcterms:modified xsi:type="dcterms:W3CDTF">2024-10-19T09:48:59Z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427B2F5BF0B7402F88EFE92C54E0290A_13</vt:lpwstr>
  </property>
  <property fmtid="{D5CDD505-2E9C-101B-9397-08002B2CF9AE}" pid="3" name="KSOProductBuildVer">
    <vt:lpwstr>1033-12.2.0.13472</vt:lpwstr>
  </property>
</Properties>
</file>