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  <p:sldId id="272" r:id="rId10"/>
    <p:sldId id="264" r:id="rId11"/>
    <p:sldId id="266" r:id="rId12"/>
    <p:sldId id="270" r:id="rId13"/>
    <p:sldId id="269" r:id="rId14"/>
    <p:sldId id="267" r:id="rId15"/>
    <p:sldId id="271" r:id="rId16"/>
    <p:sldId id="273" r:id="rId17"/>
    <p:sldId id="265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1C06-5C2C-4695-B407-26C82792730E}" type="datetimeFigureOut">
              <a:rPr lang="en-US" smtClean="0"/>
              <a:t>31-Jan-20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F79-F763-45A4-8472-8F8FA286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1C06-5C2C-4695-B407-26C82792730E}" type="datetimeFigureOut">
              <a:rPr lang="en-US" smtClean="0"/>
              <a:t>31-Jan-20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F79-F763-45A4-8472-8F8FA286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1C06-5C2C-4695-B407-26C82792730E}" type="datetimeFigureOut">
              <a:rPr lang="en-US" smtClean="0"/>
              <a:t>31-Jan-20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F79-F763-45A4-8472-8F8FA286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1C06-5C2C-4695-B407-26C82792730E}" type="datetimeFigureOut">
              <a:rPr lang="en-US" smtClean="0"/>
              <a:t>31-Jan-20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F79-F763-45A4-8472-8F8FA286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0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1C06-5C2C-4695-B407-26C82792730E}" type="datetimeFigureOut">
              <a:rPr lang="en-US" smtClean="0"/>
              <a:t>31-Jan-20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F79-F763-45A4-8472-8F8FA286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3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1C06-5C2C-4695-B407-26C82792730E}" type="datetimeFigureOut">
              <a:rPr lang="en-US" smtClean="0"/>
              <a:t>31-Jan-20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F79-F763-45A4-8472-8F8FA286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8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1C06-5C2C-4695-B407-26C82792730E}" type="datetimeFigureOut">
              <a:rPr lang="en-US" smtClean="0"/>
              <a:t>31-Jan-20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F79-F763-45A4-8472-8F8FA286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6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1C06-5C2C-4695-B407-26C82792730E}" type="datetimeFigureOut">
              <a:rPr lang="en-US" smtClean="0"/>
              <a:t>31-Jan-20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F79-F763-45A4-8472-8F8FA286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2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1C06-5C2C-4695-B407-26C82792730E}" type="datetimeFigureOut">
              <a:rPr lang="en-US" smtClean="0"/>
              <a:t>31-Jan-20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F79-F763-45A4-8472-8F8FA286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1C06-5C2C-4695-B407-26C82792730E}" type="datetimeFigureOut">
              <a:rPr lang="en-US" smtClean="0"/>
              <a:t>31-Jan-20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F79-F763-45A4-8472-8F8FA286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1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1C06-5C2C-4695-B407-26C82792730E}" type="datetimeFigureOut">
              <a:rPr lang="en-US" smtClean="0"/>
              <a:t>31-Jan-20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0F79-F763-45A4-8472-8F8FA286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A1C06-5C2C-4695-B407-26C82792730E}" type="datetimeFigureOut">
              <a:rPr lang="en-US" smtClean="0"/>
              <a:t>31-Jan-20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70F79-F763-45A4-8472-8F8FA286F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Management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9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84" y="110294"/>
            <a:ext cx="7886700" cy="549274"/>
          </a:xfrm>
        </p:spPr>
        <p:txBody>
          <a:bodyPr>
            <a:normAutofit/>
          </a:bodyPr>
          <a:lstStyle/>
          <a:p>
            <a:pPr lvl="0"/>
            <a:r>
              <a:rPr lang="en-US" sz="3200" b="1" dirty="0" smtClean="0">
                <a:solidFill>
                  <a:srgbClr val="FF0000"/>
                </a:solidFill>
              </a:rPr>
              <a:t>DDL (</a:t>
            </a:r>
            <a:r>
              <a:rPr lang="en-US" sz="3200" b="1" dirty="0">
                <a:solidFill>
                  <a:srgbClr val="FF0000"/>
                </a:solidFill>
              </a:rPr>
              <a:t>DATA DEFINITION LANGUAGE):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95" y="836274"/>
            <a:ext cx="8650262" cy="5759398"/>
          </a:xfrm>
        </p:spPr>
        <p:txBody>
          <a:bodyPr>
            <a:normAutofit/>
          </a:bodyPr>
          <a:lstStyle/>
          <a:p>
            <a:r>
              <a:rPr lang="en-US" dirty="0" smtClean="0"/>
              <a:t>Create, alter, drop, rename, and truncate are called </a:t>
            </a:r>
            <a:r>
              <a:rPr lang="en-US" i="1" dirty="0" smtClean="0">
                <a:solidFill>
                  <a:srgbClr val="FF0000"/>
                </a:solidFill>
              </a:rPr>
              <a:t>Data Definition Language</a:t>
            </a:r>
            <a:r>
              <a:rPr lang="en-US" dirty="0" smtClean="0"/>
              <a:t>, since </a:t>
            </a:r>
            <a:r>
              <a:rPr lang="en-US" dirty="0"/>
              <a:t>they </a:t>
            </a:r>
            <a:r>
              <a:rPr lang="en-US" dirty="0" smtClean="0"/>
              <a:t>sets up, changes and removes Data structures from tables. </a:t>
            </a:r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Create: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it defines each column of the table uniquely. Each column has minimum of three attributes, a name , data type and size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0"/>
            <a:r>
              <a:rPr lang="en-US" b="1" dirty="0" smtClean="0">
                <a:solidFill>
                  <a:srgbClr val="FF0000"/>
                </a:solidFill>
              </a:rPr>
              <a:t>Alter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modifies the structure of the database.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Drop: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completely deletes the objects from the database.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Truncate: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removes all the records from the table including the spaces allocated for the records.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Rename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used to change the name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390459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75" y="0"/>
            <a:ext cx="7886700" cy="3993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76" y="671382"/>
            <a:ext cx="8680242" cy="5939280"/>
          </a:xfrm>
        </p:spPr>
        <p:txBody>
          <a:bodyPr/>
          <a:lstStyle/>
          <a:p>
            <a:r>
              <a:rPr lang="en-US" dirty="0"/>
              <a:t>create table &lt;</a:t>
            </a:r>
            <a:r>
              <a:rPr lang="en-US" dirty="0" err="1">
                <a:solidFill>
                  <a:srgbClr val="FF0000"/>
                </a:solidFill>
              </a:rPr>
              <a:t>table_name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&lt;</a:t>
            </a:r>
            <a:r>
              <a:rPr lang="en-US" dirty="0"/>
              <a:t>col_name1&gt; datatype(size), &lt;col_name2&gt; datatype(size),………..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Ex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 table </a:t>
            </a:r>
            <a:r>
              <a:rPr lang="en-US" dirty="0" smtClean="0">
                <a:solidFill>
                  <a:srgbClr val="FF0000"/>
                </a:solidFill>
              </a:rPr>
              <a:t>Student </a:t>
            </a:r>
            <a:r>
              <a:rPr lang="en-US" dirty="0" smtClean="0"/>
              <a:t>(</a:t>
            </a:r>
            <a:r>
              <a:rPr lang="en-US" dirty="0" err="1" smtClean="0"/>
              <a:t>roll_no</a:t>
            </a:r>
            <a:r>
              <a:rPr lang="en-US" dirty="0" smtClean="0"/>
              <a:t> </a:t>
            </a:r>
            <a:r>
              <a:rPr lang="en-US" dirty="0"/>
              <a:t>number(5), name varchar(10), total number(3), DOJ date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Data Types in Oracle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Varchar2(size) : </a:t>
            </a:r>
            <a:r>
              <a:rPr lang="en-US" dirty="0" smtClean="0"/>
              <a:t>variable length character data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Char(size) : </a:t>
            </a:r>
            <a:r>
              <a:rPr lang="en-US" dirty="0" smtClean="0"/>
              <a:t>fixed length character data.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Number (</a:t>
            </a:r>
            <a:r>
              <a:rPr lang="en-US" dirty="0" err="1" smtClean="0">
                <a:solidFill>
                  <a:srgbClr val="FF0000"/>
                </a:solidFill>
              </a:rPr>
              <a:t>p,s</a:t>
            </a:r>
            <a:r>
              <a:rPr lang="en-US" dirty="0" smtClean="0">
                <a:solidFill>
                  <a:srgbClr val="FF0000"/>
                </a:solidFill>
              </a:rPr>
              <a:t>) : </a:t>
            </a:r>
            <a:r>
              <a:rPr lang="en-US" dirty="0" smtClean="0"/>
              <a:t>number having precision and scale.  The precision is the total number of decimal digits and the scale is the number of digits to the right of the  decimal point.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Date : </a:t>
            </a:r>
            <a:r>
              <a:rPr lang="en-US" dirty="0" smtClean="0"/>
              <a:t>Date and time values to the nearest second between January 1, 4712 BC and December 31, 9999 A.D</a:t>
            </a:r>
          </a:p>
          <a:p>
            <a:pPr lvl="1"/>
            <a:r>
              <a:rPr lang="en-US" dirty="0" smtClean="0"/>
              <a:t>CLOB, BLOB, Long, Raw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8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75" y="0"/>
            <a:ext cx="7886700" cy="59424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Constraints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975" y="594244"/>
            <a:ext cx="8830143" cy="591148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2600" dirty="0" smtClean="0">
                <a:solidFill>
                  <a:srgbClr val="FF0000"/>
                </a:solidFill>
              </a:rPr>
              <a:t>Constraints enforce rules at the table level.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Whenever a row is inserted, updated or deleted, the constraint must be satisfied for the operation to be succeeded.</a:t>
            </a:r>
          </a:p>
          <a:p>
            <a:pPr>
              <a:spcBef>
                <a:spcPts val="600"/>
              </a:spcBef>
            </a:pPr>
            <a:r>
              <a:rPr lang="en-US" sz="2600" dirty="0" smtClean="0">
                <a:solidFill>
                  <a:srgbClr val="FF0000"/>
                </a:solidFill>
              </a:rPr>
              <a:t>Constraints prevent the deletion of a table if there are dependencies</a:t>
            </a:r>
          </a:p>
          <a:p>
            <a:pPr>
              <a:spcBef>
                <a:spcPts val="600"/>
              </a:spcBef>
            </a:pPr>
            <a:r>
              <a:rPr lang="en-US" sz="2600" dirty="0" smtClean="0"/>
              <a:t>The following constraint types are valid: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Not null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Specifies that the column cannot contain a null value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Unique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Specifies a column or combination of columns whose values must be unique for all rows in the table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Primary key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Uniquely identifies each row of the table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Foreign key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Establishes a foreign key relation between the column and a column of the referenced table.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Check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Specifies a condition that must be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5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76" y="0"/>
            <a:ext cx="7886700" cy="774126"/>
          </a:xfrm>
        </p:spPr>
        <p:txBody>
          <a:bodyPr/>
          <a:lstStyle/>
          <a:p>
            <a:r>
              <a:rPr lang="en-US" dirty="0" smtClean="0"/>
              <a:t>Create table with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7" y="1001165"/>
            <a:ext cx="8515350" cy="56994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Create table </a:t>
            </a:r>
            <a:r>
              <a:rPr lang="en-US" dirty="0" err="1" smtClean="0">
                <a:solidFill>
                  <a:srgbClr val="FF0000"/>
                </a:solidFill>
              </a:rPr>
              <a:t>empl</a:t>
            </a:r>
            <a:r>
              <a:rPr lang="en-US" dirty="0" smtClean="0"/>
              <a:t> ( </a:t>
            </a:r>
            <a:r>
              <a:rPr lang="en-US" dirty="0" err="1" smtClean="0">
                <a:solidFill>
                  <a:srgbClr val="00B0F0"/>
                </a:solidFill>
              </a:rPr>
              <a:t>eid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number(3) </a:t>
            </a:r>
            <a:r>
              <a:rPr lang="en-US" dirty="0" smtClean="0">
                <a:solidFill>
                  <a:srgbClr val="FF0000"/>
                </a:solidFill>
              </a:rPr>
              <a:t>primary key, </a:t>
            </a:r>
            <a:r>
              <a:rPr lang="en-US" dirty="0" err="1" smtClean="0">
                <a:solidFill>
                  <a:srgbClr val="00B0F0"/>
                </a:solidFill>
              </a:rPr>
              <a:t>ename</a:t>
            </a:r>
            <a:r>
              <a:rPr lang="en-US" dirty="0"/>
              <a:t> </a:t>
            </a:r>
            <a:r>
              <a:rPr lang="en-US" dirty="0" smtClean="0"/>
              <a:t>varchar2(20) </a:t>
            </a:r>
            <a:r>
              <a:rPr lang="en-US" dirty="0" smtClean="0">
                <a:solidFill>
                  <a:srgbClr val="FF0000"/>
                </a:solidFill>
              </a:rPr>
              <a:t>not null</a:t>
            </a:r>
            <a:r>
              <a:rPr lang="en-US" dirty="0" smtClean="0"/>
              <a:t>,     salary number(8,2), </a:t>
            </a:r>
            <a:r>
              <a:rPr lang="en-US" dirty="0" err="1" smtClean="0">
                <a:solidFill>
                  <a:srgbClr val="00B0F0"/>
                </a:solidFill>
              </a:rPr>
              <a:t>email_id</a:t>
            </a:r>
            <a:r>
              <a:rPr lang="en-US" dirty="0" smtClean="0"/>
              <a:t> varchar2(30) </a:t>
            </a:r>
            <a:r>
              <a:rPr lang="en-US" dirty="0" smtClean="0">
                <a:solidFill>
                  <a:srgbClr val="FF0000"/>
                </a:solidFill>
              </a:rPr>
              <a:t>unique </a:t>
            </a:r>
            <a:r>
              <a:rPr lang="en-US" dirty="0" smtClean="0"/>
              <a:t>)</a:t>
            </a:r>
            <a:endParaRPr lang="en-US" dirty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  or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Create table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emply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eid</a:t>
            </a:r>
            <a:r>
              <a:rPr lang="en-US" dirty="0"/>
              <a:t> number(3), </a:t>
            </a:r>
            <a:r>
              <a:rPr lang="en-US" dirty="0" err="1">
                <a:solidFill>
                  <a:srgbClr val="00B0F0"/>
                </a:solidFill>
              </a:rPr>
              <a:t>ename</a:t>
            </a:r>
            <a:r>
              <a:rPr lang="en-US" dirty="0"/>
              <a:t> varchar2(20), </a:t>
            </a:r>
            <a:r>
              <a:rPr lang="en-US" dirty="0">
                <a:solidFill>
                  <a:srgbClr val="00B0F0"/>
                </a:solidFill>
              </a:rPr>
              <a:t>salary</a:t>
            </a:r>
            <a:r>
              <a:rPr lang="en-US" dirty="0"/>
              <a:t> number(8,2), </a:t>
            </a:r>
            <a:r>
              <a:rPr lang="en-US" dirty="0" err="1">
                <a:solidFill>
                  <a:srgbClr val="00B0F0"/>
                </a:solidFill>
              </a:rPr>
              <a:t>email_id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varchar2(30), </a:t>
            </a:r>
            <a:r>
              <a:rPr lang="en-US" dirty="0">
                <a:solidFill>
                  <a:srgbClr val="FF0000"/>
                </a:solidFill>
              </a:rPr>
              <a:t>constraint</a:t>
            </a:r>
            <a:r>
              <a:rPr lang="en-US" dirty="0"/>
              <a:t> </a:t>
            </a:r>
            <a:r>
              <a:rPr lang="en-US" dirty="0" err="1"/>
              <a:t>pk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primary key</a:t>
            </a:r>
            <a:r>
              <a:rPr lang="en-US" dirty="0"/>
              <a:t> (</a:t>
            </a:r>
            <a:r>
              <a:rPr lang="en-US" dirty="0" err="1">
                <a:solidFill>
                  <a:srgbClr val="00B0F0"/>
                </a:solidFill>
              </a:rPr>
              <a:t>eid</a:t>
            </a:r>
            <a:r>
              <a:rPr lang="en-US" dirty="0"/>
              <a:t>), </a:t>
            </a:r>
            <a:r>
              <a:rPr lang="en-US" dirty="0">
                <a:solidFill>
                  <a:srgbClr val="FF0000"/>
                </a:solidFill>
              </a:rPr>
              <a:t>constraint</a:t>
            </a:r>
            <a:r>
              <a:rPr lang="en-US" dirty="0"/>
              <a:t> </a:t>
            </a:r>
            <a:r>
              <a:rPr lang="en-US" dirty="0" err="1"/>
              <a:t>uk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unique</a:t>
            </a:r>
            <a:r>
              <a:rPr lang="en-US" dirty="0"/>
              <a:t> (</a:t>
            </a:r>
            <a:r>
              <a:rPr lang="en-US" dirty="0" err="1">
                <a:solidFill>
                  <a:srgbClr val="00B0F0"/>
                </a:solidFill>
              </a:rPr>
              <a:t>email_id</a:t>
            </a:r>
            <a:r>
              <a:rPr lang="en-US" dirty="0" smtClean="0"/>
              <a:t>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Note :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r>
              <a:rPr lang="en-US" dirty="0" smtClean="0"/>
              <a:t> is a value that is unavailable, unassigned, unknown, or inapplicable.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null is </a:t>
            </a:r>
            <a:r>
              <a:rPr lang="en-US" dirty="0" smtClean="0"/>
              <a:t>not the same as zero or a blank space. Zero is a number and space is a character data type.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If any column value in an arithmetic expression </a:t>
            </a:r>
            <a:r>
              <a:rPr lang="en-US" dirty="0" smtClean="0">
                <a:solidFill>
                  <a:srgbClr val="FF0000"/>
                </a:solidFill>
              </a:rPr>
              <a:t>is null</a:t>
            </a:r>
            <a:r>
              <a:rPr lang="en-US" dirty="0" smtClean="0"/>
              <a:t>, the result is null. If we attempt divide by zero, we get error,  divide by null, </a:t>
            </a:r>
            <a:r>
              <a:rPr lang="en-US" dirty="0" smtClean="0">
                <a:solidFill>
                  <a:srgbClr val="FF0000"/>
                </a:solidFill>
              </a:rPr>
              <a:t>the result is null.</a:t>
            </a:r>
          </a:p>
        </p:txBody>
      </p:sp>
    </p:spTree>
    <p:extLst>
      <p:ext uri="{BB962C8B-B14F-4D97-AF65-F5344CB8AC3E}">
        <p14:creationId xmlns:p14="http://schemas.microsoft.com/office/powerpoint/2010/main" val="328994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74" y="110294"/>
            <a:ext cx="8845133" cy="63921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Alter – add/modify/delete a column in a table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95" y="926215"/>
            <a:ext cx="8575311" cy="557951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Add: Adds a new column to </a:t>
            </a:r>
            <a:r>
              <a:rPr lang="en-US" sz="2400" b="1" dirty="0"/>
              <a:t>an existing table</a:t>
            </a:r>
            <a:r>
              <a:rPr lang="en-US" sz="2400" b="1" dirty="0" smtClean="0"/>
              <a:t>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alter</a:t>
            </a:r>
            <a:r>
              <a:rPr lang="en-US" sz="2400" dirty="0" smtClean="0"/>
              <a:t> </a:t>
            </a:r>
            <a:r>
              <a:rPr lang="en-US" sz="2400" dirty="0"/>
              <a:t>table &lt;</a:t>
            </a:r>
            <a:r>
              <a:rPr lang="en-US" sz="2400" dirty="0" err="1"/>
              <a:t>table_name</a:t>
            </a:r>
            <a:r>
              <a:rPr lang="en-US" sz="2400" dirty="0"/>
              <a:t>&gt;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add</a:t>
            </a:r>
            <a:r>
              <a:rPr lang="en-US" sz="2400" dirty="0"/>
              <a:t>( &lt;</a:t>
            </a:r>
            <a:r>
              <a:rPr lang="en-US" sz="2400" dirty="0" err="1"/>
              <a:t>new</a:t>
            </a:r>
            <a:r>
              <a:rPr lang="en-US" sz="2400" dirty="0" err="1">
                <a:solidFill>
                  <a:srgbClr val="FF0000"/>
                </a:solidFill>
              </a:rPr>
              <a:t>col_nam</a:t>
            </a:r>
            <a:r>
              <a:rPr lang="en-US" sz="2400" dirty="0" err="1"/>
              <a:t>e</a:t>
            </a:r>
            <a:r>
              <a:rPr lang="en-US" sz="2400" dirty="0"/>
              <a:t>&gt; </a:t>
            </a:r>
            <a:r>
              <a:rPr lang="en-US" sz="2400" dirty="0" smtClean="0">
                <a:solidFill>
                  <a:srgbClr val="FF0000"/>
                </a:solidFill>
              </a:rPr>
              <a:t>datatype </a:t>
            </a:r>
            <a:r>
              <a:rPr lang="en-US" sz="2400" dirty="0" smtClean="0"/>
              <a:t>(</a:t>
            </a:r>
            <a:r>
              <a:rPr lang="en-US" sz="2400" dirty="0">
                <a:solidFill>
                  <a:srgbClr val="FF0000"/>
                </a:solidFill>
              </a:rPr>
              <a:t>size</a:t>
            </a:r>
            <a:r>
              <a:rPr lang="en-US" sz="2400" dirty="0"/>
              <a:t>));</a:t>
            </a:r>
          </a:p>
          <a:p>
            <a:pPr lvl="1"/>
            <a:r>
              <a:rPr lang="en-US" sz="2200" b="1" u="sng" dirty="0">
                <a:solidFill>
                  <a:srgbClr val="FF0000"/>
                </a:solidFill>
              </a:rPr>
              <a:t>Ex: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if we want to add a column Years of Experience to </a:t>
            </a:r>
            <a:r>
              <a:rPr lang="en-US" sz="2200" dirty="0" err="1" smtClean="0"/>
              <a:t>Emp</a:t>
            </a:r>
            <a:r>
              <a:rPr lang="en-US" sz="2200" dirty="0" smtClean="0"/>
              <a:t> table 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alter</a:t>
            </a:r>
            <a:r>
              <a:rPr lang="en-US" sz="2200" dirty="0" smtClean="0"/>
              <a:t> </a:t>
            </a:r>
            <a:r>
              <a:rPr lang="en-US" sz="2200" dirty="0"/>
              <a:t>table </a:t>
            </a:r>
            <a:r>
              <a:rPr lang="en-US" sz="2200" dirty="0" err="1" smtClean="0"/>
              <a:t>emp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add</a:t>
            </a:r>
            <a:r>
              <a:rPr lang="en-US" sz="2200" dirty="0" smtClean="0"/>
              <a:t>(</a:t>
            </a:r>
            <a:r>
              <a:rPr lang="en-US" sz="2200" dirty="0" err="1" smtClean="0">
                <a:solidFill>
                  <a:srgbClr val="00B0F0"/>
                </a:solidFill>
              </a:rPr>
              <a:t>Yrs_Experience</a:t>
            </a:r>
            <a:r>
              <a:rPr lang="en-US" sz="2200" dirty="0" smtClean="0"/>
              <a:t> number(2))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alter</a:t>
            </a:r>
            <a:r>
              <a:rPr lang="en-US" sz="2200" dirty="0" smtClean="0"/>
              <a:t> </a:t>
            </a:r>
            <a:r>
              <a:rPr lang="en-US" sz="2200" dirty="0"/>
              <a:t>table </a:t>
            </a:r>
            <a:r>
              <a:rPr lang="en-US" sz="2200" dirty="0" err="1"/>
              <a:t>emp</a:t>
            </a:r>
            <a:r>
              <a:rPr lang="en-US" sz="2200" dirty="0"/>
              <a:t> add(</a:t>
            </a:r>
            <a:r>
              <a:rPr lang="en-US" sz="2200" dirty="0" err="1">
                <a:solidFill>
                  <a:srgbClr val="FF0000"/>
                </a:solidFill>
              </a:rPr>
              <a:t>deptno</a:t>
            </a:r>
            <a:r>
              <a:rPr lang="en-US" sz="2200" dirty="0"/>
              <a:t> number(3</a:t>
            </a:r>
            <a:r>
              <a:rPr lang="en-US" sz="2200" dirty="0" smtClean="0"/>
              <a:t>))</a:t>
            </a:r>
          </a:p>
          <a:p>
            <a:pPr lvl="1"/>
            <a:r>
              <a:rPr lang="en-US" sz="2200" dirty="0" smtClean="0"/>
              <a:t>alter </a:t>
            </a:r>
            <a:r>
              <a:rPr lang="en-US" sz="2200" dirty="0"/>
              <a:t>table </a:t>
            </a:r>
            <a:r>
              <a:rPr lang="en-US" sz="2200" dirty="0" err="1"/>
              <a:t>emp</a:t>
            </a:r>
            <a:r>
              <a:rPr lang="en-US" sz="2200" dirty="0"/>
              <a:t> add( </a:t>
            </a:r>
            <a:r>
              <a:rPr lang="en-US" sz="2200" dirty="0">
                <a:solidFill>
                  <a:srgbClr val="FF0000"/>
                </a:solidFill>
              </a:rPr>
              <a:t>constraint</a:t>
            </a:r>
            <a:r>
              <a:rPr lang="en-US" sz="2200" dirty="0"/>
              <a:t> </a:t>
            </a:r>
            <a:r>
              <a:rPr lang="en-US" sz="2200" dirty="0" err="1"/>
              <a:t>fk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foreign key </a:t>
            </a:r>
            <a:r>
              <a:rPr lang="en-US" sz="2200" dirty="0"/>
              <a:t>(</a:t>
            </a:r>
            <a:r>
              <a:rPr lang="en-US" sz="2200" dirty="0" err="1"/>
              <a:t>deptno</a:t>
            </a:r>
            <a:r>
              <a:rPr lang="en-US" sz="2200" dirty="0"/>
              <a:t>) references </a:t>
            </a:r>
            <a:r>
              <a:rPr lang="en-US" sz="2200" dirty="0" err="1"/>
              <a:t>dept</a:t>
            </a:r>
            <a:r>
              <a:rPr lang="en-US" sz="2200" dirty="0"/>
              <a:t>(</a:t>
            </a:r>
            <a:r>
              <a:rPr lang="en-US" sz="2200" dirty="0" err="1"/>
              <a:t>dno</a:t>
            </a:r>
            <a:r>
              <a:rPr lang="en-US" sz="2200" dirty="0" smtClean="0"/>
              <a:t>))</a:t>
            </a:r>
          </a:p>
          <a:p>
            <a:pPr lvl="0"/>
            <a:r>
              <a:rPr lang="en-US" sz="2400" b="1" dirty="0" smtClean="0"/>
              <a:t>Modify : changes the column of </a:t>
            </a:r>
            <a:r>
              <a:rPr lang="en-US" sz="2400" b="1" dirty="0"/>
              <a:t>an existing </a:t>
            </a:r>
            <a:r>
              <a:rPr lang="en-US" sz="2400" b="1" dirty="0" smtClean="0"/>
              <a:t>table.</a:t>
            </a:r>
            <a:endParaRPr lang="en-US" sz="2400" dirty="0"/>
          </a:p>
          <a:p>
            <a:pPr marL="225425" lvl="1" indent="-225425"/>
            <a:r>
              <a:rPr lang="en-US" dirty="0"/>
              <a:t>alter table &lt;</a:t>
            </a:r>
            <a:r>
              <a:rPr lang="en-US" dirty="0" err="1"/>
              <a:t>table_name</a:t>
            </a:r>
            <a:r>
              <a:rPr lang="en-US" dirty="0"/>
              <a:t>&gt; modify(&lt;</a:t>
            </a:r>
            <a:r>
              <a:rPr lang="en-US" dirty="0" err="1"/>
              <a:t>col_name</a:t>
            </a:r>
            <a:r>
              <a:rPr lang="en-US" dirty="0"/>
              <a:t>&gt; </a:t>
            </a:r>
            <a:r>
              <a:rPr lang="en-US" dirty="0" err="1" smtClean="0"/>
              <a:t>new_datatype</a:t>
            </a:r>
            <a:r>
              <a:rPr lang="en-US" dirty="0" smtClean="0"/>
              <a:t> (</a:t>
            </a:r>
            <a:r>
              <a:rPr lang="en-US" dirty="0" err="1"/>
              <a:t>newsize</a:t>
            </a:r>
            <a:r>
              <a:rPr lang="en-US" dirty="0" smtClean="0"/>
              <a:t>));</a:t>
            </a:r>
          </a:p>
          <a:p>
            <a:pPr lvl="1"/>
            <a:r>
              <a:rPr lang="en-US" sz="2200" b="1" u="sng" dirty="0" smtClean="0">
                <a:solidFill>
                  <a:srgbClr val="FF0000"/>
                </a:solidFill>
              </a:rPr>
              <a:t>Ex: </a:t>
            </a:r>
            <a:r>
              <a:rPr lang="en-US" sz="2200" dirty="0" smtClean="0"/>
              <a:t>alter </a:t>
            </a:r>
            <a:r>
              <a:rPr lang="en-US" sz="2200" dirty="0"/>
              <a:t>table </a:t>
            </a:r>
            <a:r>
              <a:rPr lang="en-US" sz="2200" dirty="0" err="1" smtClean="0"/>
              <a:t>emp</a:t>
            </a:r>
            <a:r>
              <a:rPr lang="en-US" sz="2200" dirty="0" smtClean="0"/>
              <a:t> modify(</a:t>
            </a:r>
            <a:r>
              <a:rPr lang="en-US" sz="2200" dirty="0" err="1" smtClean="0"/>
              <a:t>ename</a:t>
            </a:r>
            <a:r>
              <a:rPr lang="en-US" sz="2200" dirty="0" smtClean="0"/>
              <a:t> char(30));</a:t>
            </a:r>
          </a:p>
          <a:p>
            <a:pPr lvl="0"/>
            <a:r>
              <a:rPr lang="en-US" sz="2400" b="1" dirty="0" smtClean="0"/>
              <a:t>Drop </a:t>
            </a:r>
            <a:r>
              <a:rPr lang="en-US" sz="2400" b="1" dirty="0"/>
              <a:t>: </a:t>
            </a:r>
            <a:r>
              <a:rPr lang="en-US" sz="2400" b="1" dirty="0" smtClean="0"/>
              <a:t>removes a column from an existing table.</a:t>
            </a:r>
            <a:endParaRPr lang="en-US" sz="2400" dirty="0"/>
          </a:p>
          <a:p>
            <a:pPr marL="225425" lvl="1" indent="-225425"/>
            <a:r>
              <a:rPr lang="en-US" dirty="0"/>
              <a:t>alter table &lt;</a:t>
            </a:r>
            <a:r>
              <a:rPr lang="en-US" dirty="0" err="1"/>
              <a:t>table_name</a:t>
            </a:r>
            <a:r>
              <a:rPr lang="en-US" dirty="0"/>
              <a:t>&gt; </a:t>
            </a:r>
            <a:r>
              <a:rPr lang="en-US" dirty="0" smtClean="0"/>
              <a:t>drop(&lt;</a:t>
            </a:r>
            <a:r>
              <a:rPr lang="en-US" dirty="0" err="1"/>
              <a:t>col_name</a:t>
            </a:r>
            <a:r>
              <a:rPr lang="en-US" dirty="0" smtClean="0"/>
              <a:t>&gt;);</a:t>
            </a:r>
            <a:endParaRPr lang="en-US" dirty="0"/>
          </a:p>
          <a:p>
            <a:pPr lvl="1"/>
            <a:r>
              <a:rPr lang="en-US" sz="2200" b="1" u="sng" dirty="0">
                <a:solidFill>
                  <a:srgbClr val="FF0000"/>
                </a:solidFill>
              </a:rPr>
              <a:t>Ex: </a:t>
            </a:r>
            <a:r>
              <a:rPr lang="en-US" sz="2200" dirty="0"/>
              <a:t>alter table </a:t>
            </a:r>
            <a:r>
              <a:rPr lang="en-US" sz="2200" dirty="0" err="1"/>
              <a:t>emp</a:t>
            </a:r>
            <a:r>
              <a:rPr lang="en-US" sz="2200" dirty="0"/>
              <a:t> </a:t>
            </a:r>
            <a:r>
              <a:rPr lang="en-US" sz="2200" dirty="0" smtClean="0"/>
              <a:t>drop(</a:t>
            </a:r>
            <a:r>
              <a:rPr lang="en-US" sz="2200" dirty="0" err="1" smtClean="0">
                <a:solidFill>
                  <a:srgbClr val="00B0F0"/>
                </a:solidFill>
              </a:rPr>
              <a:t>Yrs_Experience</a:t>
            </a:r>
            <a:r>
              <a:rPr lang="en-US" sz="2200" dirty="0" smtClean="0"/>
              <a:t>);</a:t>
            </a:r>
            <a:endParaRPr lang="en-US" sz="22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16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37" y="125284"/>
            <a:ext cx="7886700" cy="5642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Rename/Drop/Truncate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05" y="689548"/>
            <a:ext cx="8605291" cy="59660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change the name of a tabl</a:t>
            </a:r>
            <a:r>
              <a:rPr lang="en-US" dirty="0" smtClean="0"/>
              <a:t>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Rename </a:t>
            </a:r>
            <a:r>
              <a:rPr lang="en-US" dirty="0" err="1" smtClean="0">
                <a:solidFill>
                  <a:srgbClr val="FF0000"/>
                </a:solidFill>
              </a:rPr>
              <a:t>empl</a:t>
            </a:r>
            <a:r>
              <a:rPr lang="en-US" dirty="0" smtClean="0">
                <a:solidFill>
                  <a:srgbClr val="FF0000"/>
                </a:solidFill>
              </a:rPr>
              <a:t> to empl2;</a:t>
            </a:r>
          </a:p>
          <a:p>
            <a:pPr lvl="2"/>
            <a:r>
              <a:rPr lang="en-US" dirty="0" smtClean="0"/>
              <a:t>Where </a:t>
            </a:r>
            <a:r>
              <a:rPr lang="en-US" dirty="0" err="1" smtClean="0"/>
              <a:t>empl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old name </a:t>
            </a:r>
            <a:r>
              <a:rPr lang="en-US" dirty="0" smtClean="0"/>
              <a:t>and empl2 is </a:t>
            </a:r>
            <a:r>
              <a:rPr lang="en-US" dirty="0" smtClean="0">
                <a:solidFill>
                  <a:srgbClr val="FF0000"/>
                </a:solidFill>
              </a:rPr>
              <a:t>new name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Now to view the renamed table contents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Select * from empl2;</a:t>
            </a:r>
          </a:p>
          <a:p>
            <a:r>
              <a:rPr lang="en-US" dirty="0" smtClean="0"/>
              <a:t>Drop </a:t>
            </a:r>
            <a:r>
              <a:rPr lang="en-US" dirty="0"/>
              <a:t>the </a:t>
            </a:r>
            <a:r>
              <a:rPr lang="en-US" dirty="0" smtClean="0"/>
              <a:t>table </a:t>
            </a:r>
            <a:endParaRPr lang="en-US" dirty="0"/>
          </a:p>
          <a:p>
            <a:pPr lvl="1"/>
            <a:r>
              <a:rPr lang="en-US" dirty="0" smtClean="0"/>
              <a:t>All data and structure in the table is deleted.</a:t>
            </a:r>
          </a:p>
          <a:p>
            <a:pPr lvl="1"/>
            <a:r>
              <a:rPr lang="en-US" dirty="0" smtClean="0"/>
              <a:t>Any pending transactions are committed.</a:t>
            </a:r>
          </a:p>
          <a:p>
            <a:pPr lvl="1"/>
            <a:r>
              <a:rPr lang="en-US" dirty="0" smtClean="0"/>
              <a:t>All indexes are dropped.</a:t>
            </a:r>
          </a:p>
          <a:p>
            <a:pPr lvl="1"/>
            <a:r>
              <a:rPr lang="en-US" dirty="0" smtClean="0"/>
              <a:t>You cannot rollback the Drop Table Statement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Drop table </a:t>
            </a:r>
            <a:r>
              <a:rPr lang="en-US" dirty="0" err="1" smtClean="0">
                <a:solidFill>
                  <a:srgbClr val="FF0000"/>
                </a:solidFill>
              </a:rPr>
              <a:t>empl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Truncate table </a:t>
            </a:r>
          </a:p>
          <a:p>
            <a:pPr lvl="1"/>
            <a:r>
              <a:rPr lang="en-US" dirty="0" smtClean="0"/>
              <a:t>Removes all rows from a table.</a:t>
            </a:r>
          </a:p>
          <a:p>
            <a:pPr lvl="1"/>
            <a:r>
              <a:rPr lang="en-US" dirty="0" smtClean="0"/>
              <a:t>Releases the storage space used by that table.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Truncate table </a:t>
            </a:r>
            <a:r>
              <a:rPr lang="en-US" dirty="0" err="1" smtClean="0">
                <a:solidFill>
                  <a:srgbClr val="FF0000"/>
                </a:solidFill>
              </a:rPr>
              <a:t>empl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dirty="0"/>
              <a:t>You cannot rollback </a:t>
            </a:r>
            <a:r>
              <a:rPr lang="en-US" dirty="0" smtClean="0"/>
              <a:t>with Truncate </a:t>
            </a:r>
            <a:r>
              <a:rPr lang="en-US" dirty="0"/>
              <a:t>Table </a:t>
            </a:r>
            <a:r>
              <a:rPr lang="en-US" dirty="0" smtClean="0"/>
              <a:t>Statement.</a:t>
            </a:r>
            <a:endParaRPr lang="en-US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0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4593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Describe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66" y="866255"/>
            <a:ext cx="8665251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Describe empl2;</a:t>
            </a:r>
          </a:p>
          <a:p>
            <a:pPr lvl="1"/>
            <a:r>
              <a:rPr lang="en-US" dirty="0" smtClean="0"/>
              <a:t>Displays the schema of table empl2.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420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Manipulation Language(DML)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4202"/>
            <a:ext cx="7886700" cy="5366479"/>
          </a:xfrm>
        </p:spPr>
        <p:txBody>
          <a:bodyPr/>
          <a:lstStyle/>
          <a:p>
            <a:r>
              <a:rPr lang="en-US" dirty="0"/>
              <a:t>DML commands are the most frequently used SQL commands and </a:t>
            </a:r>
            <a:r>
              <a:rPr lang="en-US" dirty="0" smtClean="0"/>
              <a:t>are </a:t>
            </a:r>
            <a:r>
              <a:rPr lang="en-US" dirty="0"/>
              <a:t>used to query and manipulate the existing database </a:t>
            </a:r>
            <a:r>
              <a:rPr lang="en-US" dirty="0" smtClean="0"/>
              <a:t>objects(tables). Insert</a:t>
            </a:r>
            <a:r>
              <a:rPr lang="en-US" dirty="0"/>
              <a:t>, Select, Update, </a:t>
            </a:r>
            <a:r>
              <a:rPr lang="en-US" dirty="0" smtClean="0"/>
              <a:t>Delete and merge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25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6392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45" y="639214"/>
            <a:ext cx="8665252" cy="60913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Select * from empl2;                                          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Displays all columns and all rows of empl2 table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err="1" smtClean="0">
                <a:solidFill>
                  <a:srgbClr val="FF0000"/>
                </a:solidFill>
              </a:rPr>
              <a:t>empid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ename</a:t>
            </a:r>
            <a:r>
              <a:rPr lang="en-US" dirty="0" smtClean="0">
                <a:solidFill>
                  <a:srgbClr val="FF0000"/>
                </a:solidFill>
              </a:rPr>
              <a:t>, salary </a:t>
            </a:r>
            <a:r>
              <a:rPr lang="en-US" dirty="0">
                <a:solidFill>
                  <a:srgbClr val="FF0000"/>
                </a:solidFill>
              </a:rPr>
              <a:t>from empl2</a:t>
            </a:r>
            <a:r>
              <a:rPr lang="en-US" dirty="0" smtClean="0">
                <a:solidFill>
                  <a:srgbClr val="FF0000"/>
                </a:solidFill>
              </a:rPr>
              <a:t>;      </a:t>
            </a:r>
            <a:r>
              <a:rPr lang="en-US" dirty="0" smtClean="0">
                <a:solidFill>
                  <a:srgbClr val="0070C0"/>
                </a:solidFill>
              </a:rPr>
              <a:t>&lt;- Projection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Displays </a:t>
            </a:r>
            <a:r>
              <a:rPr lang="en-US" dirty="0" smtClean="0"/>
              <a:t>specific columns of </a:t>
            </a:r>
            <a:r>
              <a:rPr lang="en-US" dirty="0"/>
              <a:t>all rows of empl2 table</a:t>
            </a:r>
          </a:p>
          <a:p>
            <a:r>
              <a:rPr lang="en-US" dirty="0">
                <a:solidFill>
                  <a:srgbClr val="FF0000"/>
                </a:solidFill>
              </a:rPr>
              <a:t>Select * from </a:t>
            </a:r>
            <a:r>
              <a:rPr lang="en-US" dirty="0" smtClean="0">
                <a:solidFill>
                  <a:srgbClr val="FF0000"/>
                </a:solidFill>
              </a:rPr>
              <a:t>empl2 where salary &lt; 20000;    </a:t>
            </a:r>
            <a:r>
              <a:rPr lang="en-US" dirty="0" smtClean="0">
                <a:solidFill>
                  <a:srgbClr val="0070C0"/>
                </a:solidFill>
              </a:rPr>
              <a:t>&lt;- </a:t>
            </a:r>
            <a:r>
              <a:rPr lang="en-US" dirty="0">
                <a:solidFill>
                  <a:srgbClr val="0070C0"/>
                </a:solidFill>
              </a:rPr>
              <a:t>Selection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Displays all columns </a:t>
            </a:r>
            <a:r>
              <a:rPr lang="en-US" dirty="0" smtClean="0"/>
              <a:t>of employees with salary &lt; 20,000 </a:t>
            </a:r>
            <a:r>
              <a:rPr lang="en-US" dirty="0"/>
              <a:t>of empl2 table</a:t>
            </a:r>
          </a:p>
          <a:p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ename</a:t>
            </a:r>
            <a:r>
              <a:rPr lang="en-US" dirty="0" smtClean="0">
                <a:solidFill>
                  <a:srgbClr val="FF0000"/>
                </a:solidFill>
              </a:rPr>
              <a:t>, salary </a:t>
            </a:r>
            <a:r>
              <a:rPr lang="en-US" dirty="0">
                <a:solidFill>
                  <a:srgbClr val="FF0000"/>
                </a:solidFill>
              </a:rPr>
              <a:t>from empl2 where salary &lt; 20000;</a:t>
            </a:r>
          </a:p>
          <a:p>
            <a:pPr lvl="1"/>
            <a:r>
              <a:rPr lang="en-US" dirty="0" smtClean="0"/>
              <a:t>Displays name and salary of employees with salary &lt; 20000 of </a:t>
            </a:r>
            <a:r>
              <a:rPr lang="en-US" dirty="0"/>
              <a:t>empl2 </a:t>
            </a:r>
            <a:r>
              <a:rPr lang="en-US" dirty="0" smtClean="0"/>
              <a:t>table                                              </a:t>
            </a:r>
            <a:r>
              <a:rPr lang="en-US" dirty="0" smtClean="0">
                <a:solidFill>
                  <a:srgbClr val="0070C0"/>
                </a:solidFill>
              </a:rPr>
              <a:t>&lt;- selection &amp; projection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Select  </a:t>
            </a:r>
            <a:r>
              <a:rPr lang="en-US" dirty="0" err="1">
                <a:solidFill>
                  <a:srgbClr val="FF0000"/>
                </a:solidFill>
              </a:rPr>
              <a:t>ename</a:t>
            </a:r>
            <a:r>
              <a:rPr lang="en-US" dirty="0">
                <a:solidFill>
                  <a:srgbClr val="FF0000"/>
                </a:solidFill>
              </a:rPr>
              <a:t>, salary from empl2 where salary </a:t>
            </a:r>
            <a:r>
              <a:rPr lang="en-US" dirty="0" smtClean="0">
                <a:solidFill>
                  <a:srgbClr val="FF0000"/>
                </a:solidFill>
              </a:rPr>
              <a:t>between 10000 and 20000;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err="1" smtClean="0">
                <a:solidFill>
                  <a:srgbClr val="FF0000"/>
                </a:solidFill>
              </a:rPr>
              <a:t>eid</a:t>
            </a:r>
            <a:r>
              <a:rPr lang="en-US" dirty="0" smtClean="0">
                <a:solidFill>
                  <a:srgbClr val="FF0000"/>
                </a:solidFill>
              </a:rPr>
              <a:t>, name from empl2 where designation in (‘Manager’, ‘Clerk’, ‘Salesman’)</a:t>
            </a:r>
          </a:p>
          <a:p>
            <a:pPr lvl="1"/>
            <a:r>
              <a:rPr lang="en-US" dirty="0" smtClean="0"/>
              <a:t>Displays only those employees whose designation is either Manager, Clerk or Salesman.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7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4593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45" y="746332"/>
            <a:ext cx="8665252" cy="584933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  </a:t>
            </a:r>
            <a:r>
              <a:rPr lang="en-US" dirty="0" err="1">
                <a:solidFill>
                  <a:srgbClr val="FF0000"/>
                </a:solidFill>
              </a:rPr>
              <a:t>ename</a:t>
            </a:r>
            <a:r>
              <a:rPr lang="en-US" dirty="0">
                <a:solidFill>
                  <a:srgbClr val="FF0000"/>
                </a:solidFill>
              </a:rPr>
              <a:t>, salary from empl2 where </a:t>
            </a:r>
            <a:r>
              <a:rPr lang="en-US" dirty="0" err="1" smtClean="0">
                <a:solidFill>
                  <a:srgbClr val="FF0000"/>
                </a:solidFill>
              </a:rPr>
              <a:t>eid</a:t>
            </a:r>
            <a:r>
              <a:rPr lang="en-US" dirty="0" smtClean="0">
                <a:solidFill>
                  <a:srgbClr val="FF0000"/>
                </a:solidFill>
              </a:rPr>
              <a:t> in (101, 115, 126)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Displays </a:t>
            </a:r>
            <a:r>
              <a:rPr lang="en-US" dirty="0"/>
              <a:t>name and salary of employees </a:t>
            </a:r>
            <a:r>
              <a:rPr lang="en-US" dirty="0" smtClean="0"/>
              <a:t>whose </a:t>
            </a:r>
            <a:r>
              <a:rPr lang="en-US" dirty="0" err="1" smtClean="0"/>
              <a:t>eid</a:t>
            </a:r>
            <a:r>
              <a:rPr lang="en-US" dirty="0" smtClean="0"/>
              <a:t> is 101 or 115 or 126.</a:t>
            </a:r>
          </a:p>
          <a:p>
            <a:r>
              <a:rPr lang="en-US" dirty="0">
                <a:solidFill>
                  <a:srgbClr val="FF0000"/>
                </a:solidFill>
              </a:rPr>
              <a:t>Select  </a:t>
            </a:r>
            <a:r>
              <a:rPr lang="en-US" dirty="0" err="1">
                <a:solidFill>
                  <a:srgbClr val="FF0000"/>
                </a:solidFill>
              </a:rPr>
              <a:t>ename</a:t>
            </a:r>
            <a:r>
              <a:rPr lang="en-US" dirty="0">
                <a:solidFill>
                  <a:srgbClr val="FF0000"/>
                </a:solidFill>
              </a:rPr>
              <a:t>, salary from empl2 where </a:t>
            </a:r>
            <a:r>
              <a:rPr lang="en-US" dirty="0" err="1">
                <a:solidFill>
                  <a:srgbClr val="FF0000"/>
                </a:solidFill>
              </a:rPr>
              <a:t>eid</a:t>
            </a:r>
            <a:r>
              <a:rPr lang="en-US" dirty="0">
                <a:solidFill>
                  <a:srgbClr val="FF0000"/>
                </a:solidFill>
              </a:rPr>
              <a:t> not in (101, 115, </a:t>
            </a:r>
            <a:r>
              <a:rPr lang="en-US" dirty="0" smtClean="0">
                <a:solidFill>
                  <a:srgbClr val="FF0000"/>
                </a:solidFill>
              </a:rPr>
              <a:t>126)</a:t>
            </a:r>
          </a:p>
          <a:p>
            <a:pPr lvl="1"/>
            <a:r>
              <a:rPr lang="en-US" dirty="0" smtClean="0"/>
              <a:t>Displays </a:t>
            </a:r>
            <a:r>
              <a:rPr lang="en-US" dirty="0"/>
              <a:t>name and salary of employees whose </a:t>
            </a:r>
            <a:r>
              <a:rPr lang="en-US" dirty="0" err="1"/>
              <a:t>eid</a:t>
            </a:r>
            <a:r>
              <a:rPr lang="en-US" dirty="0"/>
              <a:t> is </a:t>
            </a:r>
            <a:r>
              <a:rPr lang="en-US" dirty="0" smtClean="0"/>
              <a:t>not 101 / 115 / 126</a:t>
            </a:r>
            <a:r>
              <a:rPr lang="en-US" dirty="0"/>
              <a:t>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Select  </a:t>
            </a:r>
            <a:r>
              <a:rPr lang="en-US" dirty="0" err="1" smtClean="0">
                <a:solidFill>
                  <a:srgbClr val="FF0000"/>
                </a:solidFill>
              </a:rPr>
              <a:t>ename</a:t>
            </a:r>
            <a:r>
              <a:rPr lang="en-US" dirty="0" smtClean="0">
                <a:solidFill>
                  <a:srgbClr val="FF0000"/>
                </a:solidFill>
              </a:rPr>
              <a:t>, salary from empl2 where Salary &lt;= 10000</a:t>
            </a:r>
          </a:p>
          <a:p>
            <a:r>
              <a:rPr lang="en-US" dirty="0">
                <a:solidFill>
                  <a:srgbClr val="FF0000"/>
                </a:solidFill>
              </a:rPr>
              <a:t>Select  </a:t>
            </a:r>
            <a:r>
              <a:rPr lang="en-US" dirty="0" err="1">
                <a:solidFill>
                  <a:srgbClr val="FF0000"/>
                </a:solidFill>
              </a:rPr>
              <a:t>ename</a:t>
            </a:r>
            <a:r>
              <a:rPr lang="en-US" dirty="0">
                <a:solidFill>
                  <a:srgbClr val="FF0000"/>
                </a:solidFill>
              </a:rPr>
              <a:t>, salary from empl2 where Salary </a:t>
            </a:r>
            <a:r>
              <a:rPr lang="en-US" dirty="0" smtClean="0">
                <a:solidFill>
                  <a:srgbClr val="FF0000"/>
                </a:solidFill>
              </a:rPr>
              <a:t>&gt;= </a:t>
            </a:r>
            <a:r>
              <a:rPr lang="en-US" dirty="0">
                <a:solidFill>
                  <a:srgbClr val="FF0000"/>
                </a:solidFill>
              </a:rPr>
              <a:t>10000</a:t>
            </a:r>
          </a:p>
          <a:p>
            <a:r>
              <a:rPr lang="en-US" dirty="0">
                <a:solidFill>
                  <a:srgbClr val="FF0000"/>
                </a:solidFill>
              </a:rPr>
              <a:t>Select  </a:t>
            </a:r>
            <a:r>
              <a:rPr lang="en-US" dirty="0" err="1">
                <a:solidFill>
                  <a:srgbClr val="FF0000"/>
                </a:solidFill>
              </a:rPr>
              <a:t>ename</a:t>
            </a:r>
            <a:r>
              <a:rPr lang="en-US" dirty="0">
                <a:solidFill>
                  <a:srgbClr val="FF0000"/>
                </a:solidFill>
              </a:rPr>
              <a:t>, salary from empl2 where </a:t>
            </a:r>
            <a:r>
              <a:rPr lang="en-US" dirty="0" err="1" smtClean="0">
                <a:solidFill>
                  <a:srgbClr val="FF0000"/>
                </a:solidFill>
              </a:rPr>
              <a:t>eid</a:t>
            </a:r>
            <a:r>
              <a:rPr lang="en-US" dirty="0" smtClean="0">
                <a:solidFill>
                  <a:srgbClr val="FF0000"/>
                </a:solidFill>
              </a:rPr>
              <a:t> &lt;&gt; 101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Displays name and salary of employees whose </a:t>
            </a:r>
            <a:r>
              <a:rPr lang="en-US" dirty="0" err="1"/>
              <a:t>eid</a:t>
            </a:r>
            <a:r>
              <a:rPr lang="en-US" dirty="0"/>
              <a:t> is 101 or 115 or 126.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2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3817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Scheduled DBMS Lab Mechanical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638174"/>
            <a:ext cx="8598837" cy="609241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WEEK 1: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Creation, altering and dropping of tables and inserting rows and columns into a table (use constraints for creating tables)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Ex: using select command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WEEK </a:t>
            </a:r>
            <a:r>
              <a:rPr lang="en-US" dirty="0"/>
              <a:t>2</a:t>
            </a:r>
            <a:r>
              <a:rPr lang="en-US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date functions ( sys date, next day, add months,  last day , months between , least , greatest , </a:t>
            </a:r>
            <a:r>
              <a:rPr lang="en-US" dirty="0" err="1"/>
              <a:t>trunc</a:t>
            </a:r>
            <a:r>
              <a:rPr lang="en-US" dirty="0"/>
              <a:t> , round, to char , to date</a:t>
            </a:r>
            <a:r>
              <a:rPr lang="en-US" dirty="0" smtClean="0"/>
              <a:t>).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WEEK </a:t>
            </a:r>
            <a:r>
              <a:rPr lang="en-US" dirty="0"/>
              <a:t>3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Queries using conversion functions (</a:t>
            </a:r>
            <a:r>
              <a:rPr lang="en-US" dirty="0" err="1"/>
              <a:t>to_char</a:t>
            </a:r>
            <a:r>
              <a:rPr lang="en-US" dirty="0"/>
              <a:t> , </a:t>
            </a:r>
            <a:r>
              <a:rPr lang="en-US" dirty="0" err="1"/>
              <a:t>to_number</a:t>
            </a:r>
            <a:r>
              <a:rPr lang="en-US" dirty="0"/>
              <a:t>, </a:t>
            </a:r>
            <a:r>
              <a:rPr lang="en-US" dirty="0" err="1"/>
              <a:t>to_date</a:t>
            </a:r>
            <a:r>
              <a:rPr lang="en-US" dirty="0"/>
              <a:t>) , string functions ( </a:t>
            </a:r>
            <a:r>
              <a:rPr lang="en-US" dirty="0" err="1"/>
              <a:t>concat</a:t>
            </a:r>
            <a:r>
              <a:rPr lang="en-US" dirty="0"/>
              <a:t> , </a:t>
            </a:r>
            <a:r>
              <a:rPr lang="en-US" dirty="0" err="1"/>
              <a:t>lpad</a:t>
            </a:r>
            <a:r>
              <a:rPr lang="en-US" dirty="0"/>
              <a:t> , </a:t>
            </a:r>
            <a:r>
              <a:rPr lang="en-US" dirty="0" err="1"/>
              <a:t>rpad</a:t>
            </a:r>
            <a:r>
              <a:rPr lang="en-US" dirty="0"/>
              <a:t> , </a:t>
            </a:r>
            <a:r>
              <a:rPr lang="en-US" dirty="0" err="1"/>
              <a:t>ltrim</a:t>
            </a:r>
            <a:r>
              <a:rPr lang="en-US" dirty="0"/>
              <a:t> , </a:t>
            </a:r>
            <a:r>
              <a:rPr lang="en-US" dirty="0" err="1"/>
              <a:t>rtrim</a:t>
            </a:r>
            <a:r>
              <a:rPr lang="en-US" dirty="0"/>
              <a:t> , lower , upper , </a:t>
            </a:r>
            <a:r>
              <a:rPr lang="en-US" dirty="0" err="1"/>
              <a:t>initcap</a:t>
            </a:r>
            <a:r>
              <a:rPr lang="en-US" dirty="0"/>
              <a:t> , length , </a:t>
            </a:r>
            <a:r>
              <a:rPr lang="en-US" dirty="0" err="1"/>
              <a:t>substr</a:t>
            </a:r>
            <a:r>
              <a:rPr lang="en-US" dirty="0"/>
              <a:t> , </a:t>
            </a:r>
            <a:r>
              <a:rPr lang="en-US" dirty="0" err="1"/>
              <a:t>instr</a:t>
            </a:r>
            <a:r>
              <a:rPr lang="en-US" dirty="0"/>
              <a:t> </a:t>
            </a:r>
            <a:r>
              <a:rPr lang="en-US" dirty="0" smtClean="0"/>
              <a:t>).</a:t>
            </a:r>
            <a:endParaRPr lang="en-US" sz="1200" dirty="0"/>
          </a:p>
          <a:p>
            <a:pPr>
              <a:spcBef>
                <a:spcPts val="600"/>
              </a:spcBef>
            </a:pPr>
            <a:r>
              <a:rPr lang="en-US" dirty="0" smtClean="0"/>
              <a:t>WEEK </a:t>
            </a:r>
            <a:r>
              <a:rPr lang="en-US" dirty="0" smtClean="0"/>
              <a:t>4: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Queries using aggregate functions (count, average , sum, max, min),group by and creation &amp; dropping of views.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WEEK 5: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Queries (along with sub queries) using </a:t>
            </a:r>
            <a:r>
              <a:rPr lang="en-US" cap="all" dirty="0"/>
              <a:t> any, all, in, exist, not exist, union, intersect </a:t>
            </a:r>
            <a:r>
              <a:rPr lang="en-US" dirty="0"/>
              <a:t>constraints.</a:t>
            </a:r>
          </a:p>
          <a:p>
            <a:pPr>
              <a:spcBef>
                <a:spcPts val="600"/>
              </a:spcBef>
            </a:pPr>
            <a:r>
              <a:rPr lang="en-US" dirty="0"/>
              <a:t>WEEK 6: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Test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7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31" y="224852"/>
            <a:ext cx="2263515" cy="12291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 in SQL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380" r="7397"/>
          <a:stretch/>
        </p:blipFill>
        <p:spPr>
          <a:xfrm>
            <a:off x="2893104" y="44971"/>
            <a:ext cx="6280878" cy="333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9679"/>
          <a:stretch/>
        </p:blipFill>
        <p:spPr>
          <a:xfrm>
            <a:off x="460353" y="3522690"/>
            <a:ext cx="7983450" cy="31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6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85" y="0"/>
            <a:ext cx="7886700" cy="6691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Row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27" y="80629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dirty="0"/>
              <a:t>Manipulate data items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Accept arguments and return one value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Act on each row that is returned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Return one result per row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May modify the data type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Can be nested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Accept arguments that can be a column or an</a:t>
            </a:r>
          </a:p>
          <a:p>
            <a:pPr marL="0" indent="0">
              <a:buNone/>
            </a:pPr>
            <a:r>
              <a:rPr lang="en-US" b="1" dirty="0"/>
              <a:t>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86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674" y="194872"/>
            <a:ext cx="6602651" cy="598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5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212" y="1825625"/>
            <a:ext cx="68595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6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0167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01674"/>
            <a:ext cx="7886700" cy="59531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database is an organized collection of information</a:t>
            </a:r>
          </a:p>
          <a:p>
            <a:r>
              <a:rPr lang="en-US" sz="2400" dirty="0" smtClean="0"/>
              <a:t>Every organization has some information needs. </a:t>
            </a:r>
          </a:p>
          <a:p>
            <a:pPr lvl="1"/>
            <a:r>
              <a:rPr lang="en-US" sz="2000" dirty="0" smtClean="0"/>
              <a:t>A company needs to save information about employees, departments and salaries.</a:t>
            </a:r>
          </a:p>
          <a:p>
            <a:pPr lvl="1"/>
            <a:r>
              <a:rPr lang="en-US" sz="2000" dirty="0" smtClean="0"/>
              <a:t>A library keeps a list of members, books, due dates and files.</a:t>
            </a:r>
          </a:p>
          <a:p>
            <a:pPr lvl="1"/>
            <a:r>
              <a:rPr lang="en-US" sz="2000" dirty="0" smtClean="0"/>
              <a:t>These pieces of information  are called data.</a:t>
            </a:r>
          </a:p>
          <a:p>
            <a:pPr marL="228600" lvl="1"/>
            <a:r>
              <a:rPr lang="en-US" dirty="0" smtClean="0"/>
              <a:t>To manage databases, you need database Management Systems(DBMS).  </a:t>
            </a:r>
          </a:p>
          <a:p>
            <a:pPr marL="228600" lvl="1"/>
            <a:r>
              <a:rPr lang="en-US" dirty="0" smtClean="0"/>
              <a:t>A DBMS is a program that stores, retrieves and modifies data in the database on request.   </a:t>
            </a:r>
          </a:p>
          <a:p>
            <a:pPr marL="228600" lvl="1"/>
            <a:r>
              <a:rPr lang="en-US" dirty="0" smtClean="0"/>
              <a:t>There are four main types of databases</a:t>
            </a:r>
          </a:p>
          <a:p>
            <a:pPr marL="685800" lvl="2"/>
            <a:r>
              <a:rPr lang="en-US" dirty="0" err="1" smtClean="0"/>
              <a:t>Hierarchichal</a:t>
            </a:r>
            <a:r>
              <a:rPr lang="en-US" dirty="0" smtClean="0"/>
              <a:t> , Network, </a:t>
            </a:r>
            <a:r>
              <a:rPr lang="en-US" dirty="0" err="1" smtClean="0"/>
              <a:t>Relatiaonal</a:t>
            </a:r>
            <a:r>
              <a:rPr lang="en-US" dirty="0" smtClean="0"/>
              <a:t> and Object Relational</a:t>
            </a:r>
          </a:p>
          <a:p>
            <a:pPr marL="685800" lvl="2"/>
            <a:r>
              <a:rPr lang="en-US" dirty="0" smtClean="0"/>
              <a:t>The course discusses </a:t>
            </a:r>
            <a:r>
              <a:rPr lang="en-US" dirty="0">
                <a:solidFill>
                  <a:srgbClr val="FF0000"/>
                </a:solidFill>
              </a:rPr>
              <a:t>Relational </a:t>
            </a:r>
            <a:r>
              <a:rPr lang="en-US" dirty="0" smtClean="0">
                <a:solidFill>
                  <a:srgbClr val="FF0000"/>
                </a:solidFill>
              </a:rPr>
              <a:t>Database</a:t>
            </a:r>
            <a:r>
              <a:rPr lang="en-US" dirty="0" smtClean="0"/>
              <a:t> concepts and usage.</a:t>
            </a:r>
          </a:p>
          <a:p>
            <a:pPr marL="685800"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601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946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Relational Databases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62" y="699176"/>
            <a:ext cx="8709286" cy="6031408"/>
          </a:xfrm>
        </p:spPr>
        <p:txBody>
          <a:bodyPr>
            <a:normAutofit/>
          </a:bodyPr>
          <a:lstStyle/>
          <a:p>
            <a:r>
              <a:rPr lang="en-US" dirty="0" smtClean="0"/>
              <a:t>The principles of Relational model were first outlined by Dr. E. F. </a:t>
            </a:r>
            <a:r>
              <a:rPr lang="en-US" dirty="0" err="1" smtClean="0"/>
              <a:t>Codd</a:t>
            </a:r>
            <a:r>
              <a:rPr lang="en-US" dirty="0" smtClean="0"/>
              <a:t> in a June 1970 paper called “ A relational model of data for large shared data banks”.</a:t>
            </a:r>
          </a:p>
          <a:p>
            <a:r>
              <a:rPr lang="en-US" dirty="0" smtClean="0"/>
              <a:t>A relational database is a collection of relations or two-dimensional tables.   </a:t>
            </a:r>
          </a:p>
          <a:p>
            <a:pPr marL="569913" lvl="1" indent="-396875"/>
            <a:r>
              <a:rPr lang="en-US" dirty="0" smtClean="0"/>
              <a:t>If you want to store all the information of your employees in a company in a relational model, you create several tables to store different pieces of information about your employee, such as employee table, a department table and a salary table.</a:t>
            </a:r>
          </a:p>
          <a:p>
            <a:pPr marL="569913" lvl="1" indent="-396875"/>
            <a:r>
              <a:rPr lang="en-US" dirty="0" smtClean="0">
                <a:solidFill>
                  <a:srgbClr val="FF0000"/>
                </a:solidFill>
              </a:rPr>
              <a:t>A relational Database Model</a:t>
            </a:r>
          </a:p>
          <a:p>
            <a:pPr marL="1258888" lvl="2" indent="-344488"/>
            <a:r>
              <a:rPr lang="en-US" dirty="0" smtClean="0"/>
              <a:t>Collection of objects or relations that store data.</a:t>
            </a:r>
          </a:p>
          <a:p>
            <a:pPr marL="1258888" lvl="2" indent="-344488"/>
            <a:r>
              <a:rPr lang="en-US" dirty="0" smtClean="0"/>
              <a:t>A set of operators that can act on the relations to produce other relations</a:t>
            </a:r>
          </a:p>
          <a:p>
            <a:pPr marL="1258888" lvl="2" indent="-344488"/>
            <a:r>
              <a:rPr lang="en-US" dirty="0" smtClean="0"/>
              <a:t>Data integrity for accuracy and consistency.</a:t>
            </a:r>
          </a:p>
          <a:p>
            <a:pPr marL="1258888" lvl="2" indent="-344488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5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542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relational </a:t>
            </a:r>
            <a:r>
              <a:rPr lang="en-US" b="1" dirty="0" smtClean="0"/>
              <a:t>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56" y="836274"/>
            <a:ext cx="8665251" cy="5750506"/>
          </a:xfrm>
        </p:spPr>
        <p:txBody>
          <a:bodyPr>
            <a:normAutofit/>
          </a:bodyPr>
          <a:lstStyle/>
          <a:p>
            <a:r>
              <a:rPr lang="en-US" dirty="0" smtClean="0"/>
              <a:t> A relational database uses relations or two-dimensional tables to store information.</a:t>
            </a:r>
          </a:p>
          <a:p>
            <a:pPr lvl="1"/>
            <a:r>
              <a:rPr lang="en-US" dirty="0" smtClean="0"/>
              <a:t>Ex : To store information about all the employees in a company, we can create tables to store different pieces of information about employees such as</a:t>
            </a:r>
          </a:p>
          <a:p>
            <a:pPr lvl="2"/>
            <a:r>
              <a:rPr lang="en-US" dirty="0" smtClean="0"/>
              <a:t>Employee table</a:t>
            </a:r>
          </a:p>
          <a:p>
            <a:pPr lvl="2"/>
            <a:r>
              <a:rPr lang="en-US" dirty="0" smtClean="0"/>
              <a:t>Department table</a:t>
            </a:r>
          </a:p>
          <a:p>
            <a:pPr lvl="2"/>
            <a:r>
              <a:rPr lang="en-US" dirty="0" smtClean="0"/>
              <a:t>Salary table</a:t>
            </a:r>
          </a:p>
          <a:p>
            <a:pPr lvl="2"/>
            <a:r>
              <a:rPr lang="en-US" dirty="0" smtClean="0"/>
              <a:t>  </a:t>
            </a:r>
          </a:p>
          <a:p>
            <a:r>
              <a:rPr lang="en-US" b="1" dirty="0" smtClean="0"/>
              <a:t>Relational Database Can </a:t>
            </a:r>
            <a:r>
              <a:rPr lang="en-US" b="1" dirty="0"/>
              <a:t>be accessed and modified by </a:t>
            </a:r>
            <a:r>
              <a:rPr lang="en-US" b="1" dirty="0" smtClean="0"/>
              <a:t>executing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tructured </a:t>
            </a:r>
            <a:r>
              <a:rPr lang="en-US" b="1" dirty="0"/>
              <a:t>Q</a:t>
            </a:r>
            <a:r>
              <a:rPr lang="en-US" b="1" dirty="0" smtClean="0"/>
              <a:t>uery </a:t>
            </a:r>
            <a:r>
              <a:rPr lang="en-US" b="1" dirty="0"/>
              <a:t>L</a:t>
            </a:r>
            <a:r>
              <a:rPr lang="en-US" b="1" dirty="0" smtClean="0"/>
              <a:t>anguage </a:t>
            </a:r>
            <a:r>
              <a:rPr lang="en-US" b="1" dirty="0"/>
              <a:t>(SQL) </a:t>
            </a:r>
            <a:r>
              <a:rPr lang="en-US" b="1" dirty="0" smtClean="0"/>
              <a:t>statements</a:t>
            </a:r>
          </a:p>
          <a:p>
            <a:pPr lvl="1"/>
            <a:r>
              <a:rPr lang="en-US" b="1" dirty="0" smtClean="0"/>
              <a:t>Contains </a:t>
            </a:r>
            <a:r>
              <a:rPr lang="en-US" b="1" dirty="0"/>
              <a:t>a collection of tables with no </a:t>
            </a:r>
            <a:r>
              <a:rPr lang="en-US" b="1" dirty="0" smtClean="0"/>
              <a:t>physical pointers</a:t>
            </a:r>
            <a:endParaRPr lang="en-US" b="1" dirty="0"/>
          </a:p>
          <a:p>
            <a:pPr lvl="1"/>
            <a:r>
              <a:rPr lang="en-US" b="1" dirty="0" smtClean="0"/>
              <a:t>Uses </a:t>
            </a:r>
            <a:r>
              <a:rPr lang="en-US" b="1" dirty="0"/>
              <a:t>a set of </a:t>
            </a:r>
            <a:r>
              <a:rPr lang="en-US" b="1" dirty="0" smtClean="0"/>
              <a:t>operators</a:t>
            </a:r>
          </a:p>
          <a:p>
            <a:pPr marL="0" lvl="1" indent="0">
              <a:buNone/>
            </a:pPr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3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68" r="3879"/>
          <a:stretch/>
        </p:blipFill>
        <p:spPr>
          <a:xfrm>
            <a:off x="108488" y="0"/>
            <a:ext cx="7439187" cy="67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2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84" y="117153"/>
            <a:ext cx="7886700" cy="5802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01" y="821410"/>
            <a:ext cx="8763323" cy="59048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relational database </a:t>
            </a:r>
            <a:r>
              <a:rPr lang="en-US" dirty="0" smtClean="0"/>
              <a:t>can contain many tables. A table is the basic storage structure of an RDBMS.</a:t>
            </a:r>
          </a:p>
          <a:p>
            <a:pPr marL="682625" lvl="1" indent="-457200" algn="just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A single </a:t>
            </a:r>
            <a:r>
              <a:rPr lang="en-US" i="1" dirty="0" smtClean="0">
                <a:solidFill>
                  <a:srgbClr val="FF0000"/>
                </a:solidFill>
              </a:rPr>
              <a:t>row</a:t>
            </a:r>
            <a:r>
              <a:rPr lang="en-US" dirty="0" smtClean="0"/>
              <a:t> represent all data required for a particular employee.   Each row in a table is identified by a </a:t>
            </a:r>
            <a:r>
              <a:rPr lang="en-US" dirty="0" smtClean="0">
                <a:solidFill>
                  <a:srgbClr val="FF0000"/>
                </a:solidFill>
              </a:rPr>
              <a:t>primary key,</a:t>
            </a:r>
            <a:r>
              <a:rPr lang="en-US" dirty="0" smtClean="0"/>
              <a:t> which allows no duplicate rows.</a:t>
            </a:r>
          </a:p>
          <a:p>
            <a:pPr marL="682625" lvl="1" indent="-457200" algn="just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column or attribute </a:t>
            </a:r>
            <a:r>
              <a:rPr lang="en-US" dirty="0" smtClean="0"/>
              <a:t>describes one feature of the entity.   In an employee table employee id is an attribute, which is described as </a:t>
            </a:r>
            <a:r>
              <a:rPr lang="en-US" dirty="0" smtClean="0">
                <a:solidFill>
                  <a:srgbClr val="FF0000"/>
                </a:solidFill>
              </a:rPr>
              <a:t>primary key.   </a:t>
            </a:r>
            <a:r>
              <a:rPr lang="en-US" dirty="0" smtClean="0"/>
              <a:t>The value of employee id must be unique and no duplicates are allowed.</a:t>
            </a:r>
          </a:p>
          <a:p>
            <a:pPr marL="682625" lvl="1" indent="-457200" algn="just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A column describes one kind of data.  </a:t>
            </a:r>
          </a:p>
          <a:p>
            <a:pPr marL="682625" lvl="1" indent="-457200" algn="just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A column </a:t>
            </a:r>
            <a:r>
              <a:rPr lang="en-US" dirty="0" err="1" smtClean="0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in employee table is also called as a </a:t>
            </a:r>
            <a:r>
              <a:rPr lang="en-US" i="1" dirty="0" smtClean="0">
                <a:solidFill>
                  <a:srgbClr val="FF0000"/>
                </a:solidFill>
              </a:rPr>
              <a:t>foreign key.  </a:t>
            </a:r>
            <a:r>
              <a:rPr lang="en-US" i="1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foreign key</a:t>
            </a:r>
            <a:r>
              <a:rPr lang="en-US" dirty="0" smtClean="0"/>
              <a:t> is a column that defines how tables are related to each other.  A foreign key refers to a </a:t>
            </a:r>
            <a:r>
              <a:rPr lang="en-US" i="1" dirty="0" smtClean="0">
                <a:solidFill>
                  <a:srgbClr val="FF0000"/>
                </a:solidFill>
              </a:rPr>
              <a:t>primary key or an unique key</a:t>
            </a:r>
            <a:r>
              <a:rPr lang="en-US" dirty="0" smtClean="0"/>
              <a:t> in the same table or in another table.   In the example Department _ID uniquely identifies a department in a department table.</a:t>
            </a:r>
          </a:p>
          <a:p>
            <a:pPr marL="682625" lvl="1" indent="-457200" algn="just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A field may have </a:t>
            </a:r>
            <a:r>
              <a:rPr lang="en-US" dirty="0" smtClean="0">
                <a:solidFill>
                  <a:srgbClr val="FF0000"/>
                </a:solidFill>
              </a:rPr>
              <a:t>no value</a:t>
            </a:r>
            <a:r>
              <a:rPr lang="en-US" dirty="0" smtClean="0"/>
              <a:t> in it.  This is called </a:t>
            </a:r>
            <a:r>
              <a:rPr lang="en-US" dirty="0" smtClean="0">
                <a:solidFill>
                  <a:srgbClr val="FF0000"/>
                </a:solidFill>
              </a:rPr>
              <a:t>Null Value.</a:t>
            </a:r>
          </a:p>
          <a:p>
            <a:pPr marL="682625" lvl="1" indent="-457200" algn="just">
              <a:spcBef>
                <a:spcPts val="800"/>
              </a:spcBef>
              <a:buFont typeface="+mj-lt"/>
              <a:buAutoNum type="arabicPeriod"/>
            </a:pPr>
            <a:r>
              <a:rPr lang="en-US" dirty="0" smtClean="0"/>
              <a:t>A field can be found at the intersection of a row and a column.  There can be only one value in it.</a:t>
            </a:r>
          </a:p>
        </p:txBody>
      </p:sp>
    </p:spTree>
    <p:extLst>
      <p:ext uri="{BB962C8B-B14F-4D97-AF65-F5344CB8AC3E}">
        <p14:creationId xmlns:p14="http://schemas.microsoft.com/office/powerpoint/2010/main" val="169424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595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Statements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56" y="595769"/>
            <a:ext cx="8400081" cy="60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0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statements are not case sensitive</a:t>
            </a:r>
          </a:p>
          <a:p>
            <a:r>
              <a:rPr lang="en-US" dirty="0" smtClean="0"/>
              <a:t>SQL statements can be on one or more lines</a:t>
            </a:r>
          </a:p>
          <a:p>
            <a:r>
              <a:rPr lang="en-US" dirty="0" smtClean="0"/>
              <a:t>Keywords cannot be abbreviated or split across lines</a:t>
            </a:r>
          </a:p>
          <a:p>
            <a:r>
              <a:rPr lang="en-US" dirty="0" smtClean="0"/>
              <a:t>Clauses are usually placed on separate lines.</a:t>
            </a:r>
          </a:p>
          <a:p>
            <a:r>
              <a:rPr lang="en-US" dirty="0" smtClean="0"/>
              <a:t>Indents are used to enhance readability.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2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2324</TotalTime>
  <Words>1785</Words>
  <Application>Microsoft Office PowerPoint</Application>
  <PresentationFormat>On-screen Show (4:3)</PresentationFormat>
  <Paragraphs>170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Database Management Systems</vt:lpstr>
      <vt:lpstr>Scheduled DBMS Lab Mechanical</vt:lpstr>
      <vt:lpstr>Introduction </vt:lpstr>
      <vt:lpstr>Relational Databases</vt:lpstr>
      <vt:lpstr>A relational database</vt:lpstr>
      <vt:lpstr>PowerPoint Presentation</vt:lpstr>
      <vt:lpstr>Terminology</vt:lpstr>
      <vt:lpstr>SQL Statements</vt:lpstr>
      <vt:lpstr>Writing SQL statements</vt:lpstr>
      <vt:lpstr>DDL (DATA DEFINITION LANGUAGE):</vt:lpstr>
      <vt:lpstr>create</vt:lpstr>
      <vt:lpstr>Constraints</vt:lpstr>
      <vt:lpstr>Create table with constraints</vt:lpstr>
      <vt:lpstr>Alter – add/modify/delete a column in a table</vt:lpstr>
      <vt:lpstr>Rename/Drop/Truncate a table</vt:lpstr>
      <vt:lpstr>Describe </vt:lpstr>
      <vt:lpstr>Data Manipulation Language(DML)</vt:lpstr>
      <vt:lpstr>Select </vt:lpstr>
      <vt:lpstr>Select</vt:lpstr>
      <vt:lpstr>Functions in SQL</vt:lpstr>
      <vt:lpstr>Single Row 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</dc:title>
  <dc:creator>shanmukha</dc:creator>
  <cp:lastModifiedBy>shanmukha</cp:lastModifiedBy>
  <cp:revision>35</cp:revision>
  <dcterms:created xsi:type="dcterms:W3CDTF">2020-01-03T03:30:23Z</dcterms:created>
  <dcterms:modified xsi:type="dcterms:W3CDTF">2020-01-31T07:56:56Z</dcterms:modified>
</cp:coreProperties>
</file>