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62" r:id="rId5"/>
    <p:sldId id="263" r:id="rId6"/>
    <p:sldId id="260" r:id="rId7"/>
    <p:sldId id="267" r:id="rId8"/>
    <p:sldId id="268" r:id="rId9"/>
    <p:sldId id="270" r:id="rId10"/>
    <p:sldId id="264" r:id="rId11"/>
    <p:sldId id="259"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CBA-9DC3-EA06-D139-DA3FD8D2D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2F16C2-E893-4BE6-5C3C-08CFD4DDB5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18B564-CCEA-96F0-0FD4-75E5B2B4C7FA}"/>
              </a:ext>
            </a:extLst>
          </p:cNvPr>
          <p:cNvSpPr>
            <a:spLocks noGrp="1"/>
          </p:cNvSpPr>
          <p:nvPr>
            <p:ph type="dt" sz="half" idx="10"/>
          </p:nvPr>
        </p:nvSpPr>
        <p:spPr/>
        <p:txBody>
          <a:bodyPr/>
          <a:lstStyle/>
          <a:p>
            <a:fld id="{1F65EA98-6BE5-48D1-8AAF-DE4D88AE91B8}" type="datetimeFigureOut">
              <a:rPr lang="en-IN" smtClean="0"/>
              <a:t>02-04-2024</a:t>
            </a:fld>
            <a:endParaRPr lang="en-IN"/>
          </a:p>
        </p:txBody>
      </p:sp>
      <p:sp>
        <p:nvSpPr>
          <p:cNvPr id="5" name="Footer Placeholder 4">
            <a:extLst>
              <a:ext uri="{FF2B5EF4-FFF2-40B4-BE49-F238E27FC236}">
                <a16:creationId xmlns:a16="http://schemas.microsoft.com/office/drawing/2014/main" id="{7C6E6E95-32C4-2150-487D-3C6939F14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F451A-016C-8D77-47A3-EB8C243C1E4B}"/>
              </a:ext>
            </a:extLst>
          </p:cNvPr>
          <p:cNvSpPr>
            <a:spLocks noGrp="1"/>
          </p:cNvSpPr>
          <p:nvPr>
            <p:ph type="sldNum" sz="quarter" idx="12"/>
          </p:nvPr>
        </p:nvSpPr>
        <p:spPr/>
        <p:txBody>
          <a:bodyPr/>
          <a:lstStyle/>
          <a:p>
            <a:fld id="{B532BD94-BEAE-4916-9DE5-8CC96E02145C}" type="slidenum">
              <a:rPr lang="en-IN" smtClean="0"/>
              <a:t>‹#›</a:t>
            </a:fld>
            <a:endParaRPr lang="en-IN"/>
          </a:p>
        </p:txBody>
      </p:sp>
    </p:spTree>
    <p:extLst>
      <p:ext uri="{BB962C8B-B14F-4D97-AF65-F5344CB8AC3E}">
        <p14:creationId xmlns:p14="http://schemas.microsoft.com/office/powerpoint/2010/main" val="72942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D720-948B-F6B7-9F6E-55C0759C67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7AA1B4-179A-6772-EAFD-87DCE71BE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921BAA-F476-F659-55CB-5B6335FE1DAD}"/>
              </a:ext>
            </a:extLst>
          </p:cNvPr>
          <p:cNvSpPr>
            <a:spLocks noGrp="1"/>
          </p:cNvSpPr>
          <p:nvPr>
            <p:ph type="dt" sz="half" idx="10"/>
          </p:nvPr>
        </p:nvSpPr>
        <p:spPr/>
        <p:txBody>
          <a:bodyPr/>
          <a:lstStyle/>
          <a:p>
            <a:fld id="{1F65EA98-6BE5-48D1-8AAF-DE4D88AE91B8}" type="datetimeFigureOut">
              <a:rPr lang="en-IN" smtClean="0"/>
              <a:t>02-04-2024</a:t>
            </a:fld>
            <a:endParaRPr lang="en-IN"/>
          </a:p>
        </p:txBody>
      </p:sp>
      <p:sp>
        <p:nvSpPr>
          <p:cNvPr id="5" name="Footer Placeholder 4">
            <a:extLst>
              <a:ext uri="{FF2B5EF4-FFF2-40B4-BE49-F238E27FC236}">
                <a16:creationId xmlns:a16="http://schemas.microsoft.com/office/drawing/2014/main" id="{392A4DA1-D62D-E72A-92A8-819D622FF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BB230-F527-D203-926C-504C47C4E1B7}"/>
              </a:ext>
            </a:extLst>
          </p:cNvPr>
          <p:cNvSpPr>
            <a:spLocks noGrp="1"/>
          </p:cNvSpPr>
          <p:nvPr>
            <p:ph type="sldNum" sz="quarter" idx="12"/>
          </p:nvPr>
        </p:nvSpPr>
        <p:spPr/>
        <p:txBody>
          <a:bodyPr/>
          <a:lstStyle/>
          <a:p>
            <a:fld id="{B532BD94-BEAE-4916-9DE5-8CC96E02145C}" type="slidenum">
              <a:rPr lang="en-IN" smtClean="0"/>
              <a:t>‹#›</a:t>
            </a:fld>
            <a:endParaRPr lang="en-IN"/>
          </a:p>
        </p:txBody>
      </p:sp>
    </p:spTree>
    <p:extLst>
      <p:ext uri="{BB962C8B-B14F-4D97-AF65-F5344CB8AC3E}">
        <p14:creationId xmlns:p14="http://schemas.microsoft.com/office/powerpoint/2010/main" val="320535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639CB9-08EB-16A6-6A17-4C912F890B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329F51-CD98-11B0-2613-667A5D549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A049F-75AA-2ECD-A218-5CB4416AC181}"/>
              </a:ext>
            </a:extLst>
          </p:cNvPr>
          <p:cNvSpPr>
            <a:spLocks noGrp="1"/>
          </p:cNvSpPr>
          <p:nvPr>
            <p:ph type="dt" sz="half" idx="10"/>
          </p:nvPr>
        </p:nvSpPr>
        <p:spPr/>
        <p:txBody>
          <a:bodyPr/>
          <a:lstStyle/>
          <a:p>
            <a:fld id="{1F65EA98-6BE5-48D1-8AAF-DE4D88AE91B8}" type="datetimeFigureOut">
              <a:rPr lang="en-IN" smtClean="0"/>
              <a:t>02-04-2024</a:t>
            </a:fld>
            <a:endParaRPr lang="en-IN"/>
          </a:p>
        </p:txBody>
      </p:sp>
      <p:sp>
        <p:nvSpPr>
          <p:cNvPr id="5" name="Footer Placeholder 4">
            <a:extLst>
              <a:ext uri="{FF2B5EF4-FFF2-40B4-BE49-F238E27FC236}">
                <a16:creationId xmlns:a16="http://schemas.microsoft.com/office/drawing/2014/main" id="{749E58B3-67A1-6D4B-D50D-7C3F79B6C5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1DD01-929C-2139-3894-A8C480240509}"/>
              </a:ext>
            </a:extLst>
          </p:cNvPr>
          <p:cNvSpPr>
            <a:spLocks noGrp="1"/>
          </p:cNvSpPr>
          <p:nvPr>
            <p:ph type="sldNum" sz="quarter" idx="12"/>
          </p:nvPr>
        </p:nvSpPr>
        <p:spPr/>
        <p:txBody>
          <a:bodyPr/>
          <a:lstStyle/>
          <a:p>
            <a:fld id="{B532BD94-BEAE-4916-9DE5-8CC96E02145C}" type="slidenum">
              <a:rPr lang="en-IN" smtClean="0"/>
              <a:t>‹#›</a:t>
            </a:fld>
            <a:endParaRPr lang="en-IN"/>
          </a:p>
        </p:txBody>
      </p:sp>
    </p:spTree>
    <p:extLst>
      <p:ext uri="{BB962C8B-B14F-4D97-AF65-F5344CB8AC3E}">
        <p14:creationId xmlns:p14="http://schemas.microsoft.com/office/powerpoint/2010/main" val="30346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DFC9-915E-E039-4514-BAEC6C5DD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6A5C04-3288-C73A-6E3E-4667084819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B9CB81-1703-6039-8806-0DA90B182232}"/>
              </a:ext>
            </a:extLst>
          </p:cNvPr>
          <p:cNvSpPr>
            <a:spLocks noGrp="1"/>
          </p:cNvSpPr>
          <p:nvPr>
            <p:ph type="dt" sz="half" idx="10"/>
          </p:nvPr>
        </p:nvSpPr>
        <p:spPr/>
        <p:txBody>
          <a:bodyPr/>
          <a:lstStyle/>
          <a:p>
            <a:fld id="{1F65EA98-6BE5-48D1-8AAF-DE4D88AE91B8}" type="datetimeFigureOut">
              <a:rPr lang="en-IN" smtClean="0"/>
              <a:t>02-04-2024</a:t>
            </a:fld>
            <a:endParaRPr lang="en-IN"/>
          </a:p>
        </p:txBody>
      </p:sp>
      <p:sp>
        <p:nvSpPr>
          <p:cNvPr id="5" name="Footer Placeholder 4">
            <a:extLst>
              <a:ext uri="{FF2B5EF4-FFF2-40B4-BE49-F238E27FC236}">
                <a16:creationId xmlns:a16="http://schemas.microsoft.com/office/drawing/2014/main" id="{71AD3C78-F329-A917-6B99-A69F7FA5F9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CF7525-F651-9F23-CA19-CA4D3C532922}"/>
              </a:ext>
            </a:extLst>
          </p:cNvPr>
          <p:cNvSpPr>
            <a:spLocks noGrp="1"/>
          </p:cNvSpPr>
          <p:nvPr>
            <p:ph type="sldNum" sz="quarter" idx="12"/>
          </p:nvPr>
        </p:nvSpPr>
        <p:spPr/>
        <p:txBody>
          <a:bodyPr/>
          <a:lstStyle/>
          <a:p>
            <a:fld id="{B532BD94-BEAE-4916-9DE5-8CC96E02145C}" type="slidenum">
              <a:rPr lang="en-IN" smtClean="0"/>
              <a:t>‹#›</a:t>
            </a:fld>
            <a:endParaRPr lang="en-IN"/>
          </a:p>
        </p:txBody>
      </p:sp>
    </p:spTree>
    <p:extLst>
      <p:ext uri="{BB962C8B-B14F-4D97-AF65-F5344CB8AC3E}">
        <p14:creationId xmlns:p14="http://schemas.microsoft.com/office/powerpoint/2010/main" val="671172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6C93-88B3-3062-4DD0-B0C42BAE8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2ADADD-28BF-5E13-087D-C71BEA9B57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4C75E-3E05-E425-DCBA-EF1C7FC248FF}"/>
              </a:ext>
            </a:extLst>
          </p:cNvPr>
          <p:cNvSpPr>
            <a:spLocks noGrp="1"/>
          </p:cNvSpPr>
          <p:nvPr>
            <p:ph type="dt" sz="half" idx="10"/>
          </p:nvPr>
        </p:nvSpPr>
        <p:spPr/>
        <p:txBody>
          <a:bodyPr/>
          <a:lstStyle/>
          <a:p>
            <a:fld id="{1F65EA98-6BE5-48D1-8AAF-DE4D88AE91B8}" type="datetimeFigureOut">
              <a:rPr lang="en-IN" smtClean="0"/>
              <a:t>02-04-2024</a:t>
            </a:fld>
            <a:endParaRPr lang="en-IN"/>
          </a:p>
        </p:txBody>
      </p:sp>
      <p:sp>
        <p:nvSpPr>
          <p:cNvPr id="5" name="Footer Placeholder 4">
            <a:extLst>
              <a:ext uri="{FF2B5EF4-FFF2-40B4-BE49-F238E27FC236}">
                <a16:creationId xmlns:a16="http://schemas.microsoft.com/office/drawing/2014/main" id="{94C56E47-A732-CBAA-16D6-F699DE8609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3241-E5EE-D40A-286D-1F2F28DC5E22}"/>
              </a:ext>
            </a:extLst>
          </p:cNvPr>
          <p:cNvSpPr>
            <a:spLocks noGrp="1"/>
          </p:cNvSpPr>
          <p:nvPr>
            <p:ph type="sldNum" sz="quarter" idx="12"/>
          </p:nvPr>
        </p:nvSpPr>
        <p:spPr/>
        <p:txBody>
          <a:bodyPr/>
          <a:lstStyle/>
          <a:p>
            <a:fld id="{B532BD94-BEAE-4916-9DE5-8CC96E02145C}" type="slidenum">
              <a:rPr lang="en-IN" smtClean="0"/>
              <a:t>‹#›</a:t>
            </a:fld>
            <a:endParaRPr lang="en-IN"/>
          </a:p>
        </p:txBody>
      </p:sp>
    </p:spTree>
    <p:extLst>
      <p:ext uri="{BB962C8B-B14F-4D97-AF65-F5344CB8AC3E}">
        <p14:creationId xmlns:p14="http://schemas.microsoft.com/office/powerpoint/2010/main" val="351183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F77F-255D-B787-F10D-3816DD81CC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181648-3768-8D68-BE78-D46BED254E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5F9C69-AC39-C1DB-87E4-B8B3F61C8E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2E78CC-A4AB-DC9F-7E6F-9775A5D424B7}"/>
              </a:ext>
            </a:extLst>
          </p:cNvPr>
          <p:cNvSpPr>
            <a:spLocks noGrp="1"/>
          </p:cNvSpPr>
          <p:nvPr>
            <p:ph type="dt" sz="half" idx="10"/>
          </p:nvPr>
        </p:nvSpPr>
        <p:spPr/>
        <p:txBody>
          <a:bodyPr/>
          <a:lstStyle/>
          <a:p>
            <a:fld id="{1F65EA98-6BE5-48D1-8AAF-DE4D88AE91B8}" type="datetimeFigureOut">
              <a:rPr lang="en-IN" smtClean="0"/>
              <a:t>02-04-2024</a:t>
            </a:fld>
            <a:endParaRPr lang="en-IN"/>
          </a:p>
        </p:txBody>
      </p:sp>
      <p:sp>
        <p:nvSpPr>
          <p:cNvPr id="6" name="Footer Placeholder 5">
            <a:extLst>
              <a:ext uri="{FF2B5EF4-FFF2-40B4-BE49-F238E27FC236}">
                <a16:creationId xmlns:a16="http://schemas.microsoft.com/office/drawing/2014/main" id="{6C8BF8AC-B237-F753-4A0E-8209AF1209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A1F29C-A7F1-3046-4DC5-7805D6505EAF}"/>
              </a:ext>
            </a:extLst>
          </p:cNvPr>
          <p:cNvSpPr>
            <a:spLocks noGrp="1"/>
          </p:cNvSpPr>
          <p:nvPr>
            <p:ph type="sldNum" sz="quarter" idx="12"/>
          </p:nvPr>
        </p:nvSpPr>
        <p:spPr/>
        <p:txBody>
          <a:bodyPr/>
          <a:lstStyle/>
          <a:p>
            <a:fld id="{B532BD94-BEAE-4916-9DE5-8CC96E02145C}" type="slidenum">
              <a:rPr lang="en-IN" smtClean="0"/>
              <a:t>‹#›</a:t>
            </a:fld>
            <a:endParaRPr lang="en-IN"/>
          </a:p>
        </p:txBody>
      </p:sp>
    </p:spTree>
    <p:extLst>
      <p:ext uri="{BB962C8B-B14F-4D97-AF65-F5344CB8AC3E}">
        <p14:creationId xmlns:p14="http://schemas.microsoft.com/office/powerpoint/2010/main" val="314992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E827-086B-3848-8C15-DC9A5336AD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538431-2F62-3ADE-0C2C-A6ADC24DC3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261905-8BBF-31A8-F93C-8227DC5182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0548C2-7079-3EB0-51EE-D5A581C79A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E9DEE2-AD45-EC58-1058-7220360A0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42B0E5-B5F4-CE1E-8E68-9D69DF76290B}"/>
              </a:ext>
            </a:extLst>
          </p:cNvPr>
          <p:cNvSpPr>
            <a:spLocks noGrp="1"/>
          </p:cNvSpPr>
          <p:nvPr>
            <p:ph type="dt" sz="half" idx="10"/>
          </p:nvPr>
        </p:nvSpPr>
        <p:spPr/>
        <p:txBody>
          <a:bodyPr/>
          <a:lstStyle/>
          <a:p>
            <a:fld id="{1F65EA98-6BE5-48D1-8AAF-DE4D88AE91B8}" type="datetimeFigureOut">
              <a:rPr lang="en-IN" smtClean="0"/>
              <a:t>02-04-2024</a:t>
            </a:fld>
            <a:endParaRPr lang="en-IN"/>
          </a:p>
        </p:txBody>
      </p:sp>
      <p:sp>
        <p:nvSpPr>
          <p:cNvPr id="8" name="Footer Placeholder 7">
            <a:extLst>
              <a:ext uri="{FF2B5EF4-FFF2-40B4-BE49-F238E27FC236}">
                <a16:creationId xmlns:a16="http://schemas.microsoft.com/office/drawing/2014/main" id="{3B0F59D6-ED70-3DFA-ACC6-E98A9ADB92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61FEA0-9D58-2F23-A71B-BB6E083A572E}"/>
              </a:ext>
            </a:extLst>
          </p:cNvPr>
          <p:cNvSpPr>
            <a:spLocks noGrp="1"/>
          </p:cNvSpPr>
          <p:nvPr>
            <p:ph type="sldNum" sz="quarter" idx="12"/>
          </p:nvPr>
        </p:nvSpPr>
        <p:spPr/>
        <p:txBody>
          <a:bodyPr/>
          <a:lstStyle/>
          <a:p>
            <a:fld id="{B532BD94-BEAE-4916-9DE5-8CC96E02145C}" type="slidenum">
              <a:rPr lang="en-IN" smtClean="0"/>
              <a:t>‹#›</a:t>
            </a:fld>
            <a:endParaRPr lang="en-IN"/>
          </a:p>
        </p:txBody>
      </p:sp>
    </p:spTree>
    <p:extLst>
      <p:ext uri="{BB962C8B-B14F-4D97-AF65-F5344CB8AC3E}">
        <p14:creationId xmlns:p14="http://schemas.microsoft.com/office/powerpoint/2010/main" val="145761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082C-58A1-707C-6C8D-33CC133F33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726D4D-C30E-43E8-C27B-69C2593ED159}"/>
              </a:ext>
            </a:extLst>
          </p:cNvPr>
          <p:cNvSpPr>
            <a:spLocks noGrp="1"/>
          </p:cNvSpPr>
          <p:nvPr>
            <p:ph type="dt" sz="half" idx="10"/>
          </p:nvPr>
        </p:nvSpPr>
        <p:spPr/>
        <p:txBody>
          <a:bodyPr/>
          <a:lstStyle/>
          <a:p>
            <a:fld id="{1F65EA98-6BE5-48D1-8AAF-DE4D88AE91B8}" type="datetimeFigureOut">
              <a:rPr lang="en-IN" smtClean="0"/>
              <a:t>02-04-2024</a:t>
            </a:fld>
            <a:endParaRPr lang="en-IN"/>
          </a:p>
        </p:txBody>
      </p:sp>
      <p:sp>
        <p:nvSpPr>
          <p:cNvPr id="4" name="Footer Placeholder 3">
            <a:extLst>
              <a:ext uri="{FF2B5EF4-FFF2-40B4-BE49-F238E27FC236}">
                <a16:creationId xmlns:a16="http://schemas.microsoft.com/office/drawing/2014/main" id="{804707C1-763F-7B03-CAF9-3CF5EE4E8E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FB28A9-B1DB-84A5-E234-F470482F714A}"/>
              </a:ext>
            </a:extLst>
          </p:cNvPr>
          <p:cNvSpPr>
            <a:spLocks noGrp="1"/>
          </p:cNvSpPr>
          <p:nvPr>
            <p:ph type="sldNum" sz="quarter" idx="12"/>
          </p:nvPr>
        </p:nvSpPr>
        <p:spPr/>
        <p:txBody>
          <a:bodyPr/>
          <a:lstStyle/>
          <a:p>
            <a:fld id="{B532BD94-BEAE-4916-9DE5-8CC96E02145C}" type="slidenum">
              <a:rPr lang="en-IN" smtClean="0"/>
              <a:t>‹#›</a:t>
            </a:fld>
            <a:endParaRPr lang="en-IN"/>
          </a:p>
        </p:txBody>
      </p:sp>
    </p:spTree>
    <p:extLst>
      <p:ext uri="{BB962C8B-B14F-4D97-AF65-F5344CB8AC3E}">
        <p14:creationId xmlns:p14="http://schemas.microsoft.com/office/powerpoint/2010/main" val="110573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0B497-B7B6-729C-1062-71311D2C6DE3}"/>
              </a:ext>
            </a:extLst>
          </p:cNvPr>
          <p:cNvSpPr>
            <a:spLocks noGrp="1"/>
          </p:cNvSpPr>
          <p:nvPr>
            <p:ph type="dt" sz="half" idx="10"/>
          </p:nvPr>
        </p:nvSpPr>
        <p:spPr/>
        <p:txBody>
          <a:bodyPr/>
          <a:lstStyle/>
          <a:p>
            <a:fld id="{1F65EA98-6BE5-48D1-8AAF-DE4D88AE91B8}" type="datetimeFigureOut">
              <a:rPr lang="en-IN" smtClean="0"/>
              <a:t>02-04-2024</a:t>
            </a:fld>
            <a:endParaRPr lang="en-IN"/>
          </a:p>
        </p:txBody>
      </p:sp>
      <p:sp>
        <p:nvSpPr>
          <p:cNvPr id="3" name="Footer Placeholder 2">
            <a:extLst>
              <a:ext uri="{FF2B5EF4-FFF2-40B4-BE49-F238E27FC236}">
                <a16:creationId xmlns:a16="http://schemas.microsoft.com/office/drawing/2014/main" id="{CD245083-5E37-E05C-28CE-04F31D5AFC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ED175F-6D5A-1ED6-44BD-CF422267F8AC}"/>
              </a:ext>
            </a:extLst>
          </p:cNvPr>
          <p:cNvSpPr>
            <a:spLocks noGrp="1"/>
          </p:cNvSpPr>
          <p:nvPr>
            <p:ph type="sldNum" sz="quarter" idx="12"/>
          </p:nvPr>
        </p:nvSpPr>
        <p:spPr/>
        <p:txBody>
          <a:bodyPr/>
          <a:lstStyle/>
          <a:p>
            <a:fld id="{B532BD94-BEAE-4916-9DE5-8CC96E02145C}" type="slidenum">
              <a:rPr lang="en-IN" smtClean="0"/>
              <a:t>‹#›</a:t>
            </a:fld>
            <a:endParaRPr lang="en-IN"/>
          </a:p>
        </p:txBody>
      </p:sp>
    </p:spTree>
    <p:extLst>
      <p:ext uri="{BB962C8B-B14F-4D97-AF65-F5344CB8AC3E}">
        <p14:creationId xmlns:p14="http://schemas.microsoft.com/office/powerpoint/2010/main" val="11708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58E0-8C9B-A88D-BECA-0D0101473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1F88E3-C3ED-152C-6AC1-9A5888AAFA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888A10-D0B1-0D1E-EAC1-810CD276E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209C9-56B3-1466-7A46-BAB5E6622025}"/>
              </a:ext>
            </a:extLst>
          </p:cNvPr>
          <p:cNvSpPr>
            <a:spLocks noGrp="1"/>
          </p:cNvSpPr>
          <p:nvPr>
            <p:ph type="dt" sz="half" idx="10"/>
          </p:nvPr>
        </p:nvSpPr>
        <p:spPr/>
        <p:txBody>
          <a:bodyPr/>
          <a:lstStyle/>
          <a:p>
            <a:fld id="{1F65EA98-6BE5-48D1-8AAF-DE4D88AE91B8}" type="datetimeFigureOut">
              <a:rPr lang="en-IN" smtClean="0"/>
              <a:t>02-04-2024</a:t>
            </a:fld>
            <a:endParaRPr lang="en-IN"/>
          </a:p>
        </p:txBody>
      </p:sp>
      <p:sp>
        <p:nvSpPr>
          <p:cNvPr id="6" name="Footer Placeholder 5">
            <a:extLst>
              <a:ext uri="{FF2B5EF4-FFF2-40B4-BE49-F238E27FC236}">
                <a16:creationId xmlns:a16="http://schemas.microsoft.com/office/drawing/2014/main" id="{880D315D-16B0-456A-A4A1-A4CAAE8EE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4860D4-9223-D38B-7B5C-33EC1D2EC026}"/>
              </a:ext>
            </a:extLst>
          </p:cNvPr>
          <p:cNvSpPr>
            <a:spLocks noGrp="1"/>
          </p:cNvSpPr>
          <p:nvPr>
            <p:ph type="sldNum" sz="quarter" idx="12"/>
          </p:nvPr>
        </p:nvSpPr>
        <p:spPr/>
        <p:txBody>
          <a:bodyPr/>
          <a:lstStyle/>
          <a:p>
            <a:fld id="{B532BD94-BEAE-4916-9DE5-8CC96E02145C}" type="slidenum">
              <a:rPr lang="en-IN" smtClean="0"/>
              <a:t>‹#›</a:t>
            </a:fld>
            <a:endParaRPr lang="en-IN"/>
          </a:p>
        </p:txBody>
      </p:sp>
    </p:spTree>
    <p:extLst>
      <p:ext uri="{BB962C8B-B14F-4D97-AF65-F5344CB8AC3E}">
        <p14:creationId xmlns:p14="http://schemas.microsoft.com/office/powerpoint/2010/main" val="145818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A06D-6A9D-7369-A3CF-3193C4CE6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7C3751-3A09-91DD-854D-E6EC8697A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2EF50C-B6CB-F835-A79C-AF3E954A7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DA909-4BBE-88B3-CDE9-5C6732A735BC}"/>
              </a:ext>
            </a:extLst>
          </p:cNvPr>
          <p:cNvSpPr>
            <a:spLocks noGrp="1"/>
          </p:cNvSpPr>
          <p:nvPr>
            <p:ph type="dt" sz="half" idx="10"/>
          </p:nvPr>
        </p:nvSpPr>
        <p:spPr/>
        <p:txBody>
          <a:bodyPr/>
          <a:lstStyle/>
          <a:p>
            <a:fld id="{1F65EA98-6BE5-48D1-8AAF-DE4D88AE91B8}" type="datetimeFigureOut">
              <a:rPr lang="en-IN" smtClean="0"/>
              <a:t>02-04-2024</a:t>
            </a:fld>
            <a:endParaRPr lang="en-IN"/>
          </a:p>
        </p:txBody>
      </p:sp>
      <p:sp>
        <p:nvSpPr>
          <p:cNvPr id="6" name="Footer Placeholder 5">
            <a:extLst>
              <a:ext uri="{FF2B5EF4-FFF2-40B4-BE49-F238E27FC236}">
                <a16:creationId xmlns:a16="http://schemas.microsoft.com/office/drawing/2014/main" id="{C6E05DEF-6A59-C581-5099-24215289FD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9E3EC0-130A-C4A8-438D-11618FC5F81A}"/>
              </a:ext>
            </a:extLst>
          </p:cNvPr>
          <p:cNvSpPr>
            <a:spLocks noGrp="1"/>
          </p:cNvSpPr>
          <p:nvPr>
            <p:ph type="sldNum" sz="quarter" idx="12"/>
          </p:nvPr>
        </p:nvSpPr>
        <p:spPr/>
        <p:txBody>
          <a:bodyPr/>
          <a:lstStyle/>
          <a:p>
            <a:fld id="{B532BD94-BEAE-4916-9DE5-8CC96E02145C}" type="slidenum">
              <a:rPr lang="en-IN" smtClean="0"/>
              <a:t>‹#›</a:t>
            </a:fld>
            <a:endParaRPr lang="en-IN"/>
          </a:p>
        </p:txBody>
      </p:sp>
    </p:spTree>
    <p:extLst>
      <p:ext uri="{BB962C8B-B14F-4D97-AF65-F5344CB8AC3E}">
        <p14:creationId xmlns:p14="http://schemas.microsoft.com/office/powerpoint/2010/main" val="345382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E5DE41-04B6-D64E-21A1-D7A9C35BE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2EC2A-4B54-E53D-B471-C126B9D98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4F27A7-DA3F-D0D2-8266-CEEC6FCD9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5EA98-6BE5-48D1-8AAF-DE4D88AE91B8}" type="datetimeFigureOut">
              <a:rPr lang="en-IN" smtClean="0"/>
              <a:t>02-04-2024</a:t>
            </a:fld>
            <a:endParaRPr lang="en-IN"/>
          </a:p>
        </p:txBody>
      </p:sp>
      <p:sp>
        <p:nvSpPr>
          <p:cNvPr id="5" name="Footer Placeholder 4">
            <a:extLst>
              <a:ext uri="{FF2B5EF4-FFF2-40B4-BE49-F238E27FC236}">
                <a16:creationId xmlns:a16="http://schemas.microsoft.com/office/drawing/2014/main" id="{F50BE397-DB76-4279-AD28-B1E839111B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23CDF4-527C-57A9-DA2B-98E304D00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2BD94-BEAE-4916-9DE5-8CC96E02145C}" type="slidenum">
              <a:rPr lang="en-IN" smtClean="0"/>
              <a:t>‹#›</a:t>
            </a:fld>
            <a:endParaRPr lang="en-IN"/>
          </a:p>
        </p:txBody>
      </p:sp>
    </p:spTree>
    <p:extLst>
      <p:ext uri="{BB962C8B-B14F-4D97-AF65-F5344CB8AC3E}">
        <p14:creationId xmlns:p14="http://schemas.microsoft.com/office/powerpoint/2010/main" val="2041124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858E8A-F331-FA71-460E-9AF9D2667820}"/>
              </a:ext>
            </a:extLst>
          </p:cNvPr>
          <p:cNvSpPr txBox="1"/>
          <p:nvPr/>
        </p:nvSpPr>
        <p:spPr>
          <a:xfrm>
            <a:off x="1915886" y="1066801"/>
            <a:ext cx="8066314" cy="1077218"/>
          </a:xfrm>
          <a:prstGeom prst="rect">
            <a:avLst/>
          </a:prstGeom>
          <a:noFill/>
        </p:spPr>
        <p:txBody>
          <a:bodyPr wrap="square" rtlCol="0">
            <a:spAutoFit/>
          </a:bodyPr>
          <a:lstStyle/>
          <a:p>
            <a:pPr algn="ctr"/>
            <a:r>
              <a:rPr lang="en-IN" sz="3200" dirty="0">
                <a:latin typeface="Algerian" panose="04020705040A02060702" pitchFamily="82" charset="0"/>
              </a:rPr>
              <a:t>EMPLOYEE PERFORMANCE DETECTION </a:t>
            </a:r>
            <a:r>
              <a:rPr lang="en-IN" sz="3200">
                <a:latin typeface="Algerian" panose="04020705040A02060702" pitchFamily="82" charset="0"/>
              </a:rPr>
              <a:t>THROUGH FACE EMOTIONS </a:t>
            </a:r>
            <a:r>
              <a:rPr lang="en-IN" sz="3200" dirty="0">
                <a:latin typeface="Algerian" panose="04020705040A02060702" pitchFamily="82" charset="0"/>
              </a:rPr>
              <a:t>USING CNN</a:t>
            </a:r>
          </a:p>
        </p:txBody>
      </p:sp>
      <p:sp>
        <p:nvSpPr>
          <p:cNvPr id="3" name="TextBox 2">
            <a:extLst>
              <a:ext uri="{FF2B5EF4-FFF2-40B4-BE49-F238E27FC236}">
                <a16:creationId xmlns:a16="http://schemas.microsoft.com/office/drawing/2014/main" id="{ABDD8D22-7F73-F71F-0BA2-A9AD24088C78}"/>
              </a:ext>
            </a:extLst>
          </p:cNvPr>
          <p:cNvSpPr txBox="1"/>
          <p:nvPr/>
        </p:nvSpPr>
        <p:spPr>
          <a:xfrm>
            <a:off x="6096000" y="3244334"/>
            <a:ext cx="4290391" cy="172354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LALITHAMBIGAI S</a:t>
            </a:r>
          </a:p>
          <a:p>
            <a:r>
              <a:rPr lang="en-IN" sz="2000" dirty="0">
                <a:latin typeface="Times New Roman" panose="02020603050405020304" pitchFamily="18" charset="0"/>
                <a:cs typeface="Times New Roman" panose="02020603050405020304" pitchFamily="18" charset="0"/>
              </a:rPr>
              <a:t>III YEAR CSE, KVCET</a:t>
            </a:r>
          </a:p>
          <a:p>
            <a:r>
              <a:rPr lang="en-IN" sz="2000" dirty="0">
                <a:latin typeface="Times New Roman" panose="02020603050405020304" pitchFamily="18" charset="0"/>
                <a:cs typeface="Times New Roman" panose="02020603050405020304" pitchFamily="18" charset="0"/>
              </a:rPr>
              <a:t>au421221104018</a:t>
            </a:r>
          </a:p>
          <a:p>
            <a:r>
              <a:rPr lang="en-IN" sz="2000" dirty="0">
                <a:latin typeface="Times New Roman" panose="02020603050405020304" pitchFamily="18" charset="0"/>
                <a:cs typeface="Times New Roman" panose="02020603050405020304" pitchFamily="18" charset="0"/>
              </a:rPr>
              <a:t>slalitha.25sl@gmail.com</a:t>
            </a:r>
          </a:p>
          <a:p>
            <a:endParaRPr lang="en-IN" dirty="0"/>
          </a:p>
        </p:txBody>
      </p:sp>
    </p:spTree>
    <p:extLst>
      <p:ext uri="{BB962C8B-B14F-4D97-AF65-F5344CB8AC3E}">
        <p14:creationId xmlns:p14="http://schemas.microsoft.com/office/powerpoint/2010/main" val="302245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
            <a:extLst>
              <a:ext uri="{FF2B5EF4-FFF2-40B4-BE49-F238E27FC236}">
                <a16:creationId xmlns:a16="http://schemas.microsoft.com/office/drawing/2014/main" id="{C83AFFE9-F459-1822-0503-EDB8135C5D29}"/>
              </a:ext>
            </a:extLst>
          </p:cNvPr>
          <p:cNvSpPr/>
          <p:nvPr/>
        </p:nvSpPr>
        <p:spPr>
          <a:xfrm>
            <a:off x="75264" y="1657502"/>
            <a:ext cx="9918263" cy="1387366"/>
          </a:xfrm>
          <a:prstGeom prst="rect">
            <a:avLst/>
          </a:prstGeom>
          <a:solidFill>
            <a:srgbClr val="FFFFFF">
              <a:alpha val="4000"/>
            </a:srgbClr>
          </a:solidFill>
          <a:ln/>
        </p:spPr>
      </p:sp>
      <p:sp>
        <p:nvSpPr>
          <p:cNvPr id="3" name="Shape 3">
            <a:extLst>
              <a:ext uri="{FF2B5EF4-FFF2-40B4-BE49-F238E27FC236}">
                <a16:creationId xmlns:a16="http://schemas.microsoft.com/office/drawing/2014/main" id="{6AD7A752-D515-4886-3AA2-8939EED34613}"/>
              </a:ext>
            </a:extLst>
          </p:cNvPr>
          <p:cNvSpPr/>
          <p:nvPr/>
        </p:nvSpPr>
        <p:spPr>
          <a:xfrm>
            <a:off x="2356009" y="3091339"/>
            <a:ext cx="9918263" cy="637103"/>
          </a:xfrm>
          <a:prstGeom prst="rect">
            <a:avLst/>
          </a:prstGeom>
          <a:solidFill>
            <a:srgbClr val="FFFFFF">
              <a:alpha val="4000"/>
            </a:srgbClr>
          </a:solidFill>
          <a:ln/>
        </p:spPr>
      </p:sp>
      <p:pic>
        <p:nvPicPr>
          <p:cNvPr id="4" name="Picture 3">
            <a:extLst>
              <a:ext uri="{FF2B5EF4-FFF2-40B4-BE49-F238E27FC236}">
                <a16:creationId xmlns:a16="http://schemas.microsoft.com/office/drawing/2014/main" id="{CCF53174-6B11-6787-C6F6-BECEFF831533}"/>
              </a:ext>
            </a:extLst>
          </p:cNvPr>
          <p:cNvPicPr>
            <a:picLocks noChangeAspect="1"/>
          </p:cNvPicPr>
          <p:nvPr/>
        </p:nvPicPr>
        <p:blipFill>
          <a:blip r:embed="rId2"/>
          <a:stretch>
            <a:fillRect/>
          </a:stretch>
        </p:blipFill>
        <p:spPr>
          <a:xfrm>
            <a:off x="1136474" y="3063391"/>
            <a:ext cx="9919052" cy="640135"/>
          </a:xfrm>
          <a:prstGeom prst="rect">
            <a:avLst/>
          </a:prstGeom>
        </p:spPr>
      </p:pic>
      <p:sp>
        <p:nvSpPr>
          <p:cNvPr id="6" name="TextBox 5">
            <a:extLst>
              <a:ext uri="{FF2B5EF4-FFF2-40B4-BE49-F238E27FC236}">
                <a16:creationId xmlns:a16="http://schemas.microsoft.com/office/drawing/2014/main" id="{2BD73E4D-4050-8ED6-7339-99E04ECEF8DA}"/>
              </a:ext>
            </a:extLst>
          </p:cNvPr>
          <p:cNvSpPr txBox="1"/>
          <p:nvPr/>
        </p:nvSpPr>
        <p:spPr>
          <a:xfrm>
            <a:off x="707136" y="3443598"/>
            <a:ext cx="10342698" cy="461665"/>
          </a:xfrm>
          <a:prstGeom prst="rect">
            <a:avLst/>
          </a:prstGeom>
          <a:noFill/>
        </p:spPr>
        <p:txBody>
          <a:bodyPr wrap="square">
            <a:spAutoFit/>
          </a:bodyPr>
          <a:lstStyle/>
          <a:p>
            <a:pPr marL="0" indent="0" algn="ctr">
              <a:buNone/>
            </a:pPr>
            <a:r>
              <a:rPr lang="en-US" sz="2400" b="1" kern="0" spc="-87" dirty="0">
                <a:solidFill>
                  <a:srgbClr val="000000"/>
                </a:solidFill>
                <a:latin typeface="Arial Rounded MT Bold" panose="020F0704030504030204" pitchFamily="34" charset="0"/>
                <a:ea typeface="adonis-web" pitchFamily="34" charset="-122"/>
                <a:cs typeface="adonis-web" pitchFamily="34" charset="-120"/>
              </a:rPr>
              <a:t>Evaluation Metrics and Results</a:t>
            </a:r>
            <a:endParaRPr lang="en-US" sz="2400" dirty="0">
              <a:latin typeface="Arial Rounded MT Bold" panose="020F0704030504030204" pitchFamily="34" charset="0"/>
            </a:endParaRPr>
          </a:p>
        </p:txBody>
      </p:sp>
      <p:graphicFrame>
        <p:nvGraphicFramePr>
          <p:cNvPr id="7" name="Table 6">
            <a:extLst>
              <a:ext uri="{FF2B5EF4-FFF2-40B4-BE49-F238E27FC236}">
                <a16:creationId xmlns:a16="http://schemas.microsoft.com/office/drawing/2014/main" id="{65A5C19E-C966-42BC-5B69-D4268487F153}"/>
              </a:ext>
            </a:extLst>
          </p:cNvPr>
          <p:cNvGraphicFramePr>
            <a:graphicFrameLocks noGrp="1"/>
          </p:cNvGraphicFramePr>
          <p:nvPr>
            <p:extLst>
              <p:ext uri="{D42A27DB-BD31-4B8C-83A1-F6EECF244321}">
                <p14:modId xmlns:p14="http://schemas.microsoft.com/office/powerpoint/2010/main" val="2210714743"/>
              </p:ext>
            </p:extLst>
          </p:nvPr>
        </p:nvGraphicFramePr>
        <p:xfrm>
          <a:off x="2994231" y="4131916"/>
          <a:ext cx="5693227" cy="2500051"/>
        </p:xfrm>
        <a:graphic>
          <a:graphicData uri="http://schemas.openxmlformats.org/drawingml/2006/table">
            <a:tbl>
              <a:tblPr firstRow="1" bandRow="1">
                <a:tableStyleId>{22838BEF-8BB2-4498-84A7-C5851F593DF1}</a:tableStyleId>
              </a:tblPr>
              <a:tblGrid>
                <a:gridCol w="2826133">
                  <a:extLst>
                    <a:ext uri="{9D8B030D-6E8A-4147-A177-3AD203B41FA5}">
                      <a16:colId xmlns:a16="http://schemas.microsoft.com/office/drawing/2014/main" val="3897229610"/>
                    </a:ext>
                  </a:extLst>
                </a:gridCol>
                <a:gridCol w="2867094">
                  <a:extLst>
                    <a:ext uri="{9D8B030D-6E8A-4147-A177-3AD203B41FA5}">
                      <a16:colId xmlns:a16="http://schemas.microsoft.com/office/drawing/2014/main" val="1903760206"/>
                    </a:ext>
                  </a:extLst>
                </a:gridCol>
              </a:tblGrid>
              <a:tr h="461038">
                <a:tc>
                  <a:txBody>
                    <a:bodyPr/>
                    <a:lstStyle/>
                    <a:p>
                      <a:r>
                        <a:rPr lang="en-IN" sz="3200" dirty="0">
                          <a:latin typeface="Times New Roman" panose="02020603050405020304" pitchFamily="18" charset="0"/>
                          <a:cs typeface="Times New Roman" panose="02020603050405020304" pitchFamily="18" charset="0"/>
                        </a:rPr>
                        <a:t>Metric</a:t>
                      </a:r>
                    </a:p>
                  </a:txBody>
                  <a:tcPr/>
                </a:tc>
                <a:tc>
                  <a:txBody>
                    <a:bodyPr/>
                    <a:lstStyle/>
                    <a:p>
                      <a:r>
                        <a:rPr lang="en-IN" sz="3200" dirty="0">
                          <a:latin typeface="Times New Roman" panose="02020603050405020304" pitchFamily="18" charset="0"/>
                          <a:cs typeface="Times New Roman" panose="02020603050405020304" pitchFamily="18" charset="0"/>
                        </a:rPr>
                        <a:t>Value</a:t>
                      </a:r>
                    </a:p>
                  </a:txBody>
                  <a:tcPr/>
                </a:tc>
                <a:extLst>
                  <a:ext uri="{0D108BD9-81ED-4DB2-BD59-A6C34878D82A}">
                    <a16:rowId xmlns:a16="http://schemas.microsoft.com/office/drawing/2014/main" val="3892836218"/>
                  </a:ext>
                </a:extLst>
              </a:tr>
              <a:tr h="461038">
                <a:tc>
                  <a:txBody>
                    <a:bodyPr/>
                    <a:lstStyle/>
                    <a:p>
                      <a:r>
                        <a:rPr lang="en-IN" sz="2000" dirty="0">
                          <a:latin typeface="Times New Roman" panose="02020603050405020304" pitchFamily="18" charset="0"/>
                          <a:cs typeface="Times New Roman" panose="02020603050405020304" pitchFamily="18" charset="0"/>
                        </a:rPr>
                        <a:t>Accuracy</a:t>
                      </a:r>
                    </a:p>
                  </a:txBody>
                  <a:tcPr/>
                </a:tc>
                <a:tc>
                  <a:txBody>
                    <a:bodyPr/>
                    <a:lstStyle/>
                    <a:p>
                      <a:r>
                        <a:rPr lang="en-IN" dirty="0"/>
                        <a:t>92%</a:t>
                      </a:r>
                    </a:p>
                  </a:txBody>
                  <a:tcPr/>
                </a:tc>
                <a:extLst>
                  <a:ext uri="{0D108BD9-81ED-4DB2-BD59-A6C34878D82A}">
                    <a16:rowId xmlns:a16="http://schemas.microsoft.com/office/drawing/2014/main" val="1401474726"/>
                  </a:ext>
                </a:extLst>
              </a:tr>
              <a:tr h="461038">
                <a:tc>
                  <a:txBody>
                    <a:bodyPr/>
                    <a:lstStyle/>
                    <a:p>
                      <a:r>
                        <a:rPr lang="en-IN" sz="2000" dirty="0">
                          <a:latin typeface="Times New Roman" panose="02020603050405020304" pitchFamily="18" charset="0"/>
                          <a:cs typeface="Times New Roman" panose="02020603050405020304" pitchFamily="18" charset="0"/>
                        </a:rPr>
                        <a:t>Precision</a:t>
                      </a:r>
                    </a:p>
                  </a:txBody>
                  <a:tcPr/>
                </a:tc>
                <a:tc>
                  <a:txBody>
                    <a:bodyPr/>
                    <a:lstStyle/>
                    <a:p>
                      <a:r>
                        <a:rPr lang="en-IN" dirty="0"/>
                        <a:t>88%</a:t>
                      </a:r>
                    </a:p>
                  </a:txBody>
                  <a:tcPr/>
                </a:tc>
                <a:extLst>
                  <a:ext uri="{0D108BD9-81ED-4DB2-BD59-A6C34878D82A}">
                    <a16:rowId xmlns:a16="http://schemas.microsoft.com/office/drawing/2014/main" val="938512727"/>
                  </a:ext>
                </a:extLst>
              </a:tr>
              <a:tr h="537817">
                <a:tc>
                  <a:txBody>
                    <a:bodyPr/>
                    <a:lstStyle/>
                    <a:p>
                      <a:r>
                        <a:rPr lang="en-IN" sz="2000" dirty="0">
                          <a:latin typeface="Times New Roman" panose="02020603050405020304" pitchFamily="18" charset="0"/>
                          <a:cs typeface="Times New Roman" panose="02020603050405020304" pitchFamily="18" charset="0"/>
                        </a:rPr>
                        <a:t>Recall</a:t>
                      </a:r>
                    </a:p>
                  </a:txBody>
                  <a:tcPr/>
                </a:tc>
                <a:tc>
                  <a:txBody>
                    <a:bodyPr/>
                    <a:lstStyle/>
                    <a:p>
                      <a:r>
                        <a:rPr lang="en-IN" dirty="0"/>
                        <a:t>94%</a:t>
                      </a:r>
                    </a:p>
                  </a:txBody>
                  <a:tcPr/>
                </a:tc>
                <a:extLst>
                  <a:ext uri="{0D108BD9-81ED-4DB2-BD59-A6C34878D82A}">
                    <a16:rowId xmlns:a16="http://schemas.microsoft.com/office/drawing/2014/main" val="1069969070"/>
                  </a:ext>
                </a:extLst>
              </a:tr>
              <a:tr h="461038">
                <a:tc>
                  <a:txBody>
                    <a:bodyPr/>
                    <a:lstStyle/>
                    <a:p>
                      <a:r>
                        <a:rPr lang="en-IN" sz="2000" dirty="0">
                          <a:latin typeface="Times New Roman" panose="02020603050405020304" pitchFamily="18" charset="0"/>
                          <a:cs typeface="Times New Roman" panose="02020603050405020304" pitchFamily="18" charset="0"/>
                        </a:rPr>
                        <a:t>F1-score</a:t>
                      </a:r>
                    </a:p>
                  </a:txBody>
                  <a:tcPr/>
                </a:tc>
                <a:tc>
                  <a:txBody>
                    <a:bodyPr/>
                    <a:lstStyle/>
                    <a:p>
                      <a:r>
                        <a:rPr lang="en-IN" dirty="0"/>
                        <a:t>91%</a:t>
                      </a:r>
                    </a:p>
                  </a:txBody>
                  <a:tcPr/>
                </a:tc>
                <a:extLst>
                  <a:ext uri="{0D108BD9-81ED-4DB2-BD59-A6C34878D82A}">
                    <a16:rowId xmlns:a16="http://schemas.microsoft.com/office/drawing/2014/main" val="658169127"/>
                  </a:ext>
                </a:extLst>
              </a:tr>
            </a:tbl>
          </a:graphicData>
        </a:graphic>
      </p:graphicFrame>
      <p:sp>
        <p:nvSpPr>
          <p:cNvPr id="9" name="TextBox 8">
            <a:extLst>
              <a:ext uri="{FF2B5EF4-FFF2-40B4-BE49-F238E27FC236}">
                <a16:creationId xmlns:a16="http://schemas.microsoft.com/office/drawing/2014/main" id="{F0495A94-9E05-9924-7999-5E6F3DF30D90}"/>
              </a:ext>
            </a:extLst>
          </p:cNvPr>
          <p:cNvSpPr txBox="1"/>
          <p:nvPr/>
        </p:nvSpPr>
        <p:spPr>
          <a:xfrm>
            <a:off x="626165" y="108789"/>
            <a:ext cx="10429360" cy="461665"/>
          </a:xfrm>
          <a:prstGeom prst="rect">
            <a:avLst/>
          </a:prstGeom>
          <a:noFill/>
        </p:spPr>
        <p:txBody>
          <a:bodyPr wrap="square">
            <a:spAutoFit/>
          </a:bodyPr>
          <a:lstStyle/>
          <a:p>
            <a:pPr algn="ctr"/>
            <a:r>
              <a:rPr lang="en-IN" sz="2400" dirty="0">
                <a:latin typeface="Arial Rounded MT Bold" panose="020F0704030504030204" pitchFamily="34" charset="0"/>
              </a:rPr>
              <a:t>Success Rate For Employee Performance Detection Using CNN</a:t>
            </a:r>
          </a:p>
        </p:txBody>
      </p:sp>
      <p:pic>
        <p:nvPicPr>
          <p:cNvPr id="11" name="Picture 10">
            <a:extLst>
              <a:ext uri="{FF2B5EF4-FFF2-40B4-BE49-F238E27FC236}">
                <a16:creationId xmlns:a16="http://schemas.microsoft.com/office/drawing/2014/main" id="{74FEADB9-DED2-010F-2762-C6041607269B}"/>
              </a:ext>
            </a:extLst>
          </p:cNvPr>
          <p:cNvPicPr>
            <a:picLocks noChangeAspect="1"/>
          </p:cNvPicPr>
          <p:nvPr/>
        </p:nvPicPr>
        <p:blipFill>
          <a:blip r:embed="rId3"/>
          <a:stretch>
            <a:fillRect/>
          </a:stretch>
        </p:blipFill>
        <p:spPr>
          <a:xfrm>
            <a:off x="1136474" y="598403"/>
            <a:ext cx="9771012" cy="2618542"/>
          </a:xfrm>
          <a:prstGeom prst="rect">
            <a:avLst/>
          </a:prstGeom>
        </p:spPr>
      </p:pic>
    </p:spTree>
    <p:extLst>
      <p:ext uri="{BB962C8B-B14F-4D97-AF65-F5344CB8AC3E}">
        <p14:creationId xmlns:p14="http://schemas.microsoft.com/office/powerpoint/2010/main" val="157688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8F6BE1-4EBD-C675-8B86-90453577C8A5}"/>
              </a:ext>
            </a:extLst>
          </p:cNvPr>
          <p:cNvSpPr txBox="1"/>
          <p:nvPr/>
        </p:nvSpPr>
        <p:spPr>
          <a:xfrm>
            <a:off x="560425" y="1536174"/>
            <a:ext cx="10959027" cy="3785652"/>
          </a:xfrm>
          <a:prstGeom prst="rect">
            <a:avLst/>
          </a:prstGeom>
          <a:noFill/>
        </p:spPr>
        <p:txBody>
          <a:bodyPr wrap="square">
            <a:spAutoFit/>
          </a:bodyPr>
          <a:lstStyle/>
          <a:p>
            <a:pPr algn="just"/>
            <a:r>
              <a:rPr lang="en-IN" sz="2000" dirty="0">
                <a:latin typeface="Arial Rounded MT Bold" panose="020F0704030504030204" pitchFamily="34" charset="0"/>
                <a:cs typeface="Arial" panose="020B0604020202020204" pitchFamily="34" charset="0"/>
              </a:rPr>
              <a:t>HR Managers and Supervisors</a:t>
            </a:r>
            <a:r>
              <a:rPr lang="en-IN" sz="2000" dirty="0">
                <a:latin typeface="Arial" panose="020B0604020202020204" pitchFamily="34" charset="0"/>
                <a:cs typeface="Arial" panose="020B0604020202020204" pitchFamily="34" charset="0"/>
              </a:rPr>
              <a:t>: They can use the CNN model to </a:t>
            </a:r>
            <a:r>
              <a:rPr lang="en-IN" sz="2000" dirty="0" err="1">
                <a:latin typeface="Arial" panose="020B0604020202020204" pitchFamily="34" charset="0"/>
                <a:cs typeface="Arial" panose="020B0604020202020204" pitchFamily="34" charset="0"/>
              </a:rPr>
              <a:t>analyze</a:t>
            </a:r>
            <a:r>
              <a:rPr lang="en-IN" sz="2000" dirty="0">
                <a:latin typeface="Arial" panose="020B0604020202020204" pitchFamily="34" charset="0"/>
                <a:cs typeface="Arial" panose="020B0604020202020204" pitchFamily="34" charset="0"/>
              </a:rPr>
              <a:t> and evaluate the performance of their employees based on objective data and metrics obtained from the model.</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Rounded MT Bold" panose="020F0704030504030204" pitchFamily="34" charset="0"/>
                <a:cs typeface="Arial" panose="020B0604020202020204" pitchFamily="34" charset="0"/>
              </a:rPr>
              <a:t>Employees</a:t>
            </a:r>
            <a:r>
              <a:rPr lang="en-IN" sz="2000" dirty="0">
                <a:latin typeface="Arial" panose="020B0604020202020204" pitchFamily="34" charset="0"/>
                <a:cs typeface="Arial" panose="020B0604020202020204" pitchFamily="34" charset="0"/>
              </a:rPr>
              <a:t>: They can benefit from the insights provided by the CNN model to understand their strengths and weaknesses, and improve their performance accordingly.</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Rounded MT Bold" panose="020F0704030504030204" pitchFamily="34" charset="0"/>
                <a:cs typeface="Arial" panose="020B0604020202020204" pitchFamily="34" charset="0"/>
              </a:rPr>
              <a:t>Organizational Leaders</a:t>
            </a:r>
            <a:r>
              <a:rPr lang="en-IN" sz="2000" dirty="0">
                <a:latin typeface="Arial" panose="020B0604020202020204" pitchFamily="34" charset="0"/>
                <a:cs typeface="Arial" panose="020B0604020202020204" pitchFamily="34" charset="0"/>
              </a:rPr>
              <a:t>: They can make strategic decisions based on the performance data generated by the CNN model to optimize workforce productivity and efficiency.</a:t>
            </a: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Rounded MT Bold" panose="020F0704030504030204" pitchFamily="34" charset="0"/>
                <a:cs typeface="Arial" panose="020B0604020202020204" pitchFamily="34" charset="0"/>
              </a:rPr>
              <a:t>Recruitment and Talent Management Teams</a:t>
            </a:r>
            <a:r>
              <a:rPr lang="en-IN" sz="2000" dirty="0">
                <a:latin typeface="Arial" panose="020B0604020202020204" pitchFamily="34" charset="0"/>
                <a:cs typeface="Arial" panose="020B0604020202020204" pitchFamily="34" charset="0"/>
              </a:rPr>
              <a:t>: They can use the performance data from the CNN model to identify high-performing employees and develop strategies to retain and develop their talent.</a:t>
            </a:r>
          </a:p>
        </p:txBody>
      </p:sp>
      <p:sp>
        <p:nvSpPr>
          <p:cNvPr id="5" name="TextBox 4">
            <a:extLst>
              <a:ext uri="{FF2B5EF4-FFF2-40B4-BE49-F238E27FC236}">
                <a16:creationId xmlns:a16="http://schemas.microsoft.com/office/drawing/2014/main" id="{B4EAEECC-A9B2-5AFC-F8CE-3DB5A6A79F45}"/>
              </a:ext>
            </a:extLst>
          </p:cNvPr>
          <p:cNvSpPr txBox="1"/>
          <p:nvPr/>
        </p:nvSpPr>
        <p:spPr>
          <a:xfrm>
            <a:off x="560425" y="416494"/>
            <a:ext cx="10601217" cy="523220"/>
          </a:xfrm>
          <a:prstGeom prst="rect">
            <a:avLst/>
          </a:prstGeom>
          <a:noFill/>
        </p:spPr>
        <p:txBody>
          <a:bodyPr wrap="square" rtlCol="0">
            <a:spAutoFit/>
          </a:bodyPr>
          <a:lstStyle/>
          <a:p>
            <a:pPr algn="ctr"/>
            <a:r>
              <a:rPr lang="en-IN" sz="2800" dirty="0">
                <a:latin typeface="Arial Rounded MT Bold" panose="020F0704030504030204" pitchFamily="34" charset="0"/>
              </a:rPr>
              <a:t>END USERS	</a:t>
            </a:r>
          </a:p>
        </p:txBody>
      </p:sp>
    </p:spTree>
    <p:extLst>
      <p:ext uri="{BB962C8B-B14F-4D97-AF65-F5344CB8AC3E}">
        <p14:creationId xmlns:p14="http://schemas.microsoft.com/office/powerpoint/2010/main" val="409726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A38F22-4212-9D81-3ED6-773F64EE4011}"/>
              </a:ext>
            </a:extLst>
          </p:cNvPr>
          <p:cNvSpPr txBox="1"/>
          <p:nvPr/>
        </p:nvSpPr>
        <p:spPr>
          <a:xfrm>
            <a:off x="1202871" y="2151727"/>
            <a:ext cx="9786257" cy="255454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Beyond the project, we envision real-world applications:</a:t>
            </a:r>
          </a:p>
          <a:p>
            <a:pPr algn="just"/>
            <a:endParaRPr lang="en-US"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HR Analytics</a:t>
            </a:r>
            <a:r>
              <a:rPr lang="en-US"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Automating performance assessments.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Customer Service: </a:t>
            </a:r>
            <a:r>
              <a:rPr lang="en-US" sz="2000" dirty="0">
                <a:latin typeface="Times New Roman" panose="02020603050405020304" pitchFamily="18" charset="0"/>
                <a:cs typeface="Times New Roman" panose="02020603050405020304" pitchFamily="18" charset="0"/>
              </a:rPr>
              <a:t>Understanding customer emotions.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Mental Health</a:t>
            </a:r>
            <a:r>
              <a:rPr lang="en-US"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Early detection of emotional distress.</a:t>
            </a:r>
          </a:p>
          <a:p>
            <a:pPr algn="just"/>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AC270F-8DAA-7CBF-299F-35F35E365857}"/>
              </a:ext>
            </a:extLst>
          </p:cNvPr>
          <p:cNvSpPr txBox="1"/>
          <p:nvPr/>
        </p:nvSpPr>
        <p:spPr>
          <a:xfrm>
            <a:off x="1014263" y="1065298"/>
            <a:ext cx="10163472" cy="523220"/>
          </a:xfrm>
          <a:prstGeom prst="rect">
            <a:avLst/>
          </a:prstGeom>
          <a:noFill/>
        </p:spPr>
        <p:txBody>
          <a:bodyPr wrap="square">
            <a:spAutoFit/>
          </a:bodyPr>
          <a:lstStyle/>
          <a:p>
            <a:pPr algn="ctr"/>
            <a:r>
              <a:rPr lang="en-US" sz="2800" dirty="0">
                <a:latin typeface="Arial Rounded MT Bold" panose="020F0704030504030204" pitchFamily="34" charset="0"/>
              </a:rPr>
              <a:t>Real-World Impact</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2751706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4079E5-F974-4829-A15B-9E3854C2164B}"/>
              </a:ext>
            </a:extLst>
          </p:cNvPr>
          <p:cNvSpPr txBox="1"/>
          <p:nvPr/>
        </p:nvSpPr>
        <p:spPr>
          <a:xfrm>
            <a:off x="795130" y="1354914"/>
            <a:ext cx="10455966"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this journey of exploring employee performance detection through facial expressions, we’ve achieved significant milestones. We recognized that emotions are powerful signals. Facial expressions, in particular, provide valuable insights into an individual’s state of mind. Convolutional Neural Networks (CNNs) emerged as our trusty detectives. Their ability to learn hierarchical features from images allowed us to decode emotions effectively. Our dataset, carefully curated with labeled facial expressions, fueled our model’s training. We emphasized data quality, cleaning, and feature engineering. Metrics like accuracy, precision, and recall guided our evaluation process. We visualized predictions and celebrated correct classifications while learning from mistakes.</a:t>
            </a:r>
          </a:p>
        </p:txBody>
      </p:sp>
      <p:sp>
        <p:nvSpPr>
          <p:cNvPr id="2" name="TextBox 1">
            <a:extLst>
              <a:ext uri="{FF2B5EF4-FFF2-40B4-BE49-F238E27FC236}">
                <a16:creationId xmlns:a16="http://schemas.microsoft.com/office/drawing/2014/main" id="{A06F7271-5F9B-08DF-83C1-6AC164F33AC4}"/>
              </a:ext>
            </a:extLst>
          </p:cNvPr>
          <p:cNvSpPr txBox="1"/>
          <p:nvPr/>
        </p:nvSpPr>
        <p:spPr>
          <a:xfrm>
            <a:off x="902804" y="454360"/>
            <a:ext cx="10386392" cy="523220"/>
          </a:xfrm>
          <a:prstGeom prst="rect">
            <a:avLst/>
          </a:prstGeom>
          <a:noFill/>
        </p:spPr>
        <p:txBody>
          <a:bodyPr wrap="square" rtlCol="0">
            <a:spAutoFit/>
          </a:bodyPr>
          <a:lstStyle/>
          <a:p>
            <a:pPr algn="ctr"/>
            <a:r>
              <a:rPr lang="en-IN" sz="2800" dirty="0">
                <a:latin typeface="Arial Rounded MT Bold" panose="020F0704030504030204" pitchFamily="34" charset="0"/>
              </a:rPr>
              <a:t>CONCLUSION</a:t>
            </a:r>
          </a:p>
        </p:txBody>
      </p:sp>
    </p:spTree>
    <p:extLst>
      <p:ext uri="{BB962C8B-B14F-4D97-AF65-F5344CB8AC3E}">
        <p14:creationId xmlns:p14="http://schemas.microsoft.com/office/powerpoint/2010/main" val="118907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2077FA-D17B-2557-2BB7-CEE158468510}"/>
              </a:ext>
            </a:extLst>
          </p:cNvPr>
          <p:cNvSpPr txBox="1"/>
          <p:nvPr/>
        </p:nvSpPr>
        <p:spPr>
          <a:xfrm>
            <a:off x="748113" y="1514850"/>
            <a:ext cx="10741522" cy="341632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this presentation, we introduce a novel approach for enhancing employee performance evaluation using Convolutional Neural Networks (CNNs) and facial expression analysis. Traditional methods often suffer from subjectivity and inefficiency. Our proposed system leverages CNNs to analyze facial expressions during work-related tasks, providing an objective and real-time assessment of employee performance. Through the integration of annotated facial images and performance metrics, our methodology achieves promising results in accurately detecting performance levels. This innovative approach has significant potential for revolutionizing performance evaluation practices in various organizational settings.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2D0528B-8A60-8EEA-3456-B3DFB337E123}"/>
              </a:ext>
            </a:extLst>
          </p:cNvPr>
          <p:cNvSpPr txBox="1"/>
          <p:nvPr/>
        </p:nvSpPr>
        <p:spPr>
          <a:xfrm>
            <a:off x="748112" y="397457"/>
            <a:ext cx="10592436" cy="523220"/>
          </a:xfrm>
          <a:prstGeom prst="rect">
            <a:avLst/>
          </a:prstGeom>
          <a:noFill/>
        </p:spPr>
        <p:txBody>
          <a:bodyPr wrap="square" rtlCol="0">
            <a:spAutoFit/>
          </a:bodyPr>
          <a:lstStyle/>
          <a:p>
            <a:pPr algn="ctr"/>
            <a:r>
              <a:rPr lang="en-IN" sz="2800" dirty="0">
                <a:latin typeface="Arial Rounded MT Bold" panose="020F0704030504030204" pitchFamily="34" charset="0"/>
              </a:rPr>
              <a:t>ABSTRACT</a:t>
            </a:r>
          </a:p>
        </p:txBody>
      </p:sp>
    </p:spTree>
    <p:extLst>
      <p:ext uri="{BB962C8B-B14F-4D97-AF65-F5344CB8AC3E}">
        <p14:creationId xmlns:p14="http://schemas.microsoft.com/office/powerpoint/2010/main" val="172364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2C93C-5A49-D866-8130-5A960EF8D952}"/>
              </a:ext>
            </a:extLst>
          </p:cNvPr>
          <p:cNvSpPr txBox="1"/>
          <p:nvPr/>
        </p:nvSpPr>
        <p:spPr>
          <a:xfrm>
            <a:off x="509751" y="1536174"/>
            <a:ext cx="11172497" cy="3785652"/>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 use Convolutional Neural Networks (CNN) for employee performance detection because they are specifically designed for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and processing visual data, such as images and videos. These networks are able to extract relevant features from complex visual data, making them well-suited for tasks like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employee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in a workplace </a:t>
            </a:r>
            <a:r>
              <a:rPr lang="en-IN" sz="2000" dirty="0" err="1">
                <a:latin typeface="Times New Roman" panose="02020603050405020304" pitchFamily="18" charset="0"/>
                <a:cs typeface="Times New Roman" panose="02020603050405020304" pitchFamily="18" charset="0"/>
              </a:rPr>
              <a:t>setting.By</a:t>
            </a:r>
            <a:r>
              <a:rPr lang="en-IN" sz="2000" dirty="0">
                <a:latin typeface="Times New Roman" panose="02020603050405020304" pitchFamily="18" charset="0"/>
                <a:cs typeface="Times New Roman" panose="02020603050405020304" pitchFamily="18" charset="0"/>
              </a:rPr>
              <a:t> using CNNs, we are able to detect subtle patterns and </a:t>
            </a:r>
            <a:r>
              <a:rPr lang="en-IN" sz="2000" dirty="0" err="1">
                <a:latin typeface="Times New Roman" panose="02020603050405020304" pitchFamily="18" charset="0"/>
                <a:cs typeface="Times New Roman" panose="02020603050405020304" pitchFamily="18" charset="0"/>
              </a:rPr>
              <a:t>behaviors</a:t>
            </a:r>
            <a:r>
              <a:rPr lang="en-IN" sz="2000" dirty="0">
                <a:latin typeface="Times New Roman" panose="02020603050405020304" pitchFamily="18" charset="0"/>
                <a:cs typeface="Times New Roman" panose="02020603050405020304" pitchFamily="18" charset="0"/>
              </a:rPr>
              <a:t> that may be indicative of an employee's performance.</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For example, a CNN could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video footage of an employee interacting with customers and identify traits like body language, facial expressions, and overall enthusiasm, which could give insights into their performance.</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Overall, CNNs provide a powerful tool for automatically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and interpreting visual data, making them a valuable tool for detecting and assessing employee performance in various workplace settings.</a:t>
            </a:r>
          </a:p>
        </p:txBody>
      </p:sp>
      <p:sp>
        <p:nvSpPr>
          <p:cNvPr id="4" name="TextBox 3">
            <a:extLst>
              <a:ext uri="{FF2B5EF4-FFF2-40B4-BE49-F238E27FC236}">
                <a16:creationId xmlns:a16="http://schemas.microsoft.com/office/drawing/2014/main" id="{C2FEC083-A03B-08D7-AE6B-C16E903DD1BF}"/>
              </a:ext>
            </a:extLst>
          </p:cNvPr>
          <p:cNvSpPr txBox="1"/>
          <p:nvPr/>
        </p:nvSpPr>
        <p:spPr>
          <a:xfrm>
            <a:off x="509751" y="491994"/>
            <a:ext cx="11172497" cy="523220"/>
          </a:xfrm>
          <a:prstGeom prst="rect">
            <a:avLst/>
          </a:prstGeom>
          <a:noFill/>
        </p:spPr>
        <p:txBody>
          <a:bodyPr wrap="square" rtlCol="0">
            <a:spAutoFit/>
          </a:bodyPr>
          <a:lstStyle/>
          <a:p>
            <a:pPr algn="ctr"/>
            <a:r>
              <a:rPr lang="en-IN" sz="2800" dirty="0">
                <a:latin typeface="Arial Rounded MT Bold" panose="020F0704030504030204" pitchFamily="34" charset="0"/>
                <a:cs typeface="Times New Roman" panose="02020603050405020304" pitchFamily="18" charset="0"/>
              </a:rPr>
              <a:t>Why We Use CNN for Employee Performance Detection?</a:t>
            </a:r>
          </a:p>
        </p:txBody>
      </p:sp>
    </p:spTree>
    <p:extLst>
      <p:ext uri="{BB962C8B-B14F-4D97-AF65-F5344CB8AC3E}">
        <p14:creationId xmlns:p14="http://schemas.microsoft.com/office/powerpoint/2010/main" val="123106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AB8EE-37E6-0EA9-DD65-23FEB59DE8CA}"/>
              </a:ext>
            </a:extLst>
          </p:cNvPr>
          <p:cNvSpPr txBox="1"/>
          <p:nvPr/>
        </p:nvSpPr>
        <p:spPr>
          <a:xfrm>
            <a:off x="599089" y="963334"/>
            <a:ext cx="11519339" cy="2246769"/>
          </a:xfrm>
          <a:prstGeom prst="rect">
            <a:avLst/>
          </a:prstGeom>
          <a:noFill/>
        </p:spPr>
        <p:txBody>
          <a:bodyPr wrap="square">
            <a:spAutoFit/>
          </a:bodyPr>
          <a:lstStyle/>
          <a:p>
            <a:pPr marL="342900" indent="-342900" algn="l">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Convolutional Neural Networks (CNNs) are a type of </a:t>
            </a:r>
            <a:r>
              <a:rPr lang="en-US" sz="2000" b="0" i="0" u="sng" dirty="0">
                <a:effectLst/>
                <a:latin typeface="Times New Roman" panose="02020603050405020304" pitchFamily="18" charset="0"/>
                <a:cs typeface="Times New Roman" panose="02020603050405020304" pitchFamily="18" charset="0"/>
              </a:rPr>
              <a:t>deep learning neural network</a:t>
            </a:r>
            <a:r>
              <a:rPr lang="en-US" sz="2000" b="0" i="0" dirty="0">
                <a:solidFill>
                  <a:srgbClr val="273239"/>
                </a:solidFill>
                <a:effectLst/>
                <a:latin typeface="Times New Roman" panose="02020603050405020304" pitchFamily="18" charset="0"/>
                <a:cs typeface="Times New Roman" panose="02020603050405020304" pitchFamily="18" charset="0"/>
              </a:rPr>
              <a:t> architecture specifically designed for processing grid-like data, such as images and videos.</a:t>
            </a:r>
          </a:p>
          <a:p>
            <a:pPr algn="l"/>
            <a:endParaRPr lang="en-US" sz="2000" dirty="0">
              <a:solidFill>
                <a:srgbClr val="273239"/>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 CNNs have revolutionized the field of computer vision and are widely used for various tasks, including image classification, object detection, facial recognition, and image generation.</a:t>
            </a:r>
          </a:p>
          <a:p>
            <a:pPr marL="342900" indent="-342900" algn="l">
              <a:buFont typeface="Wingdings" panose="05000000000000000000" pitchFamily="2" charset="2"/>
              <a:buChar char="Ø"/>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They are particularly effective at capturing spatial hierarchies of features in data.</a:t>
            </a:r>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F0FE4D6-F5C6-D5AB-04AB-61BC18D90646}"/>
              </a:ext>
            </a:extLst>
          </p:cNvPr>
          <p:cNvSpPr txBox="1"/>
          <p:nvPr/>
        </p:nvSpPr>
        <p:spPr>
          <a:xfrm>
            <a:off x="599089" y="147145"/>
            <a:ext cx="10783613" cy="523220"/>
          </a:xfrm>
          <a:prstGeom prst="rect">
            <a:avLst/>
          </a:prstGeom>
          <a:noFill/>
        </p:spPr>
        <p:txBody>
          <a:bodyPr wrap="square" rtlCol="0">
            <a:spAutoFit/>
          </a:bodyPr>
          <a:lstStyle/>
          <a:p>
            <a:pPr algn="ctr"/>
            <a:r>
              <a:rPr lang="en-IN" sz="2800" dirty="0">
                <a:latin typeface="Arial Rounded MT Bold" panose="020F0704030504030204" pitchFamily="34" charset="0"/>
                <a:cs typeface="Arial" panose="020B0604020202020204" pitchFamily="34" charset="0"/>
              </a:rPr>
              <a:t>CNN</a:t>
            </a:r>
          </a:p>
        </p:txBody>
      </p:sp>
      <p:sp>
        <p:nvSpPr>
          <p:cNvPr id="10" name="TextBox 9">
            <a:extLst>
              <a:ext uri="{FF2B5EF4-FFF2-40B4-BE49-F238E27FC236}">
                <a16:creationId xmlns:a16="http://schemas.microsoft.com/office/drawing/2014/main" id="{C5836509-3F91-3742-7FCE-636C46E20116}"/>
              </a:ext>
            </a:extLst>
          </p:cNvPr>
          <p:cNvSpPr txBox="1"/>
          <p:nvPr/>
        </p:nvSpPr>
        <p:spPr>
          <a:xfrm flipH="1">
            <a:off x="599089" y="3378349"/>
            <a:ext cx="3279228" cy="400110"/>
          </a:xfrm>
          <a:prstGeom prst="rect">
            <a:avLst/>
          </a:prstGeom>
          <a:noFill/>
        </p:spPr>
        <p:txBody>
          <a:bodyPr wrap="square" rtlCol="0">
            <a:spAutoFit/>
          </a:bodyPr>
          <a:lstStyle/>
          <a:p>
            <a:r>
              <a:rPr lang="en-IN" sz="2000" dirty="0">
                <a:latin typeface="Arial Rounded MT Bold" panose="020F0704030504030204" pitchFamily="34" charset="0"/>
              </a:rPr>
              <a:t>CLASSIFICATION:</a:t>
            </a:r>
          </a:p>
        </p:txBody>
      </p:sp>
      <p:sp>
        <p:nvSpPr>
          <p:cNvPr id="12" name="TextBox 11">
            <a:extLst>
              <a:ext uri="{FF2B5EF4-FFF2-40B4-BE49-F238E27FC236}">
                <a16:creationId xmlns:a16="http://schemas.microsoft.com/office/drawing/2014/main" id="{53A5566A-4B3E-830E-519D-B7CC9F43C620}"/>
              </a:ext>
            </a:extLst>
          </p:cNvPr>
          <p:cNvSpPr txBox="1"/>
          <p:nvPr/>
        </p:nvSpPr>
        <p:spPr>
          <a:xfrm>
            <a:off x="1279290" y="3850515"/>
            <a:ext cx="6096000" cy="234532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Input Layer</a:t>
            </a:r>
          </a:p>
          <a:p>
            <a:pPr marL="34290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Convolutional Layers (Convolutional and Activation)</a:t>
            </a:r>
          </a:p>
          <a:p>
            <a:pPr marL="34290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Pooling layers</a:t>
            </a:r>
          </a:p>
          <a:p>
            <a:pPr marL="34290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Flatten Layer</a:t>
            </a:r>
          </a:p>
          <a:p>
            <a:pPr marL="34290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Fully Connected Layer</a:t>
            </a:r>
          </a:p>
        </p:txBody>
      </p:sp>
    </p:spTree>
    <p:extLst>
      <p:ext uri="{BB962C8B-B14F-4D97-AF65-F5344CB8AC3E}">
        <p14:creationId xmlns:p14="http://schemas.microsoft.com/office/powerpoint/2010/main" val="416889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1431D3-71E8-9AFB-9FA9-F6B3B692BDAA}"/>
              </a:ext>
            </a:extLst>
          </p:cNvPr>
          <p:cNvPicPr>
            <a:picLocks noChangeAspect="1"/>
          </p:cNvPicPr>
          <p:nvPr/>
        </p:nvPicPr>
        <p:blipFill>
          <a:blip r:embed="rId2"/>
          <a:stretch>
            <a:fillRect/>
          </a:stretch>
        </p:blipFill>
        <p:spPr>
          <a:xfrm>
            <a:off x="1763767" y="1219200"/>
            <a:ext cx="8664466" cy="4419600"/>
          </a:xfrm>
          <a:prstGeom prst="rect">
            <a:avLst/>
          </a:prstGeom>
        </p:spPr>
      </p:pic>
      <p:sp>
        <p:nvSpPr>
          <p:cNvPr id="3" name="TextBox 2">
            <a:extLst>
              <a:ext uri="{FF2B5EF4-FFF2-40B4-BE49-F238E27FC236}">
                <a16:creationId xmlns:a16="http://schemas.microsoft.com/office/drawing/2014/main" id="{F0559DE5-69A2-F025-5E83-0EA8CAD3D166}"/>
              </a:ext>
            </a:extLst>
          </p:cNvPr>
          <p:cNvSpPr txBox="1"/>
          <p:nvPr/>
        </p:nvSpPr>
        <p:spPr>
          <a:xfrm>
            <a:off x="745434" y="168166"/>
            <a:ext cx="10475843" cy="523220"/>
          </a:xfrm>
          <a:prstGeom prst="rect">
            <a:avLst/>
          </a:prstGeom>
          <a:noFill/>
        </p:spPr>
        <p:txBody>
          <a:bodyPr wrap="square" rtlCol="0">
            <a:spAutoFit/>
          </a:bodyPr>
          <a:lstStyle/>
          <a:p>
            <a:pPr algn="ctr"/>
            <a:r>
              <a:rPr lang="en-IN" sz="2800" dirty="0">
                <a:latin typeface="Arial Rounded MT Bold" panose="020F0704030504030204" pitchFamily="34" charset="0"/>
              </a:rPr>
              <a:t>CNN ARCHITECTURE</a:t>
            </a:r>
          </a:p>
        </p:txBody>
      </p:sp>
    </p:spTree>
    <p:extLst>
      <p:ext uri="{BB962C8B-B14F-4D97-AF65-F5344CB8AC3E}">
        <p14:creationId xmlns:p14="http://schemas.microsoft.com/office/powerpoint/2010/main" val="3793364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C441F7-CBF8-60B0-922D-B0E8B2649141}"/>
              </a:ext>
            </a:extLst>
          </p:cNvPr>
          <p:cNvSpPr txBox="1"/>
          <p:nvPr/>
        </p:nvSpPr>
        <p:spPr>
          <a:xfrm>
            <a:off x="525517" y="316643"/>
            <a:ext cx="10888716" cy="699872"/>
          </a:xfrm>
          <a:prstGeom prst="rect">
            <a:avLst/>
          </a:prstGeom>
          <a:noFill/>
        </p:spPr>
        <p:txBody>
          <a:bodyPr wrap="square">
            <a:spAutoFit/>
          </a:bodyPr>
          <a:lstStyle/>
          <a:p>
            <a:pPr marL="0" indent="0" algn="ctr">
              <a:lnSpc>
                <a:spcPts val="5468"/>
              </a:lnSpc>
              <a:buNone/>
            </a:pPr>
            <a:r>
              <a:rPr lang="en-US" sz="2800" b="1" kern="0" spc="-87" dirty="0">
                <a:solidFill>
                  <a:srgbClr val="000000"/>
                </a:solidFill>
                <a:latin typeface="Arial Rounded MT Bold" panose="020F0704030504030204" pitchFamily="34" charset="0"/>
                <a:ea typeface="adonis-web" pitchFamily="34" charset="-122"/>
                <a:cs typeface="adonis-web" pitchFamily="34" charset="-120"/>
              </a:rPr>
              <a:t>Data Collection and Preprocessing</a:t>
            </a:r>
            <a:endParaRPr lang="en-US" sz="2800" dirty="0">
              <a:latin typeface="Arial Rounded MT Bold" panose="020F0704030504030204" pitchFamily="34" charset="0"/>
            </a:endParaRPr>
          </a:p>
        </p:txBody>
      </p:sp>
      <p:sp>
        <p:nvSpPr>
          <p:cNvPr id="5" name="TextBox 4">
            <a:extLst>
              <a:ext uri="{FF2B5EF4-FFF2-40B4-BE49-F238E27FC236}">
                <a16:creationId xmlns:a16="http://schemas.microsoft.com/office/drawing/2014/main" id="{BB6D5CC5-A190-2855-B8E6-84F6682DDF8D}"/>
              </a:ext>
            </a:extLst>
          </p:cNvPr>
          <p:cNvSpPr txBox="1"/>
          <p:nvPr/>
        </p:nvSpPr>
        <p:spPr>
          <a:xfrm>
            <a:off x="525516" y="1400928"/>
            <a:ext cx="5791199" cy="438582"/>
          </a:xfrm>
          <a:prstGeom prst="rect">
            <a:avLst/>
          </a:prstGeom>
          <a:noFill/>
        </p:spPr>
        <p:txBody>
          <a:bodyPr wrap="square">
            <a:spAutoFit/>
          </a:bodyPr>
          <a:lstStyle/>
          <a:p>
            <a:pPr marL="0" indent="0" algn="l">
              <a:lnSpc>
                <a:spcPts val="2734"/>
              </a:lnSpc>
              <a:buNone/>
            </a:pPr>
            <a:r>
              <a:rPr lang="en-US" sz="2400" b="1" kern="0" spc="-44" dirty="0">
                <a:solidFill>
                  <a:srgbClr val="272525"/>
                </a:solidFill>
                <a:latin typeface="Arial Rounded MT Bold" panose="020F0704030504030204" pitchFamily="34" charset="0"/>
                <a:ea typeface="adonis-web" pitchFamily="34" charset="-122"/>
                <a:cs typeface="Arial" panose="020B0604020202020204" pitchFamily="34" charset="0"/>
              </a:rPr>
              <a:t>Data Sources</a:t>
            </a:r>
            <a:endParaRPr lang="en-US" sz="2400" dirty="0">
              <a:latin typeface="Arial Rounded MT Bold" panose="020F07040305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65E73E0B-45CA-846A-D98A-49406CF1DDA1}"/>
              </a:ext>
            </a:extLst>
          </p:cNvPr>
          <p:cNvSpPr txBox="1"/>
          <p:nvPr/>
        </p:nvSpPr>
        <p:spPr>
          <a:xfrm>
            <a:off x="1219199" y="2124934"/>
            <a:ext cx="11351171" cy="810478"/>
          </a:xfrm>
          <a:prstGeom prst="rect">
            <a:avLst/>
          </a:prstGeom>
          <a:noFill/>
        </p:spPr>
        <p:txBody>
          <a:bodyPr wrap="square">
            <a:spAutoFit/>
          </a:bodyPr>
          <a:lstStyle/>
          <a:p>
            <a:pPr marL="342900" indent="-342900" algn="l">
              <a:lnSpc>
                <a:spcPts val="2799"/>
              </a:lnSpc>
              <a:buFont typeface="Wingdings" panose="05000000000000000000" pitchFamily="2" charset="2"/>
              <a:buChar char="Ø"/>
            </a:pPr>
            <a:r>
              <a:rPr lang="en-US" sz="24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Gather performance-related data from various sources, such as employee facial </a:t>
            </a:r>
            <a:r>
              <a:rPr lang="en-US" sz="2400" kern="0" spc="-35" dirty="0" err="1">
                <a:solidFill>
                  <a:srgbClr val="272525"/>
                </a:solidFill>
                <a:latin typeface="Times New Roman" panose="02020603050405020304" pitchFamily="18" charset="0"/>
                <a:ea typeface="Source Sans Pro" pitchFamily="34" charset="-122"/>
                <a:cs typeface="Times New Roman" panose="02020603050405020304" pitchFamily="18" charset="0"/>
              </a:rPr>
              <a:t>expression,videos</a:t>
            </a:r>
            <a:r>
              <a:rPr lang="en-US" sz="24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 of interacting with client and HR records.</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3FCEB8C-CCF2-A78B-A52C-65468A996CB7}"/>
              </a:ext>
            </a:extLst>
          </p:cNvPr>
          <p:cNvSpPr txBox="1"/>
          <p:nvPr/>
        </p:nvSpPr>
        <p:spPr>
          <a:xfrm>
            <a:off x="525516" y="2980248"/>
            <a:ext cx="5791200" cy="438582"/>
          </a:xfrm>
          <a:prstGeom prst="rect">
            <a:avLst/>
          </a:prstGeom>
          <a:noFill/>
        </p:spPr>
        <p:txBody>
          <a:bodyPr wrap="square">
            <a:spAutoFit/>
          </a:bodyPr>
          <a:lstStyle/>
          <a:p>
            <a:pPr marL="0" indent="0" algn="l">
              <a:lnSpc>
                <a:spcPts val="2734"/>
              </a:lnSpc>
              <a:buNone/>
            </a:pPr>
            <a:r>
              <a:rPr lang="en-US" sz="2400" b="1" kern="0" spc="-44" dirty="0">
                <a:solidFill>
                  <a:srgbClr val="272525"/>
                </a:solidFill>
                <a:latin typeface="Arial Rounded MT Bold" panose="020F0704030504030204" pitchFamily="34" charset="0"/>
                <a:ea typeface="adonis-web" pitchFamily="34" charset="-122"/>
                <a:cs typeface="Arial" panose="020B0604020202020204" pitchFamily="34" charset="0"/>
              </a:rPr>
              <a:t>Data Preprocessing</a:t>
            </a:r>
            <a:endParaRPr lang="en-US" sz="2400" dirty="0">
              <a:latin typeface="Arial Rounded MT Bold" panose="020F07040305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3A98A9A-67B2-7350-C745-DE8973C137C4}"/>
              </a:ext>
            </a:extLst>
          </p:cNvPr>
          <p:cNvSpPr txBox="1"/>
          <p:nvPr/>
        </p:nvSpPr>
        <p:spPr>
          <a:xfrm>
            <a:off x="1219199" y="3672300"/>
            <a:ext cx="10657490" cy="810478"/>
          </a:xfrm>
          <a:prstGeom prst="rect">
            <a:avLst/>
          </a:prstGeom>
          <a:noFill/>
        </p:spPr>
        <p:txBody>
          <a:bodyPr wrap="square">
            <a:spAutoFit/>
          </a:bodyPr>
          <a:lstStyle/>
          <a:p>
            <a:pPr marL="342900" indent="-342900" algn="l">
              <a:lnSpc>
                <a:spcPts val="2799"/>
              </a:lnSpc>
              <a:buFont typeface="Wingdings" panose="05000000000000000000" pitchFamily="2" charset="2"/>
              <a:buChar char="Ø"/>
            </a:pPr>
            <a:r>
              <a:rPr lang="en-US" sz="24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Clean, normalize, and transform the data to ensure it is in a format suitable for CNN analysis.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578DCE7-3D3C-4667-B029-1ACC7D52F9F1}"/>
              </a:ext>
            </a:extLst>
          </p:cNvPr>
          <p:cNvSpPr txBox="1"/>
          <p:nvPr/>
        </p:nvSpPr>
        <p:spPr>
          <a:xfrm>
            <a:off x="525514" y="4755100"/>
            <a:ext cx="5791201" cy="438582"/>
          </a:xfrm>
          <a:prstGeom prst="rect">
            <a:avLst/>
          </a:prstGeom>
          <a:noFill/>
        </p:spPr>
        <p:txBody>
          <a:bodyPr wrap="square">
            <a:spAutoFit/>
          </a:bodyPr>
          <a:lstStyle/>
          <a:p>
            <a:pPr marL="0" indent="0" algn="l">
              <a:lnSpc>
                <a:spcPts val="2734"/>
              </a:lnSpc>
              <a:buNone/>
            </a:pPr>
            <a:r>
              <a:rPr lang="en-US" sz="2400" b="1" kern="0" spc="-44" dirty="0">
                <a:solidFill>
                  <a:srgbClr val="272525"/>
                </a:solidFill>
                <a:latin typeface="Arial Rounded MT Bold" panose="020F0704030504030204" pitchFamily="34" charset="0"/>
                <a:ea typeface="adonis-web" pitchFamily="34" charset="-122"/>
                <a:cs typeface="Arial" panose="020B0604020202020204" pitchFamily="34" charset="0"/>
              </a:rPr>
              <a:t>Feature Engineering</a:t>
            </a:r>
            <a:endParaRPr lang="en-US" sz="2400" dirty="0">
              <a:latin typeface="Arial Rounded MT Bold" panose="020F07040305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B61D6DFD-D94D-CB39-C615-0CADC8A3E22B}"/>
              </a:ext>
            </a:extLst>
          </p:cNvPr>
          <p:cNvSpPr txBox="1"/>
          <p:nvPr/>
        </p:nvSpPr>
        <p:spPr>
          <a:xfrm>
            <a:off x="1219199" y="5374880"/>
            <a:ext cx="10195034" cy="830997"/>
          </a:xfrm>
          <a:prstGeom prst="rect">
            <a:avLst/>
          </a:prstGeom>
          <a:noFill/>
        </p:spPr>
        <p:txBody>
          <a:bodyPr wrap="square">
            <a:spAutoFit/>
          </a:bodyPr>
          <a:lstStyle/>
          <a:p>
            <a:pPr marL="342900" indent="-342900">
              <a:buFont typeface="Wingdings" panose="05000000000000000000" pitchFamily="2" charset="2"/>
              <a:buChar char="Ø"/>
            </a:pPr>
            <a:r>
              <a:rPr lang="en-US" sz="24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Identify and extract the most relevant features that will help the CNN model detect performance patterns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05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B45116-D993-D20D-570A-60A7867EC590}"/>
              </a:ext>
            </a:extLst>
          </p:cNvPr>
          <p:cNvSpPr txBox="1"/>
          <p:nvPr/>
        </p:nvSpPr>
        <p:spPr>
          <a:xfrm>
            <a:off x="639856" y="1704103"/>
            <a:ext cx="10762594" cy="1631216"/>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input layer receives the raw image data.</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Images are typically represented as grids of pixels with three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channels (red, green, and blue – RGB).</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dimensions of the input layer match the dimensions of the input images (e.g., 28x28x1 for a 28×28-pixel image with RGB channels).</a:t>
            </a:r>
          </a:p>
        </p:txBody>
      </p:sp>
      <p:sp>
        <p:nvSpPr>
          <p:cNvPr id="5" name="TextBox 4">
            <a:extLst>
              <a:ext uri="{FF2B5EF4-FFF2-40B4-BE49-F238E27FC236}">
                <a16:creationId xmlns:a16="http://schemas.microsoft.com/office/drawing/2014/main" id="{93302CAD-582D-A86B-6013-CAAFFCBF07A5}"/>
              </a:ext>
            </a:extLst>
          </p:cNvPr>
          <p:cNvSpPr txBox="1"/>
          <p:nvPr/>
        </p:nvSpPr>
        <p:spPr>
          <a:xfrm>
            <a:off x="460953" y="1129061"/>
            <a:ext cx="3315918" cy="461665"/>
          </a:xfrm>
          <a:prstGeom prst="rect">
            <a:avLst/>
          </a:prstGeom>
          <a:noFill/>
        </p:spPr>
        <p:txBody>
          <a:bodyPr wrap="square">
            <a:spAutoFit/>
          </a:bodyPr>
          <a:lstStyle/>
          <a:p>
            <a:r>
              <a:rPr lang="en-IN" sz="2400" dirty="0">
                <a:latin typeface="Arial Rounded MT Bold" panose="020F0704030504030204" pitchFamily="34" charset="0"/>
              </a:rPr>
              <a:t>Input Layer:</a:t>
            </a:r>
          </a:p>
        </p:txBody>
      </p:sp>
      <p:sp>
        <p:nvSpPr>
          <p:cNvPr id="7" name="TextBox 6">
            <a:extLst>
              <a:ext uri="{FF2B5EF4-FFF2-40B4-BE49-F238E27FC236}">
                <a16:creationId xmlns:a16="http://schemas.microsoft.com/office/drawing/2014/main" id="{D6470112-65DD-B8AC-0C1B-9F1AF93F6CF7}"/>
              </a:ext>
            </a:extLst>
          </p:cNvPr>
          <p:cNvSpPr txBox="1"/>
          <p:nvPr/>
        </p:nvSpPr>
        <p:spPr>
          <a:xfrm>
            <a:off x="639856" y="3872706"/>
            <a:ext cx="10762594" cy="1938992"/>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Convolutional layers consist of multiple filters Each filter scans over the input image using a sliding window.</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Convolution operation calculates the dot product between the filter and the region of the input.</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Activation functions (e.g., </a:t>
            </a:r>
            <a:r>
              <a:rPr lang="en-IN" sz="2000" dirty="0" err="1">
                <a:latin typeface="Times New Roman" panose="02020603050405020304" pitchFamily="18" charset="0"/>
                <a:cs typeface="Times New Roman" panose="02020603050405020304" pitchFamily="18" charset="0"/>
              </a:rPr>
              <a:t>ReLU</a:t>
            </a:r>
            <a:r>
              <a:rPr lang="en-IN" sz="2000" dirty="0">
                <a:latin typeface="Times New Roman" panose="02020603050405020304" pitchFamily="18" charset="0"/>
                <a:cs typeface="Times New Roman" panose="02020603050405020304" pitchFamily="18" charset="0"/>
              </a:rPr>
              <a:t> – Rectified Linear Unit) introduce non-linearity to the network.</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Multiple convolutional layers are used to learn hierarchical features. Optional: </a:t>
            </a:r>
            <a:r>
              <a:rPr lang="en-IN" sz="2000" dirty="0" err="1">
                <a:latin typeface="Times New Roman" panose="02020603050405020304" pitchFamily="18" charset="0"/>
                <a:cs typeface="Times New Roman" panose="02020603050405020304" pitchFamily="18" charset="0"/>
              </a:rPr>
              <a:t>MaxPooling</a:t>
            </a:r>
            <a:r>
              <a:rPr lang="en-IN" sz="2000" dirty="0">
                <a:latin typeface="Times New Roman" panose="02020603050405020304" pitchFamily="18" charset="0"/>
                <a:cs typeface="Times New Roman" panose="02020603050405020304" pitchFamily="18" charset="0"/>
              </a:rPr>
              <a:t> layers reduce the spatial dimensions (width and height) to reduce computational complexity.</a:t>
            </a:r>
          </a:p>
        </p:txBody>
      </p:sp>
      <p:sp>
        <p:nvSpPr>
          <p:cNvPr id="8" name="TextBox 7">
            <a:extLst>
              <a:ext uri="{FF2B5EF4-FFF2-40B4-BE49-F238E27FC236}">
                <a16:creationId xmlns:a16="http://schemas.microsoft.com/office/drawing/2014/main" id="{9FB7B0C8-4DF1-EBB3-5C25-7BDB77F8C7F9}"/>
              </a:ext>
            </a:extLst>
          </p:cNvPr>
          <p:cNvSpPr txBox="1"/>
          <p:nvPr/>
        </p:nvSpPr>
        <p:spPr>
          <a:xfrm>
            <a:off x="460953" y="3373180"/>
            <a:ext cx="9828676" cy="461665"/>
          </a:xfrm>
          <a:prstGeom prst="rect">
            <a:avLst/>
          </a:prstGeom>
          <a:noFill/>
        </p:spPr>
        <p:txBody>
          <a:bodyPr wrap="square" rtlCol="0">
            <a:spAutoFit/>
          </a:bodyPr>
          <a:lstStyle/>
          <a:p>
            <a:r>
              <a:rPr lang="en-IN" sz="2400" dirty="0">
                <a:latin typeface="Arial Rounded MT Bold" panose="020F0704030504030204" pitchFamily="34" charset="0"/>
              </a:rPr>
              <a:t>Convolutional Layers (Convolutional and Activation):</a:t>
            </a:r>
          </a:p>
        </p:txBody>
      </p:sp>
      <p:sp>
        <p:nvSpPr>
          <p:cNvPr id="4" name="TextBox 3">
            <a:extLst>
              <a:ext uri="{FF2B5EF4-FFF2-40B4-BE49-F238E27FC236}">
                <a16:creationId xmlns:a16="http://schemas.microsoft.com/office/drawing/2014/main" id="{7A2D09FC-C04E-D68F-D57D-95ABFE2ED975}"/>
              </a:ext>
            </a:extLst>
          </p:cNvPr>
          <p:cNvSpPr txBox="1"/>
          <p:nvPr/>
        </p:nvSpPr>
        <p:spPr>
          <a:xfrm>
            <a:off x="874643" y="152482"/>
            <a:ext cx="9975411" cy="523220"/>
          </a:xfrm>
          <a:prstGeom prst="rect">
            <a:avLst/>
          </a:prstGeom>
          <a:noFill/>
        </p:spPr>
        <p:txBody>
          <a:bodyPr wrap="square" rtlCol="0">
            <a:spAutoFit/>
          </a:bodyPr>
          <a:lstStyle/>
          <a:p>
            <a:pPr algn="ctr"/>
            <a:r>
              <a:rPr lang="en-IN" sz="2800" dirty="0">
                <a:latin typeface="Arial Rounded MT Bold" panose="020F0704030504030204" pitchFamily="34" charset="0"/>
              </a:rPr>
              <a:t>WORKING PROCESS</a:t>
            </a:r>
          </a:p>
        </p:txBody>
      </p:sp>
    </p:spTree>
    <p:extLst>
      <p:ext uri="{BB962C8B-B14F-4D97-AF65-F5344CB8AC3E}">
        <p14:creationId xmlns:p14="http://schemas.microsoft.com/office/powerpoint/2010/main" val="212434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D70DCB-D8E6-99D8-BB4F-055ED7DFB245}"/>
              </a:ext>
            </a:extLst>
          </p:cNvPr>
          <p:cNvSpPr txBox="1"/>
          <p:nvPr/>
        </p:nvSpPr>
        <p:spPr>
          <a:xfrm>
            <a:off x="493985" y="1030970"/>
            <a:ext cx="10767049" cy="4955203"/>
          </a:xfrm>
          <a:prstGeom prst="rect">
            <a:avLst/>
          </a:prstGeom>
          <a:noFill/>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Pooling layers reduce the spatial dimensions of feature maps while retaining important information.</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Pooling helps to make the network more robust to variations in the position or size of objects in the input</a:t>
            </a:r>
            <a:r>
              <a:rPr lang="en-IN" dirty="0"/>
              <a:t>.</a:t>
            </a:r>
          </a:p>
          <a:p>
            <a:pPr marL="342900" indent="-342900">
              <a:buFont typeface="Wingdings" panose="05000000000000000000" pitchFamily="2" charset="2"/>
              <a:buChar char="Ø"/>
            </a:pPr>
            <a:endParaRPr lang="en-IN" dirty="0"/>
          </a:p>
          <a:p>
            <a:r>
              <a:rPr lang="en-IN" sz="2400" dirty="0">
                <a:latin typeface="Arial Rounded MT Bold" panose="020F0704030504030204" pitchFamily="34" charset="0"/>
                <a:cs typeface="Arial" panose="020B0604020202020204" pitchFamily="34" charset="0"/>
              </a:rPr>
              <a:t>Flatten Layer:</a:t>
            </a:r>
          </a:p>
          <a:p>
            <a:endParaRPr lang="en-IN" dirty="0"/>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flatten layer reshapes the output of the previous layers into a 1D vector, allowing it to be input to a dense layer.</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r>
              <a:rPr lang="en-IN" sz="2400" dirty="0">
                <a:latin typeface="Arial Rounded MT Bold" panose="020F0704030504030204" pitchFamily="34" charset="0"/>
                <a:cs typeface="Arial" panose="020B0604020202020204" pitchFamily="34" charset="0"/>
              </a:rPr>
              <a:t>Fully Connected Layers:</a:t>
            </a:r>
          </a:p>
          <a:p>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After several convolutional and pooling layers, CNNs typically have one or more fully connected layers (also called dense layers).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Fully connected layers combine high-level features learned from previous layers and make final predictions.</a:t>
            </a:r>
          </a:p>
        </p:txBody>
      </p:sp>
      <p:sp>
        <p:nvSpPr>
          <p:cNvPr id="2" name="TextBox 1">
            <a:extLst>
              <a:ext uri="{FF2B5EF4-FFF2-40B4-BE49-F238E27FC236}">
                <a16:creationId xmlns:a16="http://schemas.microsoft.com/office/drawing/2014/main" id="{5023E4D9-CC56-32C4-666A-47DF9520A2BE}"/>
              </a:ext>
            </a:extLst>
          </p:cNvPr>
          <p:cNvSpPr txBox="1"/>
          <p:nvPr/>
        </p:nvSpPr>
        <p:spPr>
          <a:xfrm>
            <a:off x="493986" y="333218"/>
            <a:ext cx="4996544" cy="461665"/>
          </a:xfrm>
          <a:prstGeom prst="rect">
            <a:avLst/>
          </a:prstGeom>
          <a:noFill/>
        </p:spPr>
        <p:txBody>
          <a:bodyPr wrap="square" rtlCol="0">
            <a:spAutoFit/>
          </a:bodyPr>
          <a:lstStyle/>
          <a:p>
            <a:r>
              <a:rPr lang="en-IN" sz="2400" dirty="0">
                <a:latin typeface="Arial Rounded MT Bold" panose="020F0704030504030204" pitchFamily="34" charset="0"/>
                <a:cs typeface="Arial" panose="020B0604020202020204" pitchFamily="34" charset="0"/>
              </a:rPr>
              <a:t>Pooling layers</a:t>
            </a:r>
          </a:p>
        </p:txBody>
      </p:sp>
    </p:spTree>
    <p:extLst>
      <p:ext uri="{BB962C8B-B14F-4D97-AF65-F5344CB8AC3E}">
        <p14:creationId xmlns:p14="http://schemas.microsoft.com/office/powerpoint/2010/main" val="373931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7FA2D-0760-A100-C255-1E2C2EF42B68}"/>
              </a:ext>
            </a:extLst>
          </p:cNvPr>
          <p:cNvSpPr txBox="1"/>
          <p:nvPr/>
        </p:nvSpPr>
        <p:spPr>
          <a:xfrm>
            <a:off x="556673" y="1147161"/>
            <a:ext cx="10555276" cy="1015663"/>
          </a:xfrm>
          <a:prstGeom prst="rect">
            <a:avLst/>
          </a:prstGeom>
          <a:noFill/>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CNNs are trained using backpropagation and optimization algorithms (e.g., stochastic gradient descent or its variants) to update network parameters (weights and biases) and minimize the loss function.</a:t>
            </a:r>
          </a:p>
        </p:txBody>
      </p:sp>
      <p:sp>
        <p:nvSpPr>
          <p:cNvPr id="4" name="TextBox 3">
            <a:extLst>
              <a:ext uri="{FF2B5EF4-FFF2-40B4-BE49-F238E27FC236}">
                <a16:creationId xmlns:a16="http://schemas.microsoft.com/office/drawing/2014/main" id="{A219C2F0-28D8-FA17-33E2-90F30734B7E3}"/>
              </a:ext>
            </a:extLst>
          </p:cNvPr>
          <p:cNvSpPr txBox="1"/>
          <p:nvPr/>
        </p:nvSpPr>
        <p:spPr>
          <a:xfrm>
            <a:off x="556672" y="3045196"/>
            <a:ext cx="11384955" cy="116955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final output is a probability distribution over the classes.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During training, the model is optimized using a loss function (e.g., categorical cross-entropy) to make its predictions as close as possible to the ground truth labels.</a:t>
            </a:r>
          </a:p>
        </p:txBody>
      </p:sp>
      <p:sp>
        <p:nvSpPr>
          <p:cNvPr id="6" name="TextBox 5">
            <a:extLst>
              <a:ext uri="{FF2B5EF4-FFF2-40B4-BE49-F238E27FC236}">
                <a16:creationId xmlns:a16="http://schemas.microsoft.com/office/drawing/2014/main" id="{D653CFBC-6251-D831-43EA-2A2DC541B0B3}"/>
              </a:ext>
            </a:extLst>
          </p:cNvPr>
          <p:cNvSpPr txBox="1"/>
          <p:nvPr/>
        </p:nvSpPr>
        <p:spPr>
          <a:xfrm>
            <a:off x="556672" y="2342400"/>
            <a:ext cx="5757416" cy="523220"/>
          </a:xfrm>
          <a:prstGeom prst="rect">
            <a:avLst/>
          </a:prstGeom>
          <a:noFill/>
        </p:spPr>
        <p:txBody>
          <a:bodyPr wrap="square">
            <a:spAutoFit/>
          </a:bodyPr>
          <a:lstStyle/>
          <a:p>
            <a:r>
              <a:rPr lang="en-IN" sz="2800" dirty="0">
                <a:latin typeface="Arial Rounded MT Bold" panose="020F0704030504030204" pitchFamily="34" charset="0"/>
              </a:rPr>
              <a:t>Model Output:</a:t>
            </a:r>
          </a:p>
        </p:txBody>
      </p:sp>
      <p:sp>
        <p:nvSpPr>
          <p:cNvPr id="8" name="TextBox 7">
            <a:extLst>
              <a:ext uri="{FF2B5EF4-FFF2-40B4-BE49-F238E27FC236}">
                <a16:creationId xmlns:a16="http://schemas.microsoft.com/office/drawing/2014/main" id="{E3933233-3B15-FEAD-FC15-D17BE7ABCBA0}"/>
              </a:ext>
            </a:extLst>
          </p:cNvPr>
          <p:cNvSpPr txBox="1"/>
          <p:nvPr/>
        </p:nvSpPr>
        <p:spPr>
          <a:xfrm>
            <a:off x="556672" y="466156"/>
            <a:ext cx="7640270" cy="523220"/>
          </a:xfrm>
          <a:prstGeom prst="rect">
            <a:avLst/>
          </a:prstGeom>
          <a:noFill/>
        </p:spPr>
        <p:txBody>
          <a:bodyPr wrap="square">
            <a:spAutoFit/>
          </a:bodyPr>
          <a:lstStyle/>
          <a:p>
            <a:r>
              <a:rPr lang="en-IN" sz="2800" dirty="0">
                <a:latin typeface="Arial Rounded MT Bold" panose="020F0704030504030204" pitchFamily="34" charset="0"/>
              </a:rPr>
              <a:t>Backpropagation and Optimization:</a:t>
            </a:r>
          </a:p>
        </p:txBody>
      </p:sp>
    </p:spTree>
    <p:extLst>
      <p:ext uri="{BB962C8B-B14F-4D97-AF65-F5344CB8AC3E}">
        <p14:creationId xmlns:p14="http://schemas.microsoft.com/office/powerpoint/2010/main" val="3378983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1075</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Arial Rounded MT Bold</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Lalithambigai S</dc:creator>
  <cp:lastModifiedBy>Lalithambigai S</cp:lastModifiedBy>
  <cp:revision>8</cp:revision>
  <dcterms:created xsi:type="dcterms:W3CDTF">2024-03-29T08:47:09Z</dcterms:created>
  <dcterms:modified xsi:type="dcterms:W3CDTF">2024-04-02T12:12:46Z</dcterms:modified>
</cp:coreProperties>
</file>