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2"/>
  </p:notesMasterIdLst>
  <p:sldIdLst>
    <p:sldId id="270" r:id="rId2"/>
    <p:sldId id="256" r:id="rId3"/>
    <p:sldId id="275" r:id="rId4"/>
    <p:sldId id="258" r:id="rId5"/>
    <p:sldId id="273" r:id="rId6"/>
    <p:sldId id="274" r:id="rId7"/>
    <p:sldId id="283" r:id="rId8"/>
    <p:sldId id="276" r:id="rId9"/>
    <p:sldId id="278" r:id="rId10"/>
    <p:sldId id="262" r:id="rId11"/>
    <p:sldId id="279" r:id="rId12"/>
    <p:sldId id="263" r:id="rId13"/>
    <p:sldId id="277" r:id="rId14"/>
    <p:sldId id="280" r:id="rId15"/>
    <p:sldId id="265" r:id="rId16"/>
    <p:sldId id="281" r:id="rId17"/>
    <p:sldId id="282" r:id="rId18"/>
    <p:sldId id="267" r:id="rId19"/>
    <p:sldId id="268" r:id="rId20"/>
    <p:sldId id="269"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652077f30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652077f30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042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933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66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994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7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788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840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412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357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012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00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869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514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98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83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75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961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652077f30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652077f30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160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652077f30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652077f30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95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55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12.jpe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4.jpe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hyperlink" Target="https://www.researchgate.net/publication/348835580_Machine_Learning-Based_Method_for_Recommendation_of_Missing_Person's_Search_Level" TargetMode="External"/><Relationship Id="rId3" Type="http://schemas.openxmlformats.org/officeDocument/2006/relationships/image" Target="../media/image6.png"/><Relationship Id="rId7" Type="http://schemas.openxmlformats.org/officeDocument/2006/relationships/hyperlink" Target="https://ijcrt.org/papers/IJCRT2207458.pdf" TargetMode="External"/><Relationship Id="rId12"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ijarsct.co.in/Paper3812.pdf" TargetMode="External"/><Relationship Id="rId11" Type="http://schemas.openxmlformats.org/officeDocument/2006/relationships/image" Target="../media/image2.png"/><Relationship Id="rId5" Type="http://schemas.openxmlformats.org/officeDocument/2006/relationships/hyperlink" Target="https://ijrpr.com/uploads/V4ISSUE5/IJRPR13461.pdf" TargetMode="External"/><Relationship Id="rId10" Type="http://schemas.openxmlformats.org/officeDocument/2006/relationships/hyperlink" Target="https://www.researchgate.net/publication/347549638_Criminals_And_Missing_Children_Identification_Using_Face_Recognition_And_Web_Scrapping" TargetMode="External"/><Relationship Id="rId4" Type="http://schemas.openxmlformats.org/officeDocument/2006/relationships/hyperlink" Target="https://ijcrt.org/papers/IJCRT2304378.pdf" TargetMode="External"/><Relationship Id="rId9" Type="http://schemas.openxmlformats.org/officeDocument/2006/relationships/hyperlink" Target="https://www.mdpi.com/1424-8220/22/14/527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 name="Google Shape;87;p16"/>
          <p:cNvPicPr preferRelativeResize="0"/>
          <p:nvPr/>
        </p:nvPicPr>
        <p:blipFill>
          <a:blip r:embed="rId3">
            <a:alphaModFix/>
          </a:blip>
          <a:stretch>
            <a:fillRect/>
          </a:stretch>
        </p:blipFill>
        <p:spPr>
          <a:xfrm>
            <a:off x="0" y="-68525"/>
            <a:ext cx="715125" cy="5212027"/>
          </a:xfrm>
          <a:prstGeom prst="rect">
            <a:avLst/>
          </a:prstGeom>
          <a:noFill/>
          <a:ln>
            <a:noFill/>
          </a:ln>
        </p:spPr>
      </p:pic>
      <p:pic>
        <p:nvPicPr>
          <p:cNvPr id="88" name="Google Shape;88;p16"/>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8" name="TextBox 7"/>
          <p:cNvSpPr txBox="1"/>
          <p:nvPr/>
        </p:nvSpPr>
        <p:spPr>
          <a:xfrm>
            <a:off x="665957" y="162907"/>
            <a:ext cx="7026190" cy="1754326"/>
          </a:xfrm>
          <a:prstGeom prst="rect">
            <a:avLst/>
          </a:prstGeom>
          <a:noFill/>
        </p:spPr>
        <p:txBody>
          <a:bodyPr wrap="square" rtlCol="0">
            <a:spAutoFit/>
          </a:bodyPr>
          <a:lstStyle/>
          <a:p>
            <a:pPr algn="ctr" eaLnBrk="0" hangingPunct="0">
              <a:defRPr/>
            </a:pPr>
            <a:r>
              <a:rPr lang="en-US" sz="2400" b="1" dirty="0">
                <a:latin typeface="Times New Roman" panose="02020603050405020304" pitchFamily="18" charset="0"/>
                <a:cs typeface="Times New Roman" panose="02020603050405020304" pitchFamily="18" charset="0"/>
              </a:rPr>
              <a:t>Department of Computer Science and Engineering</a:t>
            </a:r>
          </a:p>
          <a:p>
            <a:pPr algn="ctr" eaLnBrk="0" hangingPunct="0">
              <a:defRPr/>
            </a:pPr>
            <a:r>
              <a:rPr lang="en-US" sz="2400" dirty="0">
                <a:latin typeface="Times New Roman" panose="02020603050405020304" pitchFamily="18" charset="0"/>
                <a:cs typeface="Times New Roman" panose="02020603050405020304" pitchFamily="18" charset="0"/>
              </a:rPr>
              <a:t>Project Progress Seminar</a:t>
            </a:r>
          </a:p>
          <a:p>
            <a:pPr algn="ctr" eaLnBrk="0" hangingPunct="0">
              <a:defRPr/>
            </a:pP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Session: 2023-2024</a:t>
            </a:r>
          </a:p>
          <a:p>
            <a:pPr algn="ctr"/>
            <a:r>
              <a:rPr lang="en-US" sz="2000" b="1" dirty="0">
                <a:solidFill>
                  <a:srgbClr val="C00000"/>
                </a:solidFill>
                <a:latin typeface="Times New Roman" panose="02020603050405020304" pitchFamily="18" charset="0"/>
                <a:cs typeface="Times New Roman" panose="02020603050405020304" pitchFamily="18" charset="0"/>
              </a:rPr>
              <a:t>Group Number: - CSE_B_04</a:t>
            </a:r>
          </a:p>
        </p:txBody>
      </p:sp>
      <p:sp>
        <p:nvSpPr>
          <p:cNvPr id="10" name="TextBox 9"/>
          <p:cNvSpPr txBox="1"/>
          <p:nvPr/>
        </p:nvSpPr>
        <p:spPr>
          <a:xfrm>
            <a:off x="1075998" y="1940201"/>
            <a:ext cx="6206107" cy="984885"/>
          </a:xfrm>
          <a:prstGeom prst="rect">
            <a:avLst/>
          </a:prstGeom>
          <a:noFill/>
        </p:spPr>
        <p:txBody>
          <a:bodyPr wrap="square" rtlCol="0">
            <a:spAutoFit/>
          </a:bodyPr>
          <a:lstStyle/>
          <a:p>
            <a:pPr algn="ctr" eaLnBrk="0" hangingPunct="0">
              <a:defRPr/>
            </a:pPr>
            <a:r>
              <a:rPr lang="en-US" sz="2000" b="1" dirty="0">
                <a:solidFill>
                  <a:srgbClr val="940000"/>
                </a:solidFill>
                <a:latin typeface="Times New Roman" panose="02020603050405020304" pitchFamily="18" charset="0"/>
                <a:cs typeface="Times New Roman" panose="02020603050405020304" pitchFamily="18" charset="0"/>
              </a:rPr>
              <a:t>Title of the Project:- </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Missing people identification using Deep learning</a:t>
            </a:r>
          </a:p>
          <a:p>
            <a:pPr algn="ctr"/>
            <a:endParaRPr lang="en-US" sz="1800" b="1" dirty="0">
              <a:solidFill>
                <a:srgbClr val="940000"/>
              </a:solidFill>
              <a:latin typeface="Times New Roman" panose="02020603050405020304" pitchFamily="18" charset="0"/>
              <a:cs typeface="Times New Roman" panose="02020603050405020304" pitchFamily="18" charset="0"/>
            </a:endParaRPr>
          </a:p>
        </p:txBody>
      </p:sp>
      <p:sp>
        <p:nvSpPr>
          <p:cNvPr id="11" name="Subtitle 2"/>
          <p:cNvSpPr txBox="1">
            <a:spLocks/>
          </p:cNvSpPr>
          <p:nvPr/>
        </p:nvSpPr>
        <p:spPr>
          <a:xfrm>
            <a:off x="484867" y="3062039"/>
            <a:ext cx="3694185" cy="165155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b="1" dirty="0">
                <a:solidFill>
                  <a:srgbClr val="000000"/>
                </a:solidFill>
                <a:latin typeface="Times New Roman" panose="02020603050405020304" pitchFamily="18" charset="0"/>
                <a:cs typeface="Times New Roman" panose="02020603050405020304" pitchFamily="18" charset="0"/>
              </a:rPr>
              <a:t>Presented By:</a:t>
            </a:r>
          </a:p>
          <a:p>
            <a:pPr marL="914400" lvl="1" indent="-457200" algn="l">
              <a:buAutoNum type="arabicPeriod"/>
            </a:pPr>
            <a:r>
              <a:rPr lang="en-US" sz="1400" b="1" dirty="0">
                <a:solidFill>
                  <a:srgbClr val="000000"/>
                </a:solidFill>
                <a:latin typeface="Times New Roman" panose="02020603050405020304" pitchFamily="18" charset="0"/>
                <a:cs typeface="Times New Roman" panose="02020603050405020304" pitchFamily="18" charset="0"/>
              </a:rPr>
              <a:t>Lalit Kondekar (B 18)</a:t>
            </a:r>
          </a:p>
          <a:p>
            <a:pPr marL="914400" lvl="1" indent="-457200" algn="l">
              <a:buAutoNum type="arabicPeriod"/>
            </a:pPr>
            <a:r>
              <a:rPr lang="en-US" sz="1400" b="1" dirty="0">
                <a:solidFill>
                  <a:srgbClr val="000000"/>
                </a:solidFill>
                <a:latin typeface="Times New Roman" panose="02020603050405020304" pitchFamily="18" charset="0"/>
                <a:cs typeface="Times New Roman" panose="02020603050405020304" pitchFamily="18" charset="0"/>
              </a:rPr>
              <a:t>Lokesh </a:t>
            </a:r>
            <a:r>
              <a:rPr lang="en-US" sz="1400" b="1" dirty="0" err="1">
                <a:solidFill>
                  <a:srgbClr val="000000"/>
                </a:solidFill>
                <a:latin typeface="Times New Roman" panose="02020603050405020304" pitchFamily="18" charset="0"/>
                <a:cs typeface="Times New Roman" panose="02020603050405020304" pitchFamily="18" charset="0"/>
              </a:rPr>
              <a:t>Burade</a:t>
            </a:r>
            <a:r>
              <a:rPr lang="en-US" sz="1400" b="1" dirty="0">
                <a:solidFill>
                  <a:srgbClr val="000000"/>
                </a:solidFill>
                <a:latin typeface="Times New Roman" panose="02020603050405020304" pitchFamily="18" charset="0"/>
                <a:cs typeface="Times New Roman" panose="02020603050405020304" pitchFamily="18" charset="0"/>
              </a:rPr>
              <a:t> (B 19)</a:t>
            </a:r>
          </a:p>
          <a:p>
            <a:pPr lvl="1" algn="l"/>
            <a:r>
              <a:rPr lang="en-US" sz="1400" b="1" dirty="0">
                <a:solidFill>
                  <a:srgbClr val="000000"/>
                </a:solidFill>
                <a:latin typeface="Times New Roman" panose="02020603050405020304" pitchFamily="18" charset="0"/>
                <a:cs typeface="Times New Roman" panose="02020603050405020304" pitchFamily="18" charset="0"/>
              </a:rPr>
              <a:t>3.       </a:t>
            </a:r>
            <a:r>
              <a:rPr lang="en-US" sz="1400" b="1" dirty="0" err="1">
                <a:solidFill>
                  <a:srgbClr val="000000"/>
                </a:solidFill>
                <a:latin typeface="Times New Roman" panose="02020603050405020304" pitchFamily="18" charset="0"/>
                <a:cs typeface="Times New Roman" panose="02020603050405020304" pitchFamily="18" charset="0"/>
              </a:rPr>
              <a:t>Nrupraj</a:t>
            </a:r>
            <a:r>
              <a:rPr lang="en-US" sz="1400" b="1" dirty="0">
                <a:solidFill>
                  <a:srgbClr val="000000"/>
                </a:solidFill>
                <a:latin typeface="Times New Roman" panose="02020603050405020304" pitchFamily="18" charset="0"/>
                <a:cs typeface="Times New Roman" panose="02020603050405020304" pitchFamily="18" charset="0"/>
              </a:rPr>
              <a:t> </a:t>
            </a:r>
            <a:r>
              <a:rPr lang="en-US" sz="1400" b="1" dirty="0" err="1">
                <a:solidFill>
                  <a:srgbClr val="000000"/>
                </a:solidFill>
                <a:latin typeface="Times New Roman" panose="02020603050405020304" pitchFamily="18" charset="0"/>
                <a:cs typeface="Times New Roman" panose="02020603050405020304" pitchFamily="18" charset="0"/>
              </a:rPr>
              <a:t>Bhendarkar</a:t>
            </a:r>
            <a:r>
              <a:rPr lang="en-US" sz="1400" b="1" dirty="0">
                <a:solidFill>
                  <a:srgbClr val="000000"/>
                </a:solidFill>
                <a:latin typeface="Times New Roman" panose="02020603050405020304" pitchFamily="18" charset="0"/>
                <a:cs typeface="Times New Roman" panose="02020603050405020304" pitchFamily="18" charset="0"/>
              </a:rPr>
              <a:t> (B 29)</a:t>
            </a:r>
          </a:p>
          <a:p>
            <a:pPr lvl="1" algn="l"/>
            <a:r>
              <a:rPr lang="en-US" sz="1400" b="1" dirty="0">
                <a:solidFill>
                  <a:srgbClr val="000000"/>
                </a:solidFill>
                <a:latin typeface="Times New Roman" panose="02020603050405020304" pitchFamily="18" charset="0"/>
                <a:cs typeface="Times New Roman" panose="02020603050405020304" pitchFamily="18" charset="0"/>
              </a:rPr>
              <a:t>4.       Ruchi Maurya (B 12)</a:t>
            </a:r>
          </a:p>
          <a:p>
            <a:pPr lvl="1" algn="l"/>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b="1" dirty="0">
              <a:solidFill>
                <a:srgbClr val="000000"/>
              </a:solidFill>
              <a:latin typeface="Times New Roman" panose="02020603050405020304" pitchFamily="18" charset="0"/>
              <a:cs typeface="Times New Roman" panose="02020603050405020304" pitchFamily="18" charset="0"/>
            </a:endParaRPr>
          </a:p>
        </p:txBody>
      </p:sp>
      <p:sp>
        <p:nvSpPr>
          <p:cNvPr id="12" name="Subtitle 2"/>
          <p:cNvSpPr txBox="1">
            <a:spLocks/>
          </p:cNvSpPr>
          <p:nvPr/>
        </p:nvSpPr>
        <p:spPr>
          <a:xfrm>
            <a:off x="5999048" y="3062133"/>
            <a:ext cx="2455099" cy="1292134"/>
          </a:xfrm>
          <a:prstGeom prst="rect">
            <a:avLst/>
          </a:prstGeom>
        </p:spPr>
        <p:txBody>
          <a:bodyPr vert="horz" lIns="91440" tIns="45720" rIns="91440" bIns="45720" rtlCol="0">
            <a:normAutofit fontScale="8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1800" b="1" dirty="0">
              <a:solidFill>
                <a:srgbClr val="000000"/>
              </a:solidFill>
              <a:latin typeface="Times New Roman" panose="02020603050405020304" pitchFamily="18" charset="0"/>
              <a:cs typeface="Times New Roman" panose="02020603050405020304" pitchFamily="18" charset="0"/>
            </a:endParaRPr>
          </a:p>
          <a:p>
            <a:r>
              <a:rPr lang="en-US" sz="1800" b="1" dirty="0">
                <a:solidFill>
                  <a:srgbClr val="000000"/>
                </a:solidFill>
                <a:latin typeface="Times New Roman" panose="02020603050405020304" pitchFamily="18" charset="0"/>
                <a:cs typeface="Times New Roman" panose="02020603050405020304" pitchFamily="18" charset="0"/>
              </a:rPr>
              <a:t>Guide</a:t>
            </a:r>
          </a:p>
          <a:p>
            <a:r>
              <a:rPr lang="en-US" sz="1800" dirty="0">
                <a:solidFill>
                  <a:srgbClr val="000000"/>
                </a:solidFill>
                <a:latin typeface="Times New Roman" panose="02020603050405020304" pitchFamily="18" charset="0"/>
                <a:cs typeface="Times New Roman" panose="02020603050405020304" pitchFamily="18" charset="0"/>
              </a:rPr>
              <a:t>Prof. Imran Ahmed</a:t>
            </a:r>
          </a:p>
          <a:p>
            <a:r>
              <a:rPr lang="en-US" sz="1800" dirty="0">
                <a:solidFill>
                  <a:srgbClr val="000000"/>
                </a:solidFill>
                <a:latin typeface="Times New Roman" panose="02020603050405020304" pitchFamily="18" charset="0"/>
                <a:cs typeface="Times New Roman" panose="02020603050405020304" pitchFamily="18" charset="0"/>
              </a:rPr>
              <a:t>Assistant Professor</a:t>
            </a:r>
          </a:p>
          <a:p>
            <a:r>
              <a:rPr lang="en-US" sz="1800">
                <a:solidFill>
                  <a:srgbClr val="000000"/>
                </a:solidFill>
                <a:latin typeface="Times New Roman" panose="02020603050405020304" pitchFamily="18" charset="0"/>
                <a:cs typeface="Times New Roman" panose="02020603050405020304" pitchFamily="18" charset="0"/>
              </a:rPr>
              <a:t>GHRCE, </a:t>
            </a:r>
            <a:r>
              <a:rPr lang="en-US" sz="1800" dirty="0">
                <a:solidFill>
                  <a:srgbClr val="000000"/>
                </a:solidFill>
                <a:latin typeface="Times New Roman" panose="02020603050405020304" pitchFamily="18" charset="0"/>
                <a:cs typeface="Times New Roman" panose="02020603050405020304" pitchFamily="18" charset="0"/>
              </a:rPr>
              <a:t>Nagpur </a:t>
            </a:r>
          </a:p>
          <a:p>
            <a:endParaRPr lang="en-US" sz="2400" b="1"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058526" y="1009293"/>
            <a:ext cx="1610218"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Date : 26-10-2023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2364493" y="197150"/>
            <a:ext cx="3315600" cy="761700"/>
          </a:xfrm>
          <a:prstGeom prst="rect">
            <a:avLst/>
          </a:prstGeom>
        </p:spPr>
        <p:txBody>
          <a:bodyPr spcFirstLastPara="1" wrap="square" lIns="91425" tIns="91425" rIns="91425" bIns="91425" anchor="ctr" anchorCtr="0">
            <a:normAutofit/>
          </a:bodyPr>
          <a:lstStyle/>
          <a:p>
            <a:r>
              <a:rPr lang="en-US" b="1" dirty="0">
                <a:latin typeface="Times New Roman" panose="02020603050405020304" pitchFamily="18" charset="0"/>
                <a:cs typeface="Times New Roman" panose="02020603050405020304" pitchFamily="18" charset="0"/>
              </a:rPr>
              <a:t>Literature Survey</a:t>
            </a:r>
            <a:endParaRPr b="1"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60686" y="-7749"/>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815456295"/>
              </p:ext>
            </p:extLst>
          </p:nvPr>
        </p:nvGraphicFramePr>
        <p:xfrm>
          <a:off x="568960" y="894080"/>
          <a:ext cx="8331198" cy="3520440"/>
        </p:xfrm>
        <a:graphic>
          <a:graphicData uri="http://schemas.openxmlformats.org/drawingml/2006/table">
            <a:tbl>
              <a:tblPr firstRow="1" bandRow="1">
                <a:tableStyleId>{775DCB02-9BB8-47FD-8907-85C794F793BA}</a:tableStyleId>
              </a:tblPr>
              <a:tblGrid>
                <a:gridCol w="34544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197104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gridCol w="2590798">
                  <a:extLst>
                    <a:ext uri="{9D8B030D-6E8A-4147-A177-3AD203B41FA5}">
                      <a16:colId xmlns:a16="http://schemas.microsoft.com/office/drawing/2014/main" val="20005"/>
                    </a:ext>
                  </a:extLst>
                </a:gridCol>
              </a:tblGrid>
              <a:tr h="236446">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Missing Person Identification System</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Convolutional Neural Network (CNN)</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90%</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The proposed system uses CNN to identify missing persons. The system is able to learn the features of the missing persons' faces and match them with the faces in the database.</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1823679"/>
                  </a:ext>
                </a:extLst>
              </a:tr>
              <a:tr h="236446">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A Review on Identification of Missing Persons and Criminals using Image Processing</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Image processing, face recognition</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91.66%</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The system is able to achieve high accuracy even when the images of the missing persons are of poor quality.</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6446">
                <a:tc>
                  <a:txBody>
                    <a:bodyPr/>
                    <a:lstStyle/>
                    <a:p>
                      <a:pPr lvl="0" algn="l">
                        <a:buNone/>
                      </a:pPr>
                      <a:r>
                        <a:rPr lang="en-US" sz="1400" b="0" i="0" u="none" strike="noStrike" cap="none" dirty="0">
                          <a:solidFill>
                            <a:schemeClr val="tx1"/>
                          </a:solidFill>
                          <a:latin typeface="Times New Roman"/>
                          <a:ea typeface="+mn-ea"/>
                          <a:cs typeface="Times New Roman"/>
                        </a:rPr>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400" b="0" i="0" u="none" strike="noStrike" cap="none" dirty="0">
                          <a:solidFill>
                            <a:schemeClr val="tx1"/>
                          </a:solidFill>
                          <a:latin typeface="Times New Roman"/>
                          <a:ea typeface="+mn-ea"/>
                          <a:cs typeface="Times New Roman"/>
                        </a:rPr>
                        <a:t>"MISSING PERSON IDENTIFICATION USING FACE RECOGNITION"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400" b="0" i="0" u="none" strike="noStrike" cap="none">
                          <a:solidFill>
                            <a:schemeClr val="tx1"/>
                          </a:solidFill>
                          <a:latin typeface="Times New Roman"/>
                          <a:ea typeface="+mn-ea"/>
                          <a:cs typeface="Times New Roman"/>
                        </a:rPr>
                        <a:t>2022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400" b="0" i="0" u="none" strike="noStrike" cap="none">
                          <a:solidFill>
                            <a:schemeClr val="tx1"/>
                          </a:solidFill>
                          <a:latin typeface="Times New Roman"/>
                          <a:ea typeface="+mn-ea"/>
                          <a:cs typeface="Times New Roman"/>
                        </a:rPr>
                        <a:t>Deep Learning (CNNs), Feature Extraction, Matching Algorithms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400" b="0" i="0" u="none" strike="noStrike" cap="none">
                          <a:solidFill>
                            <a:schemeClr val="tx1"/>
                          </a:solidFill>
                          <a:latin typeface="Times New Roman"/>
                          <a:ea typeface="+mn-ea"/>
                          <a:cs typeface="Times New Roman"/>
                        </a:rPr>
                        <a:t>Varies depending on dataset and method</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400" b="0" i="0" u="none" strike="noStrike" cap="none" dirty="0">
                          <a:solidFill>
                            <a:schemeClr val="tx1"/>
                          </a:solidFill>
                          <a:latin typeface="Times New Roman"/>
                          <a:ea typeface="+mn-ea"/>
                          <a:cs typeface="Times New Roman"/>
                        </a:rPr>
                        <a:t>Highlights the advancements in facial recognition techniques for identifying missing persons. Discusses challenges such as illumination, pose, and age variations.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3121158"/>
                  </a:ext>
                </a:extLst>
              </a:tr>
            </a:tbl>
          </a:graphicData>
        </a:graphic>
      </p:graphicFrame>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extLst>
      <p:ext uri="{BB962C8B-B14F-4D97-AF65-F5344CB8AC3E}">
        <p14:creationId xmlns:p14="http://schemas.microsoft.com/office/powerpoint/2010/main" val="89786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2364493" y="197150"/>
            <a:ext cx="3315600" cy="761700"/>
          </a:xfrm>
          <a:prstGeom prst="rect">
            <a:avLst/>
          </a:prstGeom>
        </p:spPr>
        <p:txBody>
          <a:bodyPr spcFirstLastPara="1" wrap="square" lIns="91425" tIns="91425" rIns="91425" bIns="91425" anchor="ctr" anchorCtr="0">
            <a:normAutofit/>
          </a:bodyPr>
          <a:lstStyle/>
          <a:p>
            <a:r>
              <a:rPr lang="en-US" b="1" dirty="0">
                <a:latin typeface="Times New Roman" panose="02020603050405020304" pitchFamily="18" charset="0"/>
                <a:cs typeface="Times New Roman" panose="02020603050405020304" pitchFamily="18" charset="0"/>
              </a:rPr>
              <a:t>Literature Survey</a:t>
            </a:r>
            <a:endParaRPr b="1"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60686"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131859465"/>
              </p:ext>
            </p:extLst>
          </p:nvPr>
        </p:nvGraphicFramePr>
        <p:xfrm>
          <a:off x="471734" y="1133408"/>
          <a:ext cx="8331198" cy="2659380"/>
        </p:xfrm>
        <a:graphic>
          <a:graphicData uri="http://schemas.openxmlformats.org/drawingml/2006/table">
            <a:tbl>
              <a:tblPr firstRow="1" bandRow="1">
                <a:tableStyleId>{775DCB02-9BB8-47FD-8907-85C794F793BA}</a:tableStyleId>
              </a:tblPr>
              <a:tblGrid>
                <a:gridCol w="34544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690880">
                  <a:extLst>
                    <a:ext uri="{9D8B030D-6E8A-4147-A177-3AD203B41FA5}">
                      <a16:colId xmlns:a16="http://schemas.microsoft.com/office/drawing/2014/main" val="20002"/>
                    </a:ext>
                  </a:extLst>
                </a:gridCol>
                <a:gridCol w="1971040">
                  <a:extLst>
                    <a:ext uri="{9D8B030D-6E8A-4147-A177-3AD203B41FA5}">
                      <a16:colId xmlns:a16="http://schemas.microsoft.com/office/drawing/2014/main" val="20003"/>
                    </a:ext>
                  </a:extLst>
                </a:gridCol>
                <a:gridCol w="721360">
                  <a:extLst>
                    <a:ext uri="{9D8B030D-6E8A-4147-A177-3AD203B41FA5}">
                      <a16:colId xmlns:a16="http://schemas.microsoft.com/office/drawing/2014/main" val="20004"/>
                    </a:ext>
                  </a:extLst>
                </a:gridCol>
                <a:gridCol w="2590798">
                  <a:extLst>
                    <a:ext uri="{9D8B030D-6E8A-4147-A177-3AD203B41FA5}">
                      <a16:colId xmlns:a16="http://schemas.microsoft.com/office/drawing/2014/main" val="20005"/>
                    </a:ext>
                  </a:extLst>
                </a:gridCol>
              </a:tblGrid>
              <a:tr h="1178560">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MISSING PEOPLE DETECTION SYSTEM</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RFID Technology, face recognition</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91.66%</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The proposed system uses RFID Technology and face recognition to identify missing persons. The RFID Technology is used to track the movement of the missing persons, and the face recognition is used to identify the missing persons' faces.</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6446">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“Criminals And Missing Children Identification Using Face Recognition And Web Scrapping"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Creating web application using flask using </a:t>
                      </a:r>
                      <a:r>
                        <a:rPr lang="en-US" sz="1400" b="0" i="0" u="none" strike="noStrike" cap="none" dirty="0" err="1">
                          <a:solidFill>
                            <a:schemeClr val="tx1"/>
                          </a:solidFill>
                          <a:latin typeface="Times New Roman" panose="02020603050405020304" pitchFamily="18" charset="0"/>
                          <a:ea typeface="+mn-ea"/>
                          <a:cs typeface="Times New Roman" panose="02020603050405020304" pitchFamily="18" charset="0"/>
                          <a:sym typeface="Arial"/>
                        </a:rPr>
                        <a:t>beautifulsoup</a:t>
                      </a:r>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 tools,   </a:t>
                      </a:r>
                      <a:r>
                        <a:rPr lang="en-US" sz="1400" b="0" i="0" u="none" strike="noStrike" cap="none" dirty="0" err="1">
                          <a:solidFill>
                            <a:schemeClr val="tx1"/>
                          </a:solidFill>
                          <a:latin typeface="Times New Roman" panose="02020603050405020304" pitchFamily="18" charset="0"/>
                          <a:ea typeface="+mn-ea"/>
                          <a:cs typeface="Times New Roman" panose="02020603050405020304" pitchFamily="18" charset="0"/>
                          <a:sym typeface="Arial"/>
                        </a:rPr>
                        <a:t>harcascade</a:t>
                      </a:r>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 algorithm classifier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This requires less memory space to implement and takes less time when compared with other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2820651"/>
                  </a:ext>
                </a:extLst>
              </a:tr>
            </a:tbl>
          </a:graphicData>
        </a:graphic>
      </p:graphicFrame>
    </p:spTree>
    <p:extLst>
      <p:ext uri="{BB962C8B-B14F-4D97-AF65-F5344CB8AC3E}">
        <p14:creationId xmlns:p14="http://schemas.microsoft.com/office/powerpoint/2010/main" val="2611997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177007" y="144500"/>
            <a:ext cx="6159365" cy="761700"/>
          </a:xfrm>
          <a:prstGeom prst="rect">
            <a:avLst/>
          </a:prstGeom>
        </p:spPr>
        <p:txBody>
          <a:bodyPr spcFirstLastPara="1" wrap="square" lIns="91425" tIns="91425" rIns="91425" bIns="91425" anchor="ctr" anchorCtr="0">
            <a:noAutofit/>
          </a:bodyPr>
          <a:lstStyle/>
          <a:p>
            <a:pPr algn="ctr" eaLnBrk="0" hangingPunct="0"/>
            <a:r>
              <a:rPr lang="en-US" sz="2000" b="1" dirty="0">
                <a:latin typeface="Times New Roman"/>
              </a:rPr>
              <a:t>Proposed Methodology/System Architecture</a:t>
            </a:r>
          </a:p>
        </p:txBody>
      </p:sp>
      <p:sp>
        <p:nvSpPr>
          <p:cNvPr id="129" name="Google Shape;129;p21"/>
          <p:cNvSpPr txBox="1">
            <a:spLocks noGrp="1"/>
          </p:cNvSpPr>
          <p:nvPr>
            <p:ph type="body" idx="4294967295"/>
          </p:nvPr>
        </p:nvSpPr>
        <p:spPr>
          <a:xfrm>
            <a:off x="281940" y="906200"/>
            <a:ext cx="8486140" cy="132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latin typeface="Times New Roman"/>
              </a:rPr>
              <a:t>The proposed system utilizes face recognition for missing people identification. This is to help authorities and parents in missing people investigation. The architecture of the proposed framework is given below</a:t>
            </a:r>
            <a:endParaRPr lang="en-US" sz="1400" dirty="0">
              <a:solidFill>
                <a:srgbClr val="FF0000"/>
              </a:solidFill>
              <a:latin typeface="Times New Roman"/>
              <a:ea typeface="Montserrat"/>
              <a:cs typeface="Montserrat"/>
            </a:endParaRP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4" name="Google Shape;129;p21">
            <a:extLst>
              <a:ext uri="{FF2B5EF4-FFF2-40B4-BE49-F238E27FC236}">
                <a16:creationId xmlns:a16="http://schemas.microsoft.com/office/drawing/2014/main" id="{276A328E-79E4-72F7-A9AD-6FCF6D39A1B6}"/>
              </a:ext>
            </a:extLst>
          </p:cNvPr>
          <p:cNvSpPr txBox="1">
            <a:spLocks/>
          </p:cNvSpPr>
          <p:nvPr/>
        </p:nvSpPr>
        <p:spPr>
          <a:xfrm>
            <a:off x="281940" y="1759750"/>
            <a:ext cx="3436620" cy="27496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spcAft>
                <a:spcPts val="1200"/>
              </a:spcAft>
              <a:buNone/>
            </a:pPr>
            <a:r>
              <a:rPr lang="en-US" sz="1200" dirty="0">
                <a:latin typeface="Times New Roman"/>
              </a:rPr>
              <a:t>Images of reported missing people are saved in a repository and the face area is selected for cropping to obtain input face images. Learned features from a Convolutional Neural Network (CNN), a specific type of deep learning algorithm, are used for training a multi class SVM classifier. This machine learning approach is used to correctly label the child using the name indicated in the database provided by the concerned authority.</a:t>
            </a:r>
            <a:endParaRPr lang="en-US" sz="1200" dirty="0">
              <a:latin typeface="Times New Roman"/>
              <a:sym typeface="Montserrat"/>
            </a:endParaRPr>
          </a:p>
        </p:txBody>
      </p:sp>
      <p:pic>
        <p:nvPicPr>
          <p:cNvPr id="3" name="Picture 2">
            <a:extLst>
              <a:ext uri="{FF2B5EF4-FFF2-40B4-BE49-F238E27FC236}">
                <a16:creationId xmlns:a16="http://schemas.microsoft.com/office/drawing/2014/main" id="{73E19ACC-4B14-C7D2-B104-09DEA9DC975B}"/>
              </a:ext>
            </a:extLst>
          </p:cNvPr>
          <p:cNvPicPr>
            <a:picLocks noChangeAspect="1"/>
          </p:cNvPicPr>
          <p:nvPr/>
        </p:nvPicPr>
        <p:blipFill>
          <a:blip r:embed="rId6"/>
          <a:stretch>
            <a:fillRect/>
          </a:stretch>
        </p:blipFill>
        <p:spPr>
          <a:xfrm>
            <a:off x="4243805" y="1443702"/>
            <a:ext cx="4093856" cy="3475600"/>
          </a:xfrm>
          <a:prstGeom prst="rect">
            <a:avLst/>
          </a:prstGeom>
        </p:spPr>
      </p:pic>
    </p:spTree>
    <p:extLst>
      <p:ext uri="{BB962C8B-B14F-4D97-AF65-F5344CB8AC3E}">
        <p14:creationId xmlns:p14="http://schemas.microsoft.com/office/powerpoint/2010/main" val="405542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1439398" y="240525"/>
            <a:ext cx="3315600" cy="738043"/>
          </a:xfrm>
          <a:prstGeom prst="rect">
            <a:avLst/>
          </a:prstGeom>
        </p:spPr>
        <p:txBody>
          <a:bodyPr spcFirstLastPara="1" wrap="square" lIns="91425" tIns="91425" rIns="91425" bIns="91425" anchor="ctr" anchorCtr="0">
            <a:normAutofit/>
          </a:bodyPr>
          <a:lstStyle/>
          <a:p>
            <a:r>
              <a:rPr lang="en-US" b="1" dirty="0">
                <a:latin typeface="Times New Roman" panose="02020603050405020304" pitchFamily="18" charset="0"/>
                <a:cs typeface="Times New Roman" panose="02020603050405020304" pitchFamily="18" charset="0"/>
              </a:rPr>
              <a:t>Module Description</a:t>
            </a:r>
            <a:endParaRPr b="1"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0"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2" name="TextBox 1">
            <a:extLst>
              <a:ext uri="{FF2B5EF4-FFF2-40B4-BE49-F238E27FC236}">
                <a16:creationId xmlns:a16="http://schemas.microsoft.com/office/drawing/2014/main" id="{AA33180F-7F60-4630-ABE0-4F7F6F85B3B5}"/>
              </a:ext>
            </a:extLst>
          </p:cNvPr>
          <p:cNvSpPr txBox="1"/>
          <p:nvPr/>
        </p:nvSpPr>
        <p:spPr>
          <a:xfrm>
            <a:off x="1034063" y="1238747"/>
            <a:ext cx="7075350" cy="3724096"/>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lgn="just">
              <a:buFont typeface="Wingdings" panose="05000000000000000000" pitchFamily="2" charset="2"/>
              <a:buChar char="Ø"/>
            </a:pPr>
            <a:r>
              <a:rPr lang="en-US" b="1" dirty="0">
                <a:latin typeface="Times New Roman"/>
                <a:cs typeface="Times New Roman"/>
              </a:rPr>
              <a:t>Admin module: </a:t>
            </a:r>
            <a:r>
              <a:rPr lang="en-US" dirty="0">
                <a:latin typeface="Times New Roman"/>
                <a:cs typeface="Times New Roman"/>
              </a:rPr>
              <a:t>This module will manage all the user and API data within the app. Admin can control the information in the system.</a:t>
            </a:r>
          </a:p>
          <a:p>
            <a:pPr marL="285750" lvl="3"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3" indent="-285750" algn="just">
              <a:buFont typeface="Wingdings" panose="05000000000000000000" pitchFamily="2" charset="2"/>
              <a:buChar char="Ø"/>
            </a:pPr>
            <a:r>
              <a:rPr lang="en-US" b="1" dirty="0">
                <a:latin typeface="Times New Roman"/>
                <a:cs typeface="Times New Roman"/>
              </a:rPr>
              <a:t>User module: </a:t>
            </a:r>
            <a:r>
              <a:rPr lang="en-US" dirty="0">
                <a:latin typeface="Times New Roman"/>
                <a:cs typeface="Times New Roman"/>
              </a:rPr>
              <a:t>This will the user. The user will have the information like name and mobile number. This will have the access to the database and can input the child’s information and photo to find if it is a missing one.</a:t>
            </a:r>
          </a:p>
          <a:p>
            <a:pPr marL="285750" lvl="3"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spcAft>
                <a:spcPts val="1200"/>
              </a:spcAft>
              <a:buFont typeface="Wingdings"/>
              <a:buChar char="Ø"/>
            </a:pPr>
            <a:r>
              <a:rPr lang="en-US" b="1" dirty="0">
                <a:latin typeface="Times New Roman"/>
                <a:cs typeface="Times New Roman"/>
              </a:rPr>
              <a:t>Searching module: </a:t>
            </a:r>
            <a:r>
              <a:rPr lang="en-US" dirty="0">
                <a:latin typeface="Times New Roman"/>
                <a:cs typeface="Times New Roman"/>
              </a:rPr>
              <a:t>The searching module is the engine that powers the system's search functionality. Users can use the searching module to search for missing persons in the database by name, age, last known location, or other criteria. The searching module returns a list of matching missing persons, along with their information.</a:t>
            </a:r>
          </a:p>
          <a:p>
            <a:pPr marL="285750" lvl="3" indent="-285750" algn="just">
              <a:buFont typeface="Wingdings"/>
              <a:buChar char="Ø"/>
            </a:pPr>
            <a:r>
              <a:rPr lang="en-US" b="1" dirty="0">
                <a:latin typeface="Times New Roman"/>
                <a:cs typeface="Times New Roman"/>
              </a:rPr>
              <a:t>Inform to police module: </a:t>
            </a:r>
            <a:r>
              <a:rPr lang="en-US" dirty="0">
                <a:latin typeface="Times New Roman"/>
                <a:cs typeface="Times New Roman"/>
              </a:rPr>
              <a:t>The inform to police module allows users to inform the police about a suspected missing person. When a user clicks the "Inform to police" button, the system sends a notification to the nearest police station with the user's location and the image of the suspected missing person.</a:t>
            </a:r>
          </a:p>
          <a:p>
            <a:pPr marL="285750" lvl="3"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445236" y="91850"/>
            <a:ext cx="5529081" cy="761700"/>
          </a:xfrm>
          <a:prstGeom prst="rect">
            <a:avLst/>
          </a:prstGeom>
        </p:spPr>
        <p:txBody>
          <a:bodyPr spcFirstLastPara="1" wrap="square" lIns="91425" tIns="91425" rIns="91425" bIns="91425" anchor="ctr" anchorCtr="0">
            <a:normAutofit fontScale="90000"/>
          </a:bodyPr>
          <a:lstStyle/>
          <a:p>
            <a:pPr lvl="1" algn="ctr" eaLnBrk="0" hangingPunct="0">
              <a:defRPr/>
            </a:pPr>
            <a:r>
              <a:rPr lang="en-IN" b="1" dirty="0">
                <a:latin typeface="Times New Roman"/>
                <a:cs typeface="Times New Roman"/>
              </a:rPr>
              <a:t>Project Screenshots</a:t>
            </a:r>
            <a:br>
              <a:rPr lang="en-US" b="1" dirty="0">
                <a:latin typeface="Times New Roman"/>
                <a:cs typeface="Times New Roman"/>
              </a:rPr>
            </a:br>
            <a:r>
              <a:rPr lang="en-US" b="1" dirty="0">
                <a:latin typeface="Times New Roman"/>
                <a:cs typeface="Times New Roman"/>
              </a:rPr>
              <a:t>	</a:t>
            </a: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5113007" y="1046536"/>
            <a:ext cx="3403312" cy="3754874"/>
          </a:xfrm>
          <a:prstGeom prst="rect">
            <a:avLst/>
          </a:prstGeom>
          <a:noFill/>
        </p:spPr>
        <p:txBody>
          <a:bodyPr wrap="squar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The Person’s Information Page:</a:t>
            </a: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a:cs typeface="Times New Roman"/>
              </a:rPr>
              <a:t>Graspable Input Fields</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a:cs typeface="Times New Roman"/>
              </a:rPr>
              <a:t>Input Fields :</a:t>
            </a:r>
          </a:p>
          <a:p>
            <a:pPr marL="342900" indent="-342900">
              <a:buFont typeface="Arial" panose="020B0604020202020204" pitchFamily="34" charset="0"/>
              <a:buChar char="•"/>
            </a:pPr>
            <a:r>
              <a:rPr lang="en-IN" dirty="0">
                <a:latin typeface="Times New Roman"/>
                <a:cs typeface="Times New Roman"/>
              </a:rPr>
              <a:t>Name of missing person</a:t>
            </a:r>
          </a:p>
          <a:p>
            <a:pPr marL="342900" indent="-342900">
              <a:buFont typeface="Arial" panose="020B0604020202020204" pitchFamily="34" charset="0"/>
              <a:buChar char="•"/>
            </a:pPr>
            <a:r>
              <a:rPr lang="en-IN" dirty="0">
                <a:latin typeface="Times New Roman"/>
                <a:cs typeface="Times New Roman"/>
              </a:rPr>
              <a:t>Age of person</a:t>
            </a:r>
          </a:p>
          <a:p>
            <a:pPr marL="342900" indent="-342900">
              <a:buFont typeface="Arial" panose="020B0604020202020204" pitchFamily="34" charset="0"/>
              <a:buChar char="•"/>
            </a:pPr>
            <a:r>
              <a:rPr lang="en-IN" dirty="0">
                <a:latin typeface="Times New Roman"/>
                <a:cs typeface="Times New Roman"/>
              </a:rPr>
              <a:t>Gender</a:t>
            </a:r>
          </a:p>
          <a:p>
            <a:pPr marL="342900" indent="-342900">
              <a:buFont typeface="Arial" panose="020B0604020202020204" pitchFamily="34" charset="0"/>
              <a:buChar char="•"/>
            </a:pPr>
            <a:r>
              <a:rPr lang="en-IN" dirty="0">
                <a:latin typeface="Times New Roman"/>
                <a:cs typeface="Times New Roman"/>
              </a:rPr>
              <a:t>Area of Incidence</a:t>
            </a:r>
          </a:p>
          <a:p>
            <a:pPr marL="342900" indent="-342900">
              <a:buFont typeface="Arial" panose="020B0604020202020204" pitchFamily="34" charset="0"/>
              <a:buChar char="•"/>
            </a:pPr>
            <a:r>
              <a:rPr lang="en-IN" dirty="0">
                <a:latin typeface="Times New Roman"/>
                <a:cs typeface="Times New Roman"/>
              </a:rPr>
              <a:t>Reported Registration Date </a:t>
            </a:r>
          </a:p>
          <a:p>
            <a:pPr marL="342900" indent="-342900">
              <a:buFont typeface="Arial" panose="020B0604020202020204" pitchFamily="34" charset="0"/>
              <a:buChar char="•"/>
            </a:pPr>
            <a:r>
              <a:rPr lang="en-IN" dirty="0">
                <a:latin typeface="Times New Roman"/>
                <a:cs typeface="Times New Roman"/>
              </a:rPr>
              <a:t>Reported Police Station</a:t>
            </a:r>
          </a:p>
          <a:p>
            <a:pPr marL="342900" indent="-342900">
              <a:buFont typeface="Arial" panose="020B0604020202020204" pitchFamily="34" charset="0"/>
              <a:buChar char="•"/>
            </a:pPr>
            <a:r>
              <a:rPr lang="en-IN" dirty="0">
                <a:latin typeface="Times New Roman"/>
                <a:cs typeface="Times New Roman"/>
              </a:rPr>
              <a:t>District : Region of Incident</a:t>
            </a:r>
          </a:p>
          <a:p>
            <a:pPr marL="342900" indent="-342900">
              <a:buFont typeface="Arial" panose="020B0604020202020204" pitchFamily="34" charset="0"/>
              <a:buChar char="•"/>
            </a:pPr>
            <a:r>
              <a:rPr lang="en-IN" dirty="0">
                <a:latin typeface="Times New Roman"/>
                <a:cs typeface="Times New Roman"/>
              </a:rPr>
              <a:t>Upload a Photo of missing person</a:t>
            </a:r>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a:buSzPct val="141000"/>
            </a:pPr>
            <a:endParaRPr lang="en-IN"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pic>
        <p:nvPicPr>
          <p:cNvPr id="4" name="Picture 3">
            <a:extLst>
              <a:ext uri="{FF2B5EF4-FFF2-40B4-BE49-F238E27FC236}">
                <a16:creationId xmlns:a16="http://schemas.microsoft.com/office/drawing/2014/main" id="{247BD587-F1FB-4D22-54E8-690F4FD3F790}"/>
              </a:ext>
            </a:extLst>
          </p:cNvPr>
          <p:cNvPicPr>
            <a:picLocks noChangeAspect="1"/>
          </p:cNvPicPr>
          <p:nvPr/>
        </p:nvPicPr>
        <p:blipFill>
          <a:blip r:embed="rId6"/>
          <a:stretch>
            <a:fillRect/>
          </a:stretch>
        </p:blipFill>
        <p:spPr>
          <a:xfrm>
            <a:off x="1196520" y="728087"/>
            <a:ext cx="3762786" cy="4073323"/>
          </a:xfrm>
          <a:prstGeom prst="rect">
            <a:avLst/>
          </a:prstGeom>
          <a:ln>
            <a:solidFill>
              <a:schemeClr val="tx1"/>
            </a:solidFill>
          </a:ln>
        </p:spPr>
      </p:pic>
    </p:spTree>
    <p:extLst>
      <p:ext uri="{BB962C8B-B14F-4D97-AF65-F5344CB8AC3E}">
        <p14:creationId xmlns:p14="http://schemas.microsoft.com/office/powerpoint/2010/main" val="409099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5202515" y="860848"/>
            <a:ext cx="2959465" cy="4185761"/>
          </a:xfrm>
          <a:prstGeom prst="rect">
            <a:avLst/>
          </a:prstGeom>
          <a:noFill/>
        </p:spPr>
        <p:txBody>
          <a:bodyPr wrap="non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The HOME page :</a:t>
            </a: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a:cs typeface="Times New Roman"/>
              </a:rPr>
              <a:t>Minimalistic search interface</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a:cs typeface="Times New Roman"/>
              </a:rPr>
              <a:t>Searching option through images:</a:t>
            </a:r>
            <a:endParaRPr lang="en-IN" dirty="0">
              <a:latin typeface="Times New Roman" panose="02020603050405020304" pitchFamily="18" charset="0"/>
              <a:cs typeface="Times New Roman" panose="02020603050405020304" pitchFamily="18" charset="0"/>
            </a:endParaRPr>
          </a:p>
          <a:p>
            <a:pPr marL="342900" lvl="1" indent="-342900">
              <a:buChar char="•"/>
            </a:pPr>
            <a:r>
              <a:rPr lang="en-IN" dirty="0">
                <a:latin typeface="Times New Roman"/>
                <a:cs typeface="Times New Roman"/>
              </a:rPr>
              <a:t>Upload an image file.</a:t>
            </a:r>
            <a:endParaRPr lang="en-IN" dirty="0">
              <a:latin typeface="Times New Roman" panose="02020603050405020304" pitchFamily="18" charset="0"/>
              <a:cs typeface="Times New Roman" panose="02020603050405020304" pitchFamily="18" charset="0"/>
            </a:endParaRPr>
          </a:p>
          <a:p>
            <a:pPr marL="342900" lvl="1" indent="-342900" algn="just">
              <a:buChar char="•"/>
            </a:pPr>
            <a:r>
              <a:rPr lang="en-IN" dirty="0">
                <a:latin typeface="Times New Roman"/>
                <a:cs typeface="Times New Roman"/>
              </a:rPr>
              <a:t>Search</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a:cs typeface="Times New Roman"/>
              </a:rPr>
              <a:t>Search option through name:</a:t>
            </a:r>
          </a:p>
          <a:p>
            <a:pPr marL="342900" lvl="1" indent="-342900">
              <a:buChar char="•"/>
            </a:pPr>
            <a:r>
              <a:rPr lang="en-IN" dirty="0">
                <a:latin typeface="Times New Roman"/>
                <a:cs typeface="Times New Roman"/>
              </a:rPr>
              <a:t>Enter the name of person</a:t>
            </a:r>
            <a:endParaRPr lang="en-IN" dirty="0">
              <a:latin typeface="Times New Roman" panose="02020603050405020304" pitchFamily="18" charset="0"/>
              <a:cs typeface="Times New Roman" panose="02020603050405020304" pitchFamily="18" charset="0"/>
            </a:endParaRPr>
          </a:p>
          <a:p>
            <a:pPr marL="342900" lvl="1" indent="-342900">
              <a:buFont typeface="+mj-lt"/>
              <a:buChar char="•"/>
            </a:pPr>
            <a:r>
              <a:rPr lang="en-IN" dirty="0">
                <a:latin typeface="Times New Roman"/>
                <a:cs typeface="Times New Roman"/>
              </a:rPr>
              <a:t>Search</a:t>
            </a:r>
          </a:p>
          <a:p>
            <a:pPr marL="342900" indent="-342900">
              <a:buFont typeface="+mj-lt"/>
              <a:buAutoNum type="arabicPeriod"/>
            </a:pPr>
            <a:endParaRPr lang="en-IN" dirty="0">
              <a:latin typeface="Times New Roman"/>
              <a:cs typeface="Times New Roman"/>
            </a:endParaRPr>
          </a:p>
          <a:p>
            <a:pPr marL="342900" indent="-342900">
              <a:buFont typeface="+mj-lt"/>
              <a:buAutoNum type="arabicPeriod"/>
            </a:pPr>
            <a:r>
              <a:rPr lang="en-IN" dirty="0">
                <a:latin typeface="Times New Roman"/>
                <a:cs typeface="Times New Roman"/>
              </a:rPr>
              <a:t>Search option through Area</a:t>
            </a:r>
            <a:endParaRPr lang="en-IN"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dirty="0">
                <a:latin typeface="Times New Roman"/>
                <a:cs typeface="Times New Roman"/>
              </a:rPr>
              <a:t>Enter the Location (area)</a:t>
            </a:r>
          </a:p>
          <a:p>
            <a:pPr marL="285750" lvl="1" indent="-285750">
              <a:buFont typeface="Arial" panose="020B0604020202020204" pitchFamily="34" charset="0"/>
              <a:buChar char="•"/>
            </a:pPr>
            <a:r>
              <a:rPr lang="en-IN" dirty="0">
                <a:latin typeface="Times New Roman"/>
                <a:cs typeface="Times New Roman"/>
              </a:rPr>
              <a:t>Search</a:t>
            </a:r>
          </a:p>
          <a:p>
            <a:pPr lvl="1"/>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a:buSzPct val="141000"/>
            </a:pPr>
            <a:endParaRPr lang="en-IN"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5" name="Google Shape;128;p21">
            <a:extLst>
              <a:ext uri="{FF2B5EF4-FFF2-40B4-BE49-F238E27FC236}">
                <a16:creationId xmlns:a16="http://schemas.microsoft.com/office/drawing/2014/main" id="{E817828A-9762-F4AE-DC11-12484F36592F}"/>
              </a:ext>
            </a:extLst>
          </p:cNvPr>
          <p:cNvSpPr txBox="1">
            <a:spLocks/>
          </p:cNvSpPr>
          <p:nvPr/>
        </p:nvSpPr>
        <p:spPr>
          <a:xfrm>
            <a:off x="1445236" y="91850"/>
            <a:ext cx="5529081" cy="761700"/>
          </a:xfrm>
          <a:prstGeom prst="rect">
            <a:avLst/>
          </a:prstGeom>
          <a:noFill/>
          <a:ln>
            <a:noFill/>
          </a:ln>
        </p:spPr>
        <p:txBody>
          <a:bodyPr spcFirstLastPara="1" wrap="square" lIns="91425" tIns="91425" rIns="91425" bIns="91425" anchor="ctr"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1" algn="ctr" eaLnBrk="0" hangingPunct="0">
              <a:defRPr/>
            </a:pPr>
            <a:r>
              <a:rPr lang="en-IN" b="1">
                <a:latin typeface="Times New Roman"/>
                <a:cs typeface="Times New Roman"/>
              </a:rPr>
              <a:t>Project Screenshots</a:t>
            </a:r>
            <a:br>
              <a:rPr lang="en-US" b="1">
                <a:latin typeface="Times New Roman"/>
                <a:cs typeface="Times New Roman"/>
              </a:rPr>
            </a:br>
            <a:r>
              <a:rPr lang="en-US" b="1">
                <a:latin typeface="Times New Roman"/>
                <a:cs typeface="Times New Roman"/>
              </a:rPr>
              <a:t>	</a:t>
            </a:r>
            <a:endParaRPr lang="en-US" b="1" dirty="0">
              <a:latin typeface="Times New Roman"/>
              <a:cs typeface="Times New Roman"/>
            </a:endParaRPr>
          </a:p>
        </p:txBody>
      </p:sp>
      <p:pic>
        <p:nvPicPr>
          <p:cNvPr id="3" name="Picture 2">
            <a:extLst>
              <a:ext uri="{FF2B5EF4-FFF2-40B4-BE49-F238E27FC236}">
                <a16:creationId xmlns:a16="http://schemas.microsoft.com/office/drawing/2014/main" id="{698CF3AD-50DE-38F3-FA8B-4E941259B9F7}"/>
              </a:ext>
            </a:extLst>
          </p:cNvPr>
          <p:cNvPicPr>
            <a:picLocks noChangeAspect="1"/>
          </p:cNvPicPr>
          <p:nvPr/>
        </p:nvPicPr>
        <p:blipFill>
          <a:blip r:embed="rId6"/>
          <a:stretch>
            <a:fillRect/>
          </a:stretch>
        </p:blipFill>
        <p:spPr>
          <a:xfrm>
            <a:off x="317314" y="1258501"/>
            <a:ext cx="4680488" cy="2619550"/>
          </a:xfrm>
          <a:prstGeom prst="rect">
            <a:avLst/>
          </a:prstGeom>
          <a:ln>
            <a:solidFill>
              <a:schemeClr val="tx1"/>
            </a:solidFill>
          </a:ln>
        </p:spPr>
      </p:pic>
    </p:spTree>
    <p:extLst>
      <p:ext uri="{BB962C8B-B14F-4D97-AF65-F5344CB8AC3E}">
        <p14:creationId xmlns:p14="http://schemas.microsoft.com/office/powerpoint/2010/main" val="195846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445236" y="91850"/>
            <a:ext cx="5529081" cy="761700"/>
          </a:xfrm>
          <a:prstGeom prst="rect">
            <a:avLst/>
          </a:prstGeom>
        </p:spPr>
        <p:txBody>
          <a:bodyPr spcFirstLastPara="1" wrap="square" lIns="91425" tIns="91425" rIns="91425" bIns="91425" anchor="ctr" anchorCtr="0">
            <a:normAutofit fontScale="90000"/>
          </a:bodyPr>
          <a:lstStyle/>
          <a:p>
            <a:pPr lvl="1" algn="ctr" eaLnBrk="0" hangingPunct="0">
              <a:defRPr/>
            </a:pPr>
            <a:r>
              <a:rPr lang="en-IN" b="1" dirty="0">
                <a:latin typeface="Times New Roman"/>
                <a:cs typeface="Times New Roman"/>
              </a:rPr>
              <a:t>Project Screenshots</a:t>
            </a:r>
            <a:br>
              <a:rPr lang="en-US" b="1" dirty="0">
                <a:latin typeface="Times New Roman"/>
                <a:cs typeface="Times New Roman"/>
              </a:rPr>
            </a:br>
            <a:r>
              <a:rPr lang="en-US" b="1" dirty="0">
                <a:latin typeface="Times New Roman"/>
                <a:cs typeface="Times New Roman"/>
              </a:rPr>
              <a:t>	</a:t>
            </a:r>
          </a:p>
        </p:txBody>
      </p:sp>
      <p:pic>
        <p:nvPicPr>
          <p:cNvPr id="130" name="Google Shape;130;p21"/>
          <p:cNvPicPr preferRelativeResize="0"/>
          <p:nvPr/>
        </p:nvPicPr>
        <p:blipFill>
          <a:blip r:embed="rId3">
            <a:alphaModFix/>
          </a:blip>
          <a:stretch>
            <a:fillRect/>
          </a:stretch>
        </p:blipFill>
        <p:spPr>
          <a:xfrm>
            <a:off x="6535150" y="-7749"/>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835101" y="3458223"/>
            <a:ext cx="3991339" cy="1384995"/>
          </a:xfrm>
          <a:prstGeom prst="rect">
            <a:avLst/>
          </a:prstGeom>
          <a:noFill/>
        </p:spPr>
        <p:txBody>
          <a:bodyPr wrap="square" lIns="91440" tIns="45720" rIns="91440" bIns="45720" rtlCol="0" anchor="t">
            <a:spAutoFit/>
          </a:bodyPr>
          <a:lstStyle/>
          <a:p>
            <a:pPr algn="just"/>
            <a:r>
              <a:rPr lang="en-IN" b="1" dirty="0">
                <a:latin typeface="Times New Roman" panose="02020603050405020304" pitchFamily="18" charset="0"/>
                <a:cs typeface="Times New Roman" panose="02020603050405020304" pitchFamily="18" charset="0"/>
              </a:rPr>
              <a:t>Result Page for Searched person:</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a:cs typeface="Times New Roman"/>
              </a:rPr>
              <a:t>Easy user interface</a:t>
            </a:r>
          </a:p>
          <a:p>
            <a:pPr marL="342900" indent="-342900" algn="just">
              <a:buFont typeface="+mj-lt"/>
              <a:buAutoNum type="arabicPeriod"/>
            </a:pPr>
            <a:r>
              <a:rPr lang="en-IN" dirty="0">
                <a:latin typeface="Times New Roman"/>
                <a:cs typeface="Times New Roman"/>
              </a:rPr>
              <a:t>If Searched person’s image matches in database, the reported image of person pop-up for verification by uploader. Click on Image if yes. If image not found Database it shows not found.</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7" name="TextBox 6">
            <a:extLst>
              <a:ext uri="{FF2B5EF4-FFF2-40B4-BE49-F238E27FC236}">
                <a16:creationId xmlns:a16="http://schemas.microsoft.com/office/drawing/2014/main" id="{DB6F6BD9-2245-72DB-4D3B-EDC328712782}"/>
              </a:ext>
            </a:extLst>
          </p:cNvPr>
          <p:cNvSpPr txBox="1"/>
          <p:nvPr/>
        </p:nvSpPr>
        <p:spPr>
          <a:xfrm>
            <a:off x="4907494" y="3459691"/>
            <a:ext cx="3991339" cy="1384995"/>
          </a:xfrm>
          <a:prstGeom prst="rect">
            <a:avLst/>
          </a:prstGeom>
          <a:noFill/>
        </p:spPr>
        <p:txBody>
          <a:bodyPr wrap="square" lIns="91440" tIns="45720" rIns="91440" bIns="45720" rtlCol="0" anchor="t">
            <a:spAutoFit/>
          </a:bodyPr>
          <a:lstStyle/>
          <a:p>
            <a:pPr algn="just"/>
            <a:r>
              <a:rPr lang="en-IN" b="1" dirty="0">
                <a:latin typeface="Times New Roman" panose="02020603050405020304" pitchFamily="18" charset="0"/>
                <a:cs typeface="Times New Roman" panose="02020603050405020304" pitchFamily="18" charset="0"/>
              </a:rPr>
              <a:t>Information of matched person:</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a:cs typeface="Times New Roman"/>
              </a:rPr>
              <a:t>Easy user interface</a:t>
            </a:r>
          </a:p>
          <a:p>
            <a:pPr marL="342900" indent="-342900" algn="just">
              <a:buFont typeface="+mj-lt"/>
              <a:buAutoNum type="arabicPeriod"/>
            </a:pPr>
            <a:r>
              <a:rPr lang="en-IN" dirty="0">
                <a:latin typeface="Times New Roman"/>
                <a:cs typeface="Times New Roman"/>
              </a:rPr>
              <a:t>If Searched person’s image matches in database, here Name, Registration date and place, Police station and Region of incident shows and ask for ‘Inform to police’ button.</a:t>
            </a:r>
          </a:p>
        </p:txBody>
      </p:sp>
      <p:pic>
        <p:nvPicPr>
          <p:cNvPr id="3" name="Picture 2">
            <a:extLst>
              <a:ext uri="{FF2B5EF4-FFF2-40B4-BE49-F238E27FC236}">
                <a16:creationId xmlns:a16="http://schemas.microsoft.com/office/drawing/2014/main" id="{443F8BBD-1044-AC61-EE3F-5A4FFD730707}"/>
              </a:ext>
            </a:extLst>
          </p:cNvPr>
          <p:cNvPicPr>
            <a:picLocks noChangeAspect="1"/>
          </p:cNvPicPr>
          <p:nvPr/>
        </p:nvPicPr>
        <p:blipFill>
          <a:blip r:embed="rId6"/>
          <a:stretch>
            <a:fillRect/>
          </a:stretch>
        </p:blipFill>
        <p:spPr>
          <a:xfrm>
            <a:off x="767490" y="945400"/>
            <a:ext cx="3599759" cy="2342656"/>
          </a:xfrm>
          <a:prstGeom prst="rect">
            <a:avLst/>
          </a:prstGeom>
          <a:ln>
            <a:solidFill>
              <a:schemeClr val="tx1"/>
            </a:solidFill>
          </a:ln>
        </p:spPr>
      </p:pic>
      <p:pic>
        <p:nvPicPr>
          <p:cNvPr id="9" name="Picture 8">
            <a:extLst>
              <a:ext uri="{FF2B5EF4-FFF2-40B4-BE49-F238E27FC236}">
                <a16:creationId xmlns:a16="http://schemas.microsoft.com/office/drawing/2014/main" id="{A8A8C0E9-E215-9A31-9B63-762F29CEA239}"/>
              </a:ext>
            </a:extLst>
          </p:cNvPr>
          <p:cNvPicPr>
            <a:picLocks noChangeAspect="1"/>
          </p:cNvPicPr>
          <p:nvPr/>
        </p:nvPicPr>
        <p:blipFill>
          <a:blip r:embed="rId7"/>
          <a:stretch>
            <a:fillRect/>
          </a:stretch>
        </p:blipFill>
        <p:spPr>
          <a:xfrm>
            <a:off x="4907494" y="920588"/>
            <a:ext cx="3121948" cy="2361367"/>
          </a:xfrm>
          <a:prstGeom prst="rect">
            <a:avLst/>
          </a:prstGeom>
          <a:ln>
            <a:solidFill>
              <a:schemeClr val="tx1"/>
            </a:solidFill>
          </a:ln>
        </p:spPr>
      </p:pic>
    </p:spTree>
    <p:extLst>
      <p:ext uri="{BB962C8B-B14F-4D97-AF65-F5344CB8AC3E}">
        <p14:creationId xmlns:p14="http://schemas.microsoft.com/office/powerpoint/2010/main" val="267993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4571975" y="1393617"/>
            <a:ext cx="4060556" cy="2246769"/>
          </a:xfrm>
          <a:prstGeom prst="rect">
            <a:avLst/>
          </a:prstGeom>
          <a:noFill/>
        </p:spPr>
        <p:txBody>
          <a:bodyPr wrap="square" lIns="91440" tIns="45720" rIns="91440" bIns="45720" rtlCol="0" anchor="t">
            <a:spAutoFit/>
          </a:bodyPr>
          <a:lstStyle/>
          <a:p>
            <a:r>
              <a:rPr lang="en-IN" b="1" dirty="0">
                <a:latin typeface="Times New Roman" panose="02020603050405020304" pitchFamily="18" charset="0"/>
                <a:cs typeface="Times New Roman" panose="02020603050405020304" pitchFamily="18" charset="0"/>
              </a:rPr>
              <a:t>All missing people page :</a:t>
            </a:r>
          </a:p>
          <a:p>
            <a:endParaRPr lang="en-IN" dirty="0">
              <a:latin typeface="Times New Roman" panose="02020603050405020304" pitchFamily="18" charset="0"/>
              <a:cs typeface="Times New Roman" panose="02020603050405020304" pitchFamily="18" charset="0"/>
            </a:endParaRPr>
          </a:p>
          <a:p>
            <a:pPr marL="342900" lvl="1" indent="-342900">
              <a:buAutoNum type="arabicPeriod"/>
            </a:pPr>
            <a:r>
              <a:rPr lang="en-IN" dirty="0">
                <a:latin typeface="Times New Roman" panose="02020603050405020304" pitchFamily="18" charset="0"/>
                <a:cs typeface="Times New Roman" panose="02020603050405020304" pitchFamily="18" charset="0"/>
              </a:rPr>
              <a:t>User friendly layout</a:t>
            </a:r>
          </a:p>
          <a:p>
            <a:pPr marL="342900" lvl="1" indent="-342900">
              <a:buAutoNum type="arabicPeriod"/>
            </a:pPr>
            <a:endParaRPr lang="en-IN" dirty="0">
              <a:latin typeface="Times New Roman" panose="02020603050405020304" pitchFamily="18" charset="0"/>
              <a:cs typeface="Times New Roman" panose="02020603050405020304" pitchFamily="18" charset="0"/>
            </a:endParaRPr>
          </a:p>
          <a:p>
            <a:pPr marL="342900" lvl="1" indent="-342900">
              <a:buAutoNum type="arabicPeriod"/>
            </a:pPr>
            <a:r>
              <a:rPr lang="en-IN" dirty="0">
                <a:latin typeface="Times New Roman" panose="02020603050405020304" pitchFamily="18" charset="0"/>
                <a:cs typeface="Times New Roman" panose="02020603050405020304" pitchFamily="18" charset="0"/>
              </a:rPr>
              <a:t>Navigate from Home &gt; search &gt; All missing people. Click on search button without filling any option input fields.</a:t>
            </a:r>
          </a:p>
          <a:p>
            <a:pPr marL="342900" lvl="1" indent="-342900">
              <a:buAutoNum type="arabicPeriod"/>
            </a:pPr>
            <a:endParaRPr lang="en-IN" dirty="0">
              <a:latin typeface="Times New Roman" panose="02020603050405020304" pitchFamily="18" charset="0"/>
              <a:cs typeface="Times New Roman" panose="02020603050405020304" pitchFamily="18" charset="0"/>
            </a:endParaRPr>
          </a:p>
          <a:p>
            <a:pPr marL="342900" lvl="1" indent="-342900">
              <a:buAutoNum type="arabicPeriod"/>
            </a:pPr>
            <a:r>
              <a:rPr lang="en-IN" dirty="0">
                <a:latin typeface="Times New Roman" panose="02020603050405020304" pitchFamily="18" charset="0"/>
                <a:cs typeface="Times New Roman" panose="02020603050405020304" pitchFamily="18" charset="0"/>
              </a:rPr>
              <a:t>All the entries of missing people shows here with name, age and image.</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5" name="Google Shape;128;p21">
            <a:extLst>
              <a:ext uri="{FF2B5EF4-FFF2-40B4-BE49-F238E27FC236}">
                <a16:creationId xmlns:a16="http://schemas.microsoft.com/office/drawing/2014/main" id="{E817828A-9762-F4AE-DC11-12484F36592F}"/>
              </a:ext>
            </a:extLst>
          </p:cNvPr>
          <p:cNvSpPr txBox="1">
            <a:spLocks/>
          </p:cNvSpPr>
          <p:nvPr/>
        </p:nvSpPr>
        <p:spPr>
          <a:xfrm>
            <a:off x="1445236" y="91850"/>
            <a:ext cx="5529081" cy="761700"/>
          </a:xfrm>
          <a:prstGeom prst="rect">
            <a:avLst/>
          </a:prstGeom>
          <a:noFill/>
          <a:ln>
            <a:noFill/>
          </a:ln>
        </p:spPr>
        <p:txBody>
          <a:bodyPr spcFirstLastPara="1" wrap="square" lIns="91425" tIns="91425" rIns="91425" bIns="91425" anchor="ctr"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1" algn="ctr" eaLnBrk="0" hangingPunct="0">
              <a:defRPr/>
            </a:pPr>
            <a:r>
              <a:rPr lang="en-IN" b="1">
                <a:latin typeface="Times New Roman"/>
                <a:cs typeface="Times New Roman"/>
              </a:rPr>
              <a:t>Project Screenshots</a:t>
            </a:r>
            <a:br>
              <a:rPr lang="en-US" b="1">
                <a:latin typeface="Times New Roman"/>
                <a:cs typeface="Times New Roman"/>
              </a:rPr>
            </a:br>
            <a:r>
              <a:rPr lang="en-US" b="1">
                <a:latin typeface="Times New Roman"/>
                <a:cs typeface="Times New Roman"/>
              </a:rPr>
              <a:t>	</a:t>
            </a:r>
            <a:endParaRPr lang="en-US" b="1" dirty="0">
              <a:latin typeface="Times New Roman"/>
              <a:cs typeface="Times New Roman"/>
            </a:endParaRPr>
          </a:p>
        </p:txBody>
      </p:sp>
      <p:pic>
        <p:nvPicPr>
          <p:cNvPr id="4" name="Picture 3">
            <a:extLst>
              <a:ext uri="{FF2B5EF4-FFF2-40B4-BE49-F238E27FC236}">
                <a16:creationId xmlns:a16="http://schemas.microsoft.com/office/drawing/2014/main" id="{DC1AD38F-65DD-6E69-9AFE-6D76FD379DBF}"/>
              </a:ext>
            </a:extLst>
          </p:cNvPr>
          <p:cNvPicPr>
            <a:picLocks noChangeAspect="1"/>
          </p:cNvPicPr>
          <p:nvPr/>
        </p:nvPicPr>
        <p:blipFill>
          <a:blip r:embed="rId6"/>
          <a:stretch>
            <a:fillRect/>
          </a:stretch>
        </p:blipFill>
        <p:spPr>
          <a:xfrm>
            <a:off x="232451" y="1352061"/>
            <a:ext cx="4176818" cy="2329881"/>
          </a:xfrm>
          <a:prstGeom prst="rect">
            <a:avLst/>
          </a:prstGeom>
          <a:ln>
            <a:solidFill>
              <a:schemeClr val="tx1"/>
            </a:solidFill>
          </a:ln>
        </p:spPr>
      </p:pic>
    </p:spTree>
    <p:extLst>
      <p:ext uri="{BB962C8B-B14F-4D97-AF65-F5344CB8AC3E}">
        <p14:creationId xmlns:p14="http://schemas.microsoft.com/office/powerpoint/2010/main" val="2107121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1149336" y="525631"/>
            <a:ext cx="3315600" cy="761700"/>
          </a:xfrm>
          <a:prstGeom prst="rect">
            <a:avLst/>
          </a:prstGeom>
        </p:spPr>
        <p:txBody>
          <a:bodyPr spcFirstLastPara="1" wrap="square" lIns="91425" tIns="91425" rIns="91425" bIns="91425" anchor="ctr" anchorCtr="0">
            <a:normAutofit fontScale="90000"/>
          </a:bodyPr>
          <a:lstStyle/>
          <a:p>
            <a:r>
              <a:rPr lang="en-US" b="1" dirty="0">
                <a:latin typeface="Times New Roman" panose="02020603050405020304" pitchFamily="18" charset="0"/>
                <a:cs typeface="Times New Roman" panose="02020603050405020304" pitchFamily="18" charset="0"/>
              </a:rPr>
              <a:t>Conclusion</a:t>
            </a:r>
            <a:br>
              <a:rPr lang="en-US" b="1" dirty="0">
                <a:latin typeface="Times New Roman" panose="02020603050405020304" pitchFamily="18" charset="0"/>
                <a:cs typeface="Times New Roman" panose="02020603050405020304" pitchFamily="18" charset="0"/>
              </a:rPr>
            </a:br>
            <a:endParaRPr b="1"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0"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3" name="TextBox 2">
            <a:extLst>
              <a:ext uri="{FF2B5EF4-FFF2-40B4-BE49-F238E27FC236}">
                <a16:creationId xmlns:a16="http://schemas.microsoft.com/office/drawing/2014/main" id="{4BCC755B-1421-7C65-2371-07F902C0D693}"/>
              </a:ext>
            </a:extLst>
          </p:cNvPr>
          <p:cNvSpPr txBox="1"/>
          <p:nvPr/>
        </p:nvSpPr>
        <p:spPr>
          <a:xfrm>
            <a:off x="1055802" y="1559547"/>
            <a:ext cx="703239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a:latin typeface="Times New Roman"/>
                <a:cs typeface="Times New Roman"/>
              </a:rPr>
              <a:t>A missing child identification system is proposed, which combines the powerful CNN based deep learning approach for feature extraction and support vector machine classifier for classification of different child categories. This system is evaluated with the deep learning model which is trained with feature representations of people faces</a:t>
            </a:r>
          </a:p>
        </p:txBody>
      </p:sp>
    </p:spTree>
    <p:extLst>
      <p:ext uri="{BB962C8B-B14F-4D97-AF65-F5344CB8AC3E}">
        <p14:creationId xmlns:p14="http://schemas.microsoft.com/office/powerpoint/2010/main" val="470488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sp>
        <p:nvSpPr>
          <p:cNvPr id="128" name="Google Shape;128;p21"/>
          <p:cNvSpPr txBox="1">
            <a:spLocks noGrp="1"/>
          </p:cNvSpPr>
          <p:nvPr>
            <p:ph type="title" idx="4294967295"/>
          </p:nvPr>
        </p:nvSpPr>
        <p:spPr>
          <a:xfrm>
            <a:off x="1105496" y="315406"/>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Times New Roman"/>
                <a:ea typeface="Montserrat"/>
                <a:cs typeface="Montserrat"/>
                <a:sym typeface="Montserrat"/>
              </a:rPr>
              <a:t>Reference</a:t>
            </a:r>
            <a:endParaRPr b="1" dirty="0">
              <a:latin typeface="Times New Roman"/>
              <a:ea typeface="Montserrat"/>
              <a:cs typeface="Montserrat"/>
              <a:sym typeface="Montserrat"/>
            </a:endParaRPr>
          </a:p>
        </p:txBody>
      </p:sp>
      <p:sp>
        <p:nvSpPr>
          <p:cNvPr id="129" name="Google Shape;129;p21"/>
          <p:cNvSpPr txBox="1">
            <a:spLocks noGrp="1"/>
          </p:cNvSpPr>
          <p:nvPr>
            <p:ph type="body" idx="4294967295"/>
          </p:nvPr>
        </p:nvSpPr>
        <p:spPr>
          <a:xfrm>
            <a:off x="492162" y="1104900"/>
            <a:ext cx="8339418" cy="3593575"/>
          </a:xfrm>
          <a:prstGeom prst="rect">
            <a:avLst/>
          </a:prstGeom>
        </p:spPr>
        <p:txBody>
          <a:bodyPr spcFirstLastPara="1" wrap="square" lIns="91425" tIns="91425" rIns="91425" bIns="91425" anchor="t" anchorCtr="0">
            <a:normAutofit fontScale="77500" lnSpcReduction="20000"/>
          </a:bodyPr>
          <a:lstStyle/>
          <a:p>
            <a:pPr marL="0" indent="0">
              <a:spcAft>
                <a:spcPts val="1200"/>
              </a:spcAft>
              <a:buNone/>
            </a:pPr>
            <a:r>
              <a:rPr lang="en-US" sz="1400" dirty="0"/>
              <a:t>[1] Ashwin Late, Jatin </a:t>
            </a:r>
            <a:r>
              <a:rPr lang="en-US" sz="1400" dirty="0" err="1"/>
              <a:t>Natekar</a:t>
            </a:r>
            <a:r>
              <a:rPr lang="en-US" sz="1400" dirty="0"/>
              <a:t>, Zaid Khan, Sahil </a:t>
            </a:r>
            <a:r>
              <a:rPr lang="en-US" sz="1400" dirty="0" err="1"/>
              <a:t>Thakare</a:t>
            </a:r>
            <a:r>
              <a:rPr lang="en-US" sz="1400" dirty="0"/>
              <a:t>, “MISSING PERSON IDENTIFICATION SYSTEM”, IJCRT, April 2023  </a:t>
            </a:r>
            <a:r>
              <a:rPr lang="en-US" sz="1400" b="0" i="0" dirty="0">
                <a:solidFill>
                  <a:srgbClr val="71777D"/>
                </a:solidFill>
                <a:effectLst/>
                <a:latin typeface="Roboto" panose="02000000000000000000" pitchFamily="2" charset="0"/>
                <a:hlinkClick r:id="rId4"/>
              </a:rPr>
              <a:t>🔗</a:t>
            </a:r>
            <a:r>
              <a:rPr lang="en-US" sz="1400" b="0" i="0" dirty="0">
                <a:solidFill>
                  <a:srgbClr val="71777D"/>
                </a:solidFill>
                <a:effectLst/>
                <a:latin typeface="Roboto" panose="02000000000000000000" pitchFamily="2" charset="0"/>
              </a:rPr>
              <a:t> </a:t>
            </a:r>
          </a:p>
          <a:p>
            <a:pPr marL="0" indent="0">
              <a:spcAft>
                <a:spcPts val="1200"/>
              </a:spcAft>
              <a:buNone/>
            </a:pPr>
            <a:r>
              <a:rPr lang="en-US" sz="1400" b="0" i="0" dirty="0">
                <a:solidFill>
                  <a:srgbClr val="71777D"/>
                </a:solidFill>
                <a:effectLst/>
                <a:latin typeface="Roboto" panose="02000000000000000000" pitchFamily="2" charset="0"/>
              </a:rPr>
              <a:t>[2] </a:t>
            </a:r>
            <a:r>
              <a:rPr lang="en-US" sz="1400" dirty="0"/>
              <a:t>Divyansh Yadav, </a:t>
            </a:r>
            <a:r>
              <a:rPr lang="en-US" sz="1400" dirty="0" err="1"/>
              <a:t>Janhvi</a:t>
            </a:r>
            <a:r>
              <a:rPr lang="en-US" sz="1400" dirty="0"/>
              <a:t> Tyagi, “Finding Missing Person/Child Using AI”, International Journal of Research Publication and Reviews, May 2023. </a:t>
            </a:r>
            <a:r>
              <a:rPr lang="en-US" sz="1400" b="0" i="0" dirty="0">
                <a:solidFill>
                  <a:srgbClr val="71777D"/>
                </a:solidFill>
                <a:effectLst/>
                <a:latin typeface="Roboto" panose="02000000000000000000" pitchFamily="2" charset="0"/>
                <a:hlinkClick r:id="rId5"/>
              </a:rPr>
              <a:t>🔗</a:t>
            </a:r>
            <a:endParaRPr lang="en-US" sz="1400" b="0" i="0" dirty="0">
              <a:solidFill>
                <a:srgbClr val="71777D"/>
              </a:solidFill>
              <a:effectLst/>
              <a:latin typeface="Roboto" panose="02000000000000000000" pitchFamily="2" charset="0"/>
            </a:endParaRPr>
          </a:p>
          <a:p>
            <a:pPr marL="0" indent="0">
              <a:spcAft>
                <a:spcPts val="1200"/>
              </a:spcAft>
              <a:buNone/>
            </a:pPr>
            <a:r>
              <a:rPr lang="en-US" sz="1400" b="0" i="0" dirty="0">
                <a:solidFill>
                  <a:srgbClr val="71777D"/>
                </a:solidFill>
                <a:effectLst/>
                <a:latin typeface="Roboto" panose="02000000000000000000" pitchFamily="2" charset="0"/>
              </a:rPr>
              <a:t>[3] </a:t>
            </a:r>
            <a:r>
              <a:rPr lang="en-US" sz="1400" dirty="0"/>
              <a:t>Prof. S. S. Pawar, Niraj </a:t>
            </a:r>
            <a:r>
              <a:rPr lang="en-US" sz="1400" dirty="0" err="1"/>
              <a:t>Lohani</a:t>
            </a:r>
            <a:r>
              <a:rPr lang="en-US" sz="1400" dirty="0"/>
              <a:t>, Ayush Kumar, Ritik Sharma, Abhishek Kadam, “Missing Person Identification System”, International Journal of Advanced Research in Science, Communication and Technology, May 2022. </a:t>
            </a:r>
            <a:r>
              <a:rPr lang="en-US" sz="1400" b="0" i="0" dirty="0">
                <a:solidFill>
                  <a:srgbClr val="71777D"/>
                </a:solidFill>
                <a:effectLst/>
                <a:latin typeface="Roboto" panose="02000000000000000000" pitchFamily="2" charset="0"/>
                <a:hlinkClick r:id="rId6"/>
              </a:rPr>
              <a:t>🔗</a:t>
            </a:r>
            <a:endParaRPr lang="en-US" sz="1400" b="0" i="0" dirty="0">
              <a:solidFill>
                <a:srgbClr val="71777D"/>
              </a:solidFill>
              <a:effectLst/>
              <a:latin typeface="Roboto" panose="02000000000000000000" pitchFamily="2" charset="0"/>
            </a:endParaRPr>
          </a:p>
          <a:p>
            <a:pPr marL="0" indent="0">
              <a:spcAft>
                <a:spcPts val="1200"/>
              </a:spcAft>
              <a:buNone/>
            </a:pPr>
            <a:r>
              <a:rPr lang="en-US" sz="1400" dirty="0"/>
              <a:t>[4] Ms. Neha </a:t>
            </a:r>
            <a:r>
              <a:rPr lang="en-US" sz="1400" dirty="0" err="1"/>
              <a:t>Ahirrao</a:t>
            </a:r>
            <a:r>
              <a:rPr lang="en-US" sz="1400" dirty="0"/>
              <a:t>, Ms. Shreya Jade, “A Review on Identification of Missing Persons and Criminals using Image Processing”, IJCRT, July 2022 </a:t>
            </a:r>
            <a:r>
              <a:rPr lang="en-US" sz="1400" b="0" i="0" dirty="0">
                <a:solidFill>
                  <a:srgbClr val="71777D"/>
                </a:solidFill>
                <a:effectLst/>
                <a:latin typeface="Roboto" panose="02000000000000000000" pitchFamily="2" charset="0"/>
                <a:hlinkClick r:id="rId7"/>
              </a:rPr>
              <a:t>🔗</a:t>
            </a:r>
            <a:r>
              <a:rPr lang="en-US" sz="1400" dirty="0"/>
              <a:t> </a:t>
            </a:r>
          </a:p>
          <a:p>
            <a:pPr marL="0" indent="0">
              <a:spcAft>
                <a:spcPts val="1200"/>
              </a:spcAft>
              <a:buNone/>
            </a:pPr>
            <a:r>
              <a:rPr lang="en-US" sz="1400" dirty="0"/>
              <a:t>[5] Dariusz PIERZCHALA, Tomasz GUTOWSKI , “Machine Learning-Based Method for Recommendation of Missing Person's "Search Level”, January 2021 </a:t>
            </a:r>
            <a:r>
              <a:rPr lang="en-US" sz="1400" b="0" i="0" dirty="0">
                <a:solidFill>
                  <a:srgbClr val="71777D"/>
                </a:solidFill>
                <a:effectLst/>
                <a:latin typeface="Roboto" panose="02000000000000000000" pitchFamily="2" charset="0"/>
                <a:hlinkClick r:id="rId8"/>
              </a:rPr>
              <a:t>🔗</a:t>
            </a:r>
            <a:endParaRPr lang="en-US" sz="1400" dirty="0"/>
          </a:p>
          <a:p>
            <a:pPr marL="0" indent="0">
              <a:spcAft>
                <a:spcPts val="1200"/>
              </a:spcAft>
              <a:buNone/>
            </a:pPr>
            <a:r>
              <a:rPr lang="en-US" sz="1400" dirty="0"/>
              <a:t>[6] Muhammad Ashraf , Nauman Qadeer, Amir Mehmood , “Tracking Missing Person in Large Crowd Gathering Using Intelligent Video Surveillance”, journal paper, 2022 </a:t>
            </a:r>
            <a:r>
              <a:rPr lang="en-US" sz="1400" b="0" i="0" dirty="0">
                <a:solidFill>
                  <a:srgbClr val="71777D"/>
                </a:solidFill>
                <a:effectLst/>
                <a:latin typeface="Roboto" panose="02000000000000000000" pitchFamily="2" charset="0"/>
                <a:hlinkClick r:id="rId9"/>
              </a:rPr>
              <a:t>🔗</a:t>
            </a:r>
            <a:endParaRPr lang="en-US" sz="1400" b="0" i="0" dirty="0">
              <a:solidFill>
                <a:srgbClr val="71777D"/>
              </a:solidFill>
              <a:effectLst/>
              <a:latin typeface="Roboto" panose="02000000000000000000" pitchFamily="2" charset="0"/>
            </a:endParaRPr>
          </a:p>
          <a:p>
            <a:pPr marL="0" indent="0">
              <a:spcAft>
                <a:spcPts val="1200"/>
              </a:spcAft>
              <a:buNone/>
            </a:pPr>
            <a:r>
              <a:rPr lang="en-US" sz="1400" dirty="0"/>
              <a:t>[7] Dr. S. MATILDA, “Criminals And Missing Children Identification Using Face Recognition And Web Scrapping”, IEEE explore, December 2020. </a:t>
            </a:r>
            <a:r>
              <a:rPr lang="en-US" sz="1400" b="0" i="0" dirty="0">
                <a:solidFill>
                  <a:srgbClr val="71777D"/>
                </a:solidFill>
                <a:effectLst/>
                <a:latin typeface="Roboto" panose="02000000000000000000" pitchFamily="2" charset="0"/>
                <a:hlinkClick r:id="rId10"/>
              </a:rPr>
              <a:t>🔗</a:t>
            </a:r>
            <a:endParaRPr lang="en-US" sz="1400" dirty="0"/>
          </a:p>
          <a:p>
            <a:pPr marL="0" indent="0">
              <a:spcAft>
                <a:spcPts val="1200"/>
              </a:spcAft>
              <a:buNone/>
            </a:pPr>
            <a:endParaRPr lang="en-US" sz="1400" dirty="0">
              <a:solidFill>
                <a:srgbClr val="71777D"/>
              </a:solidFill>
              <a:latin typeface="Roboto" panose="02000000000000000000" pitchFamily="2" charset="0"/>
              <a:ea typeface="Montserrat"/>
              <a:cs typeface="Montserrat"/>
              <a:sym typeface="Montserrat"/>
            </a:endParaRPr>
          </a:p>
          <a:p>
            <a:pPr marL="0" indent="0">
              <a:spcAft>
                <a:spcPts val="1200"/>
              </a:spcAft>
              <a:buNone/>
            </a:pPr>
            <a:endParaRPr lang="en-US" sz="1400" dirty="0">
              <a:solidFill>
                <a:srgbClr val="71777D"/>
              </a:solidFill>
              <a:latin typeface="Roboto" panose="02000000000000000000" pitchFamily="2" charset="0"/>
              <a:ea typeface="Montserrat"/>
              <a:cs typeface="Montserrat"/>
              <a:sym typeface="Montserrat"/>
            </a:endParaRPr>
          </a:p>
        </p:txBody>
      </p:sp>
      <p:pic>
        <p:nvPicPr>
          <p:cNvPr id="131" name="Google Shape;131;p21"/>
          <p:cNvPicPr preferRelativeResize="0"/>
          <p:nvPr/>
        </p:nvPicPr>
        <p:blipFill>
          <a:blip r:embed="rId11">
            <a:alphaModFix/>
          </a:blip>
          <a:stretch>
            <a:fillRect/>
          </a:stretch>
        </p:blipFill>
        <p:spPr>
          <a:xfrm>
            <a:off x="222465" y="91098"/>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extLst>
      <p:ext uri="{BB962C8B-B14F-4D97-AF65-F5344CB8AC3E}">
        <p14:creationId xmlns:p14="http://schemas.microsoft.com/office/powerpoint/2010/main" val="329433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1" descr="A bulletin board with pictures of a child&#10;&#10;Description automatically generated">
            <a:extLst>
              <a:ext uri="{FF2B5EF4-FFF2-40B4-BE49-F238E27FC236}">
                <a16:creationId xmlns:a16="http://schemas.microsoft.com/office/drawing/2014/main" id="{84651635-9AC7-C705-C4A9-DB4F987998A4}"/>
              </a:ext>
            </a:extLst>
          </p:cNvPr>
          <p:cNvPicPr>
            <a:picLocks noChangeAspect="1"/>
          </p:cNvPicPr>
          <p:nvPr/>
        </p:nvPicPr>
        <p:blipFill>
          <a:blip r:embed="rId3"/>
          <a:stretch>
            <a:fillRect/>
          </a:stretch>
        </p:blipFill>
        <p:spPr>
          <a:xfrm>
            <a:off x="402771" y="-631"/>
            <a:ext cx="8741227" cy="4872620"/>
          </a:xfrm>
          <a:prstGeom prst="rect">
            <a:avLst/>
          </a:prstGeom>
        </p:spPr>
      </p:pic>
      <p:sp>
        <p:nvSpPr>
          <p:cNvPr id="55" name="Google Shape;55;p13"/>
          <p:cNvSpPr/>
          <p:nvPr/>
        </p:nvSpPr>
        <p:spPr>
          <a:xfrm>
            <a:off x="21925" y="3443625"/>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txBox="1">
            <a:spLocks noGrp="1"/>
          </p:cNvSpPr>
          <p:nvPr>
            <p:ph type="ctrTitle"/>
          </p:nvPr>
        </p:nvSpPr>
        <p:spPr>
          <a:xfrm>
            <a:off x="1742957" y="3638701"/>
            <a:ext cx="5780588"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lt1"/>
                </a:solidFill>
                <a:latin typeface="Montserrat"/>
                <a:ea typeface="Montserrat"/>
                <a:cs typeface="Montserrat"/>
                <a:sym typeface="Montserrat"/>
              </a:rPr>
              <a:t>Missing people identification using Deep learning</a:t>
            </a:r>
          </a:p>
        </p:txBody>
      </p:sp>
      <p:sp>
        <p:nvSpPr>
          <p:cNvPr id="57" name="Google Shape;57;p13"/>
          <p:cNvSpPr txBox="1">
            <a:spLocks noGrp="1"/>
          </p:cNvSpPr>
          <p:nvPr>
            <p:ph type="subTitle" idx="1"/>
          </p:nvPr>
        </p:nvSpPr>
        <p:spPr>
          <a:xfrm>
            <a:off x="1862250" y="4431977"/>
            <a:ext cx="5616900" cy="65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400" dirty="0">
                <a:solidFill>
                  <a:schemeClr val="lt1"/>
                </a:solidFill>
                <a:latin typeface="Times New Roman" panose="02020603050405020304" pitchFamily="18" charset="0"/>
                <a:ea typeface="Montserrat"/>
                <a:cs typeface="Times New Roman" panose="02020603050405020304" pitchFamily="18" charset="0"/>
                <a:sym typeface="Montserrat"/>
              </a:rPr>
              <a:t>Use of face recognition for finding the missing people</a:t>
            </a:r>
            <a:endParaRPr sz="1400" dirty="0">
              <a:solidFill>
                <a:schemeClr val="lt1"/>
              </a:solidFill>
              <a:latin typeface="Times New Roman" panose="02020603050405020304" pitchFamily="18" charset="0"/>
              <a:ea typeface="Montserrat"/>
              <a:cs typeface="Times New Roman" panose="02020603050405020304" pitchFamily="18" charset="0"/>
              <a:sym typeface="Montserrat"/>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4" name="Google Shape;137;p22">
            <a:extLst>
              <a:ext uri="{FF2B5EF4-FFF2-40B4-BE49-F238E27FC236}">
                <a16:creationId xmlns:a16="http://schemas.microsoft.com/office/drawing/2014/main" id="{ABBF062D-4CA7-B44C-A69B-8D05673FFB9A}"/>
              </a:ext>
            </a:extLst>
          </p:cNvPr>
          <p:cNvSpPr/>
          <p:nvPr/>
        </p:nvSpPr>
        <p:spPr>
          <a:xfrm>
            <a:off x="-5473" y="901407"/>
            <a:ext cx="9122100" cy="3340685"/>
          </a:xfrm>
          <a:prstGeom prst="rect">
            <a:avLst/>
          </a:prstGeom>
          <a:solidFill>
            <a:schemeClr val="bg1">
              <a:lumMod val="95000"/>
            </a:schemeClr>
          </a:solidFill>
          <a:ln w="9525" cap="flat" cmpd="sng">
            <a:noFill/>
            <a:prstDash val="solid"/>
            <a:round/>
            <a:headEnd type="none" w="sm" len="sm"/>
            <a:tailEnd type="none" w="sm" len="sm"/>
          </a:ln>
        </p:spPr>
        <p:txBody>
          <a:bodyPr spcFirstLastPara="1" wrap="square" lIns="91425" tIns="91425" rIns="91425" bIns="91425" anchor="ctr" anchorCtr="0">
            <a:prstTxWarp prst="textChevronInverted">
              <a:avLst>
                <a:gd name="adj" fmla="val 92324"/>
              </a:avLst>
            </a:prstTxWarp>
            <a:noAutofit/>
          </a:bodyPr>
          <a:lstStyle/>
          <a:p>
            <a:pPr marL="0" lvl="0" indent="0" algn="l" rtl="0">
              <a:spcBef>
                <a:spcPts val="0"/>
              </a:spcBef>
              <a:spcAft>
                <a:spcPts val="0"/>
              </a:spcAft>
              <a:buNone/>
            </a:pPr>
            <a:endParaRPr dirty="0"/>
          </a:p>
        </p:txBody>
      </p:sp>
      <p:sp>
        <p:nvSpPr>
          <p:cNvPr id="137" name="Google Shape;137;p22"/>
          <p:cNvSpPr/>
          <p:nvPr/>
        </p:nvSpPr>
        <p:spPr>
          <a:xfrm>
            <a:off x="-5473" y="1791591"/>
            <a:ext cx="9122100" cy="1699800"/>
          </a:xfrm>
          <a:prstGeom prst="rect">
            <a:avLst/>
          </a:prstGeom>
          <a:solidFill>
            <a:schemeClr val="bg1">
              <a:lumMod val="75000"/>
            </a:schemeClr>
          </a:solidFill>
          <a:ln w="9525" cap="flat" cmpd="sng">
            <a:noFill/>
            <a:prstDash val="solid"/>
            <a:round/>
            <a:headEnd type="none" w="sm" len="sm"/>
            <a:tailEnd type="none" w="sm" len="sm"/>
          </a:ln>
        </p:spPr>
        <p:txBody>
          <a:bodyPr spcFirstLastPara="1" wrap="square" lIns="91425" tIns="91425" rIns="91425" bIns="91425" anchor="ctr" anchorCtr="0">
            <a:prstTxWarp prst="textChevronInverted">
              <a:avLst>
                <a:gd name="adj" fmla="val 92324"/>
              </a:avLst>
            </a:prstTxWarp>
            <a:noAutofit/>
          </a:bodyPr>
          <a:lstStyle/>
          <a:p>
            <a:pPr marL="0" lvl="0" indent="0" algn="l" rtl="0">
              <a:spcBef>
                <a:spcPts val="0"/>
              </a:spcBef>
              <a:spcAft>
                <a:spcPts val="0"/>
              </a:spcAft>
              <a:buNone/>
            </a:pPr>
            <a:endParaRPr dirty="0"/>
          </a:p>
        </p:txBody>
      </p:sp>
      <p:sp>
        <p:nvSpPr>
          <p:cNvPr id="3" name="Google Shape;137;p22">
            <a:extLst>
              <a:ext uri="{FF2B5EF4-FFF2-40B4-BE49-F238E27FC236}">
                <a16:creationId xmlns:a16="http://schemas.microsoft.com/office/drawing/2014/main" id="{8DF3BDEC-B8A7-2C0D-066C-F5CA937DD5E2}"/>
              </a:ext>
            </a:extLst>
          </p:cNvPr>
          <p:cNvSpPr/>
          <p:nvPr/>
        </p:nvSpPr>
        <p:spPr>
          <a:xfrm>
            <a:off x="588936" y="1532003"/>
            <a:ext cx="9122100" cy="1699800"/>
          </a:xfrm>
          <a:prstGeom prst="rect">
            <a:avLst/>
          </a:prstGeom>
          <a:solidFill>
            <a:schemeClr val="tx1">
              <a:lumMod val="75000"/>
              <a:lumOff val="25000"/>
            </a:schemeClr>
          </a:solidFill>
          <a:ln w="9525" cap="flat" cmpd="sng">
            <a:solidFill>
              <a:schemeClr val="accent3">
                <a:lumMod val="20000"/>
                <a:lumOff val="80000"/>
              </a:schemeClr>
            </a:solidFill>
            <a:prstDash val="solid"/>
            <a:round/>
            <a:headEnd type="none" w="sm" len="sm"/>
            <a:tailEnd type="none" w="sm" len="sm"/>
          </a:ln>
          <a:scene3d>
            <a:camera prst="perspectiveContrastingRightFacing"/>
            <a:lightRig rig="threePt" dir="t"/>
          </a:scene3d>
        </p:spPr>
        <p:txBody>
          <a:bodyPr spcFirstLastPara="1" wrap="square" lIns="91425" tIns="91425" rIns="91425" bIns="91425" anchor="ctr" anchorCtr="0">
            <a:prstTxWarp prst="textChevronInverted">
              <a:avLst>
                <a:gd name="adj" fmla="val 71809"/>
              </a:avLst>
            </a:prstTxWarp>
            <a:noAutofit/>
          </a:bodyPr>
          <a:lstStyle/>
          <a:p>
            <a:pPr marL="0" lvl="0" indent="0" algn="l" rtl="0">
              <a:spcBef>
                <a:spcPts val="0"/>
              </a:spcBef>
              <a:spcAft>
                <a:spcPts val="0"/>
              </a:spcAft>
              <a:buNone/>
            </a:pPr>
            <a:endParaRPr dirty="0"/>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dirty="0">
                <a:ln>
                  <a:solidFill>
                    <a:schemeClr val="tx1"/>
                  </a:solidFill>
                </a:ln>
                <a:solidFill>
                  <a:schemeClr val="lt1"/>
                </a:solidFill>
                <a:latin typeface="Montserrat"/>
                <a:ea typeface="Montserrat"/>
                <a:cs typeface="Montserrat"/>
                <a:sym typeface="Montserrat"/>
              </a:rPr>
              <a:t>Thank You!</a:t>
            </a:r>
            <a:endParaRPr sz="3600" b="1" dirty="0">
              <a:ln>
                <a:solidFill>
                  <a:schemeClr val="tx1"/>
                </a:solidFill>
              </a:ln>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47603"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405975" y="445025"/>
            <a:ext cx="3315600"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dirty="0">
                <a:latin typeface="Times New Roman" panose="02020603050405020304" pitchFamily="18" charset="0"/>
                <a:ea typeface="Montserrat"/>
                <a:cs typeface="Times New Roman" panose="02020603050405020304" pitchFamily="18" charset="0"/>
                <a:sym typeface="Montserrat"/>
              </a:rPr>
              <a:t>Abstract </a:t>
            </a:r>
            <a:endParaRPr b="1" dirty="0">
              <a:latin typeface="Times New Roman" panose="02020603050405020304" pitchFamily="18" charset="0"/>
              <a:ea typeface="Montserrat"/>
              <a:cs typeface="Times New Roman" panose="02020603050405020304" pitchFamily="18" charset="0"/>
              <a:sym typeface="Montserrat"/>
            </a:endParaRPr>
          </a:p>
        </p:txBody>
      </p:sp>
      <p:sp>
        <p:nvSpPr>
          <p:cNvPr id="129" name="Google Shape;129;p21"/>
          <p:cNvSpPr txBox="1">
            <a:spLocks noGrp="1"/>
          </p:cNvSpPr>
          <p:nvPr>
            <p:ph type="body" idx="4294967295"/>
          </p:nvPr>
        </p:nvSpPr>
        <p:spPr>
          <a:xfrm>
            <a:off x="966800" y="1245770"/>
            <a:ext cx="7210350" cy="312049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 India a countless number of people are reported missing every year. Among the missing people cases a large percentage of people remain untraced. This paper presents a novel use of deep learning methodology for identifying the reported missing people from the photos of multitude of children available, with the help of face recognition. The public can upload photographs of suspicious people into a common portal with landmarks and remarks. The photo will be automatically compared with the registered photos of the missing child from the repository. Classification of the input child image is performed and photo with best match will be selected from the database of missing people. For this, a deep learning model is trained to correctly identify the missing people from the missing people image database provided, using the facial image uploaded by the public. The Convolutional Neural Network (CNN), a highly effective deep learning technique for image based applications is adopted here for face recognition.</a:t>
            </a:r>
            <a:endParaRPr lang="en-GB" sz="1400" dirty="0">
              <a:solidFill>
                <a:schemeClr val="tx1">
                  <a:lumMod val="95000"/>
                  <a:lumOff val="5000"/>
                </a:schemeClr>
              </a:solidFill>
              <a:latin typeface="Times New Roman" panose="02020603050405020304" pitchFamily="18" charset="0"/>
              <a:ea typeface="Montserrat"/>
              <a:cs typeface="Times New Roman" panose="02020603050405020304" pitchFamily="18" charset="0"/>
              <a:sym typeface="Montserrat"/>
            </a:endParaRP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1858038" y="144500"/>
            <a:ext cx="5467436" cy="761700"/>
          </a:xfrm>
          <a:prstGeom prst="rect">
            <a:avLst/>
          </a:prstGeom>
        </p:spPr>
        <p:txBody>
          <a:bodyPr spcFirstLastPara="1" wrap="square" lIns="91425" tIns="91425" rIns="91425" bIns="91425" anchor="ctr" anchorCtr="0">
            <a:normAutofit/>
          </a:bodyPr>
          <a:lstStyle/>
          <a:p>
            <a:pPr algn="ctr" eaLnBrk="0" hangingPunct="0">
              <a:defRPr/>
            </a:pPr>
            <a:r>
              <a:rPr lang="en-US" b="1" dirty="0">
                <a:latin typeface="Times New Roman" panose="02020603050405020304" pitchFamily="18" charset="0"/>
                <a:cs typeface="Times New Roman" panose="02020603050405020304" pitchFamily="18" charset="0"/>
              </a:rPr>
              <a:t>Introduction </a:t>
            </a:r>
          </a:p>
        </p:txBody>
      </p:sp>
      <p:pic>
        <p:nvPicPr>
          <p:cNvPr id="96" name="Google Shape;96;p17"/>
          <p:cNvPicPr preferRelativeResize="0"/>
          <p:nvPr/>
        </p:nvPicPr>
        <p:blipFill>
          <a:blip r:embed="rId3">
            <a:alphaModFix/>
          </a:blip>
          <a:stretch>
            <a:fillRect/>
          </a:stretch>
        </p:blipFill>
        <p:spPr>
          <a:xfrm>
            <a:off x="8410667" y="0"/>
            <a:ext cx="733358" cy="5143501"/>
          </a:xfrm>
          <a:prstGeom prst="rect">
            <a:avLst/>
          </a:prstGeom>
          <a:noFill/>
          <a:ln>
            <a:noFill/>
          </a:ln>
        </p:spPr>
      </p:pic>
      <p:pic>
        <p:nvPicPr>
          <p:cNvPr id="97" name="Google Shape;97;p17"/>
          <p:cNvPicPr preferRelativeResize="0"/>
          <p:nvPr/>
        </p:nvPicPr>
        <p:blipFill>
          <a:blip r:embed="rId4">
            <a:alphaModFix/>
          </a:blip>
          <a:stretch>
            <a:fillRect/>
          </a:stretch>
        </p:blipFill>
        <p:spPr>
          <a:xfrm>
            <a:off x="357975" y="197150"/>
            <a:ext cx="819032" cy="656400"/>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10" name="Content Placeholder 2"/>
          <p:cNvSpPr txBox="1">
            <a:spLocks/>
          </p:cNvSpPr>
          <p:nvPr/>
        </p:nvSpPr>
        <p:spPr>
          <a:xfrm>
            <a:off x="803010" y="1236531"/>
            <a:ext cx="7792349" cy="2974944"/>
          </a:xfrm>
          <a:prstGeom prst="rect">
            <a:avLst/>
          </a:prstGeom>
        </p:spPr>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800" dirty="0">
                <a:latin typeface="Times New Roman" panose="02020603050405020304" pitchFamily="18" charset="0"/>
                <a:cs typeface="Times New Roman" panose="02020603050405020304" pitchFamily="18" charset="0"/>
              </a:rPr>
              <a:t>In our society, a countless number of people are missing every day which includes kids, Teens, Girls, Mentally challenged, Old-aged people with Alzheimer's, etc. As the number of missing complaints in the present society are getting increased the responsibility of searching them on police becoming quite challenging. Even though missing cases are getting filed against them in police stations. It is complicated to trace them through investigation as it requires lot of efforts and time. Even though cc footages are available sometimes, it takes lot of effort to go through each and every recorded video present in the database. It is time taking and hectic work. This made us to plan something named “missing person identification using face recognition”, which makes our task quiet simpler. The main intention of the this project "Missing person identification" is to locate the missing person using mobile through their face recognition and to give alert to the police station along with the location in the form of SMS. It also allows normal people to upload the pictures of any suspicious persons who they come across. If the complaint is already filed against the same person in the portal it will show an alert to the police.</a:t>
            </a:r>
            <a:endParaRPr lang="en-IN"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49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1858038" y="144500"/>
            <a:ext cx="5467436" cy="761700"/>
          </a:xfrm>
          <a:prstGeom prst="rect">
            <a:avLst/>
          </a:prstGeom>
        </p:spPr>
        <p:txBody>
          <a:bodyPr spcFirstLastPara="1" wrap="square" lIns="91425" tIns="91425" rIns="91425" bIns="91425" anchor="ctr" anchorCtr="0">
            <a:normAutofit/>
          </a:bodyPr>
          <a:lstStyle/>
          <a:p>
            <a:pPr algn="ctr" eaLnBrk="0" hangingPunct="0">
              <a:defRPr/>
            </a:pPr>
            <a:r>
              <a:rPr lang="en-US" b="1" dirty="0">
                <a:latin typeface="Times New Roman" panose="02020603050405020304" pitchFamily="18" charset="0"/>
                <a:cs typeface="Times New Roman" panose="02020603050405020304" pitchFamily="18" charset="0"/>
              </a:rPr>
              <a:t>Project Description</a:t>
            </a:r>
          </a:p>
        </p:txBody>
      </p:sp>
      <p:pic>
        <p:nvPicPr>
          <p:cNvPr id="96" name="Google Shape;96;p17"/>
          <p:cNvPicPr preferRelativeResize="0"/>
          <p:nvPr/>
        </p:nvPicPr>
        <p:blipFill>
          <a:blip r:embed="rId3">
            <a:alphaModFix/>
          </a:blip>
          <a:stretch>
            <a:fillRect/>
          </a:stretch>
        </p:blipFill>
        <p:spPr>
          <a:xfrm>
            <a:off x="8410667" y="0"/>
            <a:ext cx="733358" cy="5143501"/>
          </a:xfrm>
          <a:prstGeom prst="rect">
            <a:avLst/>
          </a:prstGeom>
          <a:noFill/>
          <a:ln>
            <a:noFill/>
          </a:ln>
        </p:spPr>
      </p:pic>
      <p:pic>
        <p:nvPicPr>
          <p:cNvPr id="97" name="Google Shape;97;p17"/>
          <p:cNvPicPr preferRelativeResize="0"/>
          <p:nvPr/>
        </p:nvPicPr>
        <p:blipFill>
          <a:blip r:embed="rId4">
            <a:alphaModFix/>
          </a:blip>
          <a:stretch>
            <a:fillRect/>
          </a:stretch>
        </p:blipFill>
        <p:spPr>
          <a:xfrm>
            <a:off x="357975" y="197150"/>
            <a:ext cx="819032" cy="656400"/>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10" name="Content Placeholder 2"/>
          <p:cNvSpPr txBox="1">
            <a:spLocks/>
          </p:cNvSpPr>
          <p:nvPr/>
        </p:nvSpPr>
        <p:spPr>
          <a:xfrm>
            <a:off x="866274" y="999703"/>
            <a:ext cx="7015748" cy="313381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100" b="1" dirty="0">
                <a:solidFill>
                  <a:srgbClr val="940000"/>
                </a:solidFill>
                <a:latin typeface="Times New Roman" panose="02020603050405020304" pitchFamily="18" charset="0"/>
                <a:cs typeface="Times New Roman" panose="02020603050405020304" pitchFamily="18" charset="0"/>
              </a:rPr>
              <a:t>Objective: </a:t>
            </a:r>
          </a:p>
          <a:p>
            <a:endParaRPr lang="en-IN" sz="2100" b="1" dirty="0">
              <a:solidFill>
                <a:srgbClr val="940000"/>
              </a:solidFill>
              <a:latin typeface="Times New Roman" panose="02020603050405020304" pitchFamily="18" charset="0"/>
              <a:cs typeface="Times New Roman" panose="02020603050405020304" pitchFamily="18" charset="0"/>
            </a:endParaRPr>
          </a:p>
          <a:p>
            <a:pPr marL="342900" lvl="4" indent="-342900">
              <a:lnSpc>
                <a:spcPct val="150000"/>
              </a:lnSpc>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To develop a face recognition system using Deep learning.</a:t>
            </a:r>
          </a:p>
          <a:p>
            <a:pPr marL="342900" lvl="4" indent="-342900">
              <a:lnSpc>
                <a:spcPct val="150000"/>
              </a:lnSpc>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Integration of face recognition system with the WCD missing people database.</a:t>
            </a:r>
          </a:p>
          <a:p>
            <a:pPr marL="342900" lvl="4" indent="-342900">
              <a:lnSpc>
                <a:spcPct val="150000"/>
              </a:lnSpc>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Providing a easy and minimal interface for the user to search for the missing person.</a:t>
            </a:r>
            <a:endParaRPr lang="en-IN"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7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1858038" y="144500"/>
            <a:ext cx="5467436" cy="761700"/>
          </a:xfrm>
          <a:prstGeom prst="rect">
            <a:avLst/>
          </a:prstGeom>
        </p:spPr>
        <p:txBody>
          <a:bodyPr spcFirstLastPara="1" wrap="square" lIns="91425" tIns="91425" rIns="91425" bIns="91425" anchor="ctr" anchorCtr="0">
            <a:normAutofit/>
          </a:bodyPr>
          <a:lstStyle/>
          <a:p>
            <a:pPr algn="ctr" eaLnBrk="0" hangingPunct="0">
              <a:defRPr/>
            </a:pPr>
            <a:r>
              <a:rPr lang="en-US" b="1" dirty="0">
                <a:latin typeface="Times New Roman" panose="02020603050405020304" pitchFamily="18" charset="0"/>
                <a:cs typeface="Times New Roman" panose="02020603050405020304" pitchFamily="18" charset="0"/>
              </a:rPr>
              <a:t>Project Description</a:t>
            </a:r>
          </a:p>
        </p:txBody>
      </p:sp>
      <p:pic>
        <p:nvPicPr>
          <p:cNvPr id="96" name="Google Shape;96;p17"/>
          <p:cNvPicPr preferRelativeResize="0"/>
          <p:nvPr/>
        </p:nvPicPr>
        <p:blipFill>
          <a:blip r:embed="rId3">
            <a:alphaModFix/>
          </a:blip>
          <a:stretch>
            <a:fillRect/>
          </a:stretch>
        </p:blipFill>
        <p:spPr>
          <a:xfrm>
            <a:off x="8410667" y="0"/>
            <a:ext cx="733358" cy="5143501"/>
          </a:xfrm>
          <a:prstGeom prst="rect">
            <a:avLst/>
          </a:prstGeom>
          <a:noFill/>
          <a:ln>
            <a:noFill/>
          </a:ln>
        </p:spPr>
      </p:pic>
      <p:pic>
        <p:nvPicPr>
          <p:cNvPr id="97" name="Google Shape;97;p17"/>
          <p:cNvPicPr preferRelativeResize="0"/>
          <p:nvPr/>
        </p:nvPicPr>
        <p:blipFill>
          <a:blip r:embed="rId4">
            <a:alphaModFix/>
          </a:blip>
          <a:stretch>
            <a:fillRect/>
          </a:stretch>
        </p:blipFill>
        <p:spPr>
          <a:xfrm>
            <a:off x="357975" y="197150"/>
            <a:ext cx="819032" cy="656400"/>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10" name="Content Placeholder 2"/>
          <p:cNvSpPr txBox="1">
            <a:spLocks/>
          </p:cNvSpPr>
          <p:nvPr/>
        </p:nvSpPr>
        <p:spPr>
          <a:xfrm>
            <a:off x="796758" y="999702"/>
            <a:ext cx="7737642" cy="321177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b="1" dirty="0">
                <a:solidFill>
                  <a:srgbClr val="940000"/>
                </a:solidFill>
                <a:latin typeface="Times New Roman" panose="02020603050405020304" pitchFamily="18" charset="0"/>
                <a:cs typeface="Times New Roman" panose="02020603050405020304" pitchFamily="18" charset="0"/>
              </a:rPr>
              <a:t>Scope : </a:t>
            </a:r>
          </a:p>
          <a:p>
            <a:endParaRPr lang="en-US" sz="2100" b="1" dirty="0">
              <a:solidFill>
                <a:srgbClr val="94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Development and evaluation of a face recognition system for identifying missing individuals using deep learning techniques. </a:t>
            </a: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Creation of a functional prototype that can match uploaded images against a database of known missing persons, facilitating the potential identification of individuals who may have been reported as missing. </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1858038" y="144500"/>
            <a:ext cx="5467436" cy="761700"/>
          </a:xfrm>
          <a:prstGeom prst="rect">
            <a:avLst/>
          </a:prstGeom>
        </p:spPr>
        <p:txBody>
          <a:bodyPr spcFirstLastPara="1" wrap="square" lIns="91425" tIns="91425" rIns="91425" bIns="91425" anchor="ctr" anchorCtr="0">
            <a:normAutofit/>
          </a:bodyPr>
          <a:lstStyle/>
          <a:p>
            <a:pPr algn="ctr" eaLnBrk="0" hangingPunct="0">
              <a:defRPr/>
            </a:pPr>
            <a:r>
              <a:rPr lang="en-US" b="1" dirty="0">
                <a:latin typeface="Times New Roman" panose="02020603050405020304" pitchFamily="18" charset="0"/>
                <a:cs typeface="Times New Roman" panose="02020603050405020304" pitchFamily="18" charset="0"/>
              </a:rPr>
              <a:t>Project Description</a:t>
            </a:r>
          </a:p>
        </p:txBody>
      </p:sp>
      <p:pic>
        <p:nvPicPr>
          <p:cNvPr id="96" name="Google Shape;96;p17"/>
          <p:cNvPicPr preferRelativeResize="0"/>
          <p:nvPr/>
        </p:nvPicPr>
        <p:blipFill>
          <a:blip r:embed="rId3">
            <a:alphaModFix/>
          </a:blip>
          <a:stretch>
            <a:fillRect/>
          </a:stretch>
        </p:blipFill>
        <p:spPr>
          <a:xfrm>
            <a:off x="8410667" y="0"/>
            <a:ext cx="733358" cy="5143501"/>
          </a:xfrm>
          <a:prstGeom prst="rect">
            <a:avLst/>
          </a:prstGeom>
          <a:noFill/>
          <a:ln>
            <a:noFill/>
          </a:ln>
        </p:spPr>
      </p:pic>
      <p:pic>
        <p:nvPicPr>
          <p:cNvPr id="97" name="Google Shape;97;p17"/>
          <p:cNvPicPr preferRelativeResize="0"/>
          <p:nvPr/>
        </p:nvPicPr>
        <p:blipFill>
          <a:blip r:embed="rId4">
            <a:alphaModFix/>
          </a:blip>
          <a:stretch>
            <a:fillRect/>
          </a:stretch>
        </p:blipFill>
        <p:spPr>
          <a:xfrm>
            <a:off x="357975" y="197150"/>
            <a:ext cx="819032" cy="656400"/>
          </a:xfrm>
          <a:prstGeom prst="rect">
            <a:avLst/>
          </a:prstGeom>
          <a:noFill/>
          <a:ln>
            <a:noFill/>
          </a:ln>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
        <p:nvSpPr>
          <p:cNvPr id="10" name="Content Placeholder 2"/>
          <p:cNvSpPr txBox="1">
            <a:spLocks/>
          </p:cNvSpPr>
          <p:nvPr/>
        </p:nvSpPr>
        <p:spPr>
          <a:xfrm>
            <a:off x="791411" y="999702"/>
            <a:ext cx="7619256" cy="3843516"/>
          </a:xfrm>
          <a:prstGeom prst="rect">
            <a:avLst/>
          </a:prstGeom>
        </p:spPr>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IN" sz="2300" b="1" dirty="0">
                <a:solidFill>
                  <a:srgbClr val="940000"/>
                </a:solidFill>
                <a:latin typeface="Times New Roman" panose="02020603050405020304" pitchFamily="18" charset="0"/>
                <a:cs typeface="Times New Roman" panose="02020603050405020304" pitchFamily="18" charset="0"/>
              </a:rPr>
              <a:t>Benefits: </a:t>
            </a: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Enhanced accuracy: </a:t>
            </a:r>
            <a:r>
              <a:rPr lang="en-US" sz="1800" dirty="0">
                <a:latin typeface="Times New Roman"/>
                <a:cs typeface="Times New Roman"/>
              </a:rPr>
              <a:t>Deep learning models can achieve high accuracy in identifying missing persons, even in challenging conditions such as low light or poor image quality. </a:t>
            </a: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Improved efficiency: </a:t>
            </a:r>
            <a:r>
              <a:rPr lang="en-US" sz="1800" dirty="0">
                <a:latin typeface="Times New Roman"/>
                <a:cs typeface="Times New Roman"/>
              </a:rPr>
              <a:t>Deep learning-based face recognition systems can quickly and efficiently search through large databases of images, helping law enforcement agencies to generate leads and identify suspects faster. </a:t>
            </a: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Increased scalability: </a:t>
            </a:r>
            <a:r>
              <a:rPr lang="en-US" sz="1800" dirty="0">
                <a:latin typeface="Times New Roman"/>
                <a:cs typeface="Times New Roman"/>
              </a:rPr>
              <a:t>Deep learning systems can be scaled to handle large and growing datasets of images, making them suitable for real-world applications such as nationwide missing person searches. </a:t>
            </a:r>
          </a:p>
          <a:p>
            <a:pPr marL="342900" indent="-342900">
              <a:lnSpc>
                <a:spcPct val="150000"/>
              </a:lnSpc>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Reduced costs: </a:t>
            </a:r>
            <a:r>
              <a:rPr lang="en-US" sz="1800" dirty="0">
                <a:latin typeface="Times New Roman"/>
                <a:cs typeface="Times New Roman"/>
              </a:rPr>
              <a:t>Deep learning-based face recognition systems are becoming increasingly affordable, making them accessible to law enforcement agencies of all sizes.</a:t>
            </a:r>
            <a:endParaRPr lang="en-IN" sz="1800" dirty="0">
              <a:latin typeface="Times New Roman"/>
              <a:cs typeface="Times New Roman"/>
            </a:endParaRPr>
          </a:p>
          <a:p>
            <a:endParaRPr lang="en-IN" sz="1800" dirty="0">
              <a:latin typeface="Times New Roman"/>
              <a:cs typeface="Times New Roman"/>
            </a:endParaRPr>
          </a:p>
          <a:p>
            <a:endParaRPr lang="en-GB" sz="1800" dirty="0">
              <a:latin typeface="Times New Roman"/>
              <a:cs typeface="Times New Roman"/>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106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idx="4294967295"/>
          </p:nvPr>
        </p:nvSpPr>
        <p:spPr>
          <a:xfrm>
            <a:off x="1405974" y="445025"/>
            <a:ext cx="5529081" cy="761700"/>
          </a:xfrm>
          <a:prstGeom prst="rect">
            <a:avLst/>
          </a:prstGeom>
        </p:spPr>
        <p:txBody>
          <a:bodyPr spcFirstLastPara="1" wrap="square" lIns="91425" tIns="91425" rIns="91425" bIns="91425" anchor="ctr" anchorCtr="0">
            <a:normAutofit/>
          </a:bodyPr>
          <a:lstStyle/>
          <a:p>
            <a:pPr algn="ctr" eaLnBrk="0" hangingPunct="0">
              <a:defRPr/>
            </a:pPr>
            <a:r>
              <a:rPr lang="en-US" b="1" dirty="0">
                <a:latin typeface="Times New Roman" panose="02020603050405020304" pitchFamily="18" charset="0"/>
                <a:cs typeface="Times New Roman" panose="02020603050405020304" pitchFamily="18" charset="0"/>
              </a:rPr>
              <a:t>Hardware /Software Specification</a:t>
            </a:r>
          </a:p>
        </p:txBody>
      </p:sp>
      <p:sp>
        <p:nvSpPr>
          <p:cNvPr id="129" name="Google Shape;129;p21"/>
          <p:cNvSpPr txBox="1">
            <a:spLocks noGrp="1"/>
          </p:cNvSpPr>
          <p:nvPr>
            <p:ph type="body" idx="4294967295"/>
          </p:nvPr>
        </p:nvSpPr>
        <p:spPr>
          <a:xfrm>
            <a:off x="1405975" y="1224600"/>
            <a:ext cx="6467400" cy="2694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sz="1400" b="1" dirty="0">
                <a:solidFill>
                  <a:schemeClr val="tx1"/>
                </a:solidFill>
                <a:latin typeface="Times New Roman" panose="02020603050405020304" pitchFamily="18" charset="0"/>
                <a:cs typeface="Times New Roman" panose="02020603050405020304" pitchFamily="18" charset="0"/>
              </a:rPr>
              <a:t>Hardware Requirements </a:t>
            </a:r>
          </a:p>
          <a:p>
            <a:pPr marL="342900" lvl="0" algn="l" rtl="0">
              <a:spcBef>
                <a:spcPts val="0"/>
              </a:spcBef>
              <a:spcAft>
                <a:spcPts val="1200"/>
              </a:spcAft>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Processor 2.0 </a:t>
            </a:r>
            <a:r>
              <a:rPr lang="en-IN" sz="1400" dirty="0" err="1">
                <a:solidFill>
                  <a:schemeClr val="tx1"/>
                </a:solidFill>
                <a:latin typeface="Times New Roman" panose="02020603050405020304" pitchFamily="18" charset="0"/>
                <a:cs typeface="Times New Roman" panose="02020603050405020304" pitchFamily="18" charset="0"/>
              </a:rPr>
              <a:t>Ghz</a:t>
            </a:r>
            <a:r>
              <a:rPr lang="en-IN" sz="1400" dirty="0">
                <a:solidFill>
                  <a:schemeClr val="tx1"/>
                </a:solidFill>
                <a:latin typeface="Times New Roman" panose="02020603050405020304" pitchFamily="18" charset="0"/>
                <a:cs typeface="Times New Roman" panose="02020603050405020304" pitchFamily="18" charset="0"/>
              </a:rPr>
              <a:t> processor speed </a:t>
            </a:r>
          </a:p>
          <a:p>
            <a:pPr marL="342900" lvl="0" algn="l" rtl="0">
              <a:spcBef>
                <a:spcPts val="0"/>
              </a:spcBef>
              <a:spcAft>
                <a:spcPts val="1200"/>
              </a:spcAft>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Memory 2GB RAM</a:t>
            </a:r>
          </a:p>
          <a:p>
            <a:pPr marL="342900" lvl="0" algn="l" rtl="0">
              <a:spcBef>
                <a:spcPts val="0"/>
              </a:spcBef>
              <a:spcAft>
                <a:spcPts val="1200"/>
              </a:spcAft>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32 Bit CPU</a:t>
            </a:r>
          </a:p>
          <a:p>
            <a:pPr marL="0" lvl="0" indent="0" algn="l" rtl="0">
              <a:spcBef>
                <a:spcPts val="0"/>
              </a:spcBef>
              <a:spcAft>
                <a:spcPts val="1200"/>
              </a:spcAft>
              <a:buNone/>
            </a:pPr>
            <a:r>
              <a:rPr lang="en-IN" sz="1400" b="1" dirty="0">
                <a:solidFill>
                  <a:schemeClr val="tx1"/>
                </a:solidFill>
                <a:latin typeface="Times New Roman" panose="02020603050405020304" pitchFamily="18" charset="0"/>
                <a:cs typeface="Times New Roman" panose="02020603050405020304" pitchFamily="18" charset="0"/>
              </a:rPr>
              <a:t>Software Specifications </a:t>
            </a:r>
          </a:p>
          <a:p>
            <a:pPr marL="342900" lvl="0" algn="l" rtl="0">
              <a:spcBef>
                <a:spcPts val="0"/>
              </a:spcBef>
              <a:spcAft>
                <a:spcPts val="1200"/>
              </a:spcAft>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Operating System- windows 7 , android 9.</a:t>
            </a:r>
          </a:p>
          <a:p>
            <a:pPr marL="342900" lvl="0" algn="l" rtl="0">
              <a:spcBef>
                <a:spcPts val="0"/>
              </a:spcBef>
              <a:spcAft>
                <a:spcPts val="1200"/>
              </a:spcAft>
              <a:buFont typeface="Arial" panose="020B0604020202020204" pitchFamily="34" charset="0"/>
              <a:buChar char="•"/>
            </a:pPr>
            <a:r>
              <a:rPr lang="en-IN" sz="1400" dirty="0">
                <a:solidFill>
                  <a:schemeClr val="tx1"/>
                </a:solidFill>
                <a:latin typeface="Times New Roman" panose="02020603050405020304" pitchFamily="18" charset="0"/>
                <a:cs typeface="Times New Roman" panose="02020603050405020304" pitchFamily="18" charset="0"/>
              </a:rPr>
              <a:t>Web Browser (Firefox, Chrome, Edge, Brave)</a:t>
            </a:r>
            <a:endParaRPr lang="en-IN" sz="1400" dirty="0">
              <a:solidFill>
                <a:schemeClr val="tx1"/>
              </a:solidFill>
              <a:latin typeface="Times New Roman" panose="02020603050405020304" pitchFamily="18" charset="0"/>
              <a:ea typeface="Montserrat"/>
              <a:cs typeface="Times New Roman" panose="02020603050405020304" pitchFamily="18" charset="0"/>
              <a:sym typeface="Montserrat"/>
            </a:endParaRPr>
          </a:p>
          <a:p>
            <a:pPr marL="0" indent="0">
              <a:spcAft>
                <a:spcPts val="1200"/>
              </a:spcAft>
              <a:buNone/>
            </a:pPr>
            <a:endParaRPr lang="en-US" sz="1400" dirty="0">
              <a:solidFill>
                <a:srgbClr val="FF0000"/>
              </a:solidFill>
              <a:latin typeface="Montserrat"/>
              <a:ea typeface="Montserrat"/>
              <a:cs typeface="Montserrat"/>
              <a:sym typeface="Montserrat"/>
            </a:endParaRPr>
          </a:p>
        </p:txBody>
      </p:sp>
      <p:pic>
        <p:nvPicPr>
          <p:cNvPr id="130" name="Google Shape;130;p21"/>
          <p:cNvPicPr preferRelativeResize="0"/>
          <p:nvPr/>
        </p:nvPicPr>
        <p:blipFill>
          <a:blip r:embed="rId3">
            <a:alphaModFix/>
          </a:blip>
          <a:stretch>
            <a:fillRect/>
          </a:stretch>
        </p:blipFill>
        <p:spPr>
          <a:xfrm>
            <a:off x="6535150" y="0"/>
            <a:ext cx="2608852" cy="2517002"/>
          </a:xfrm>
          <a:prstGeom prst="rect">
            <a:avLst/>
          </a:prstGeom>
          <a:noFill/>
          <a:ln>
            <a:noFill/>
          </a:ln>
        </p:spPr>
      </p:pic>
      <p:pic>
        <p:nvPicPr>
          <p:cNvPr id="131" name="Google Shape;131;p21"/>
          <p:cNvPicPr preferRelativeResize="0"/>
          <p:nvPr/>
        </p:nvPicPr>
        <p:blipFill>
          <a:blip r:embed="rId4">
            <a:alphaModFix/>
          </a:blip>
          <a:stretch>
            <a:fillRect/>
          </a:stretch>
        </p:blipFill>
        <p:spPr>
          <a:xfrm>
            <a:off x="357975" y="197150"/>
            <a:ext cx="819032" cy="656400"/>
          </a:xfrm>
          <a:prstGeom prst="rect">
            <a:avLst/>
          </a:prstGeom>
          <a:noFill/>
          <a:ln>
            <a:noFill/>
          </a:ln>
        </p:spPr>
      </p:pic>
      <p:sp>
        <p:nvSpPr>
          <p:cNvPr id="132" name="Google Shape;132;p2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extLst>
      <p:ext uri="{BB962C8B-B14F-4D97-AF65-F5344CB8AC3E}">
        <p14:creationId xmlns:p14="http://schemas.microsoft.com/office/powerpoint/2010/main" val="256566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2364493" y="197150"/>
            <a:ext cx="3315600" cy="761700"/>
          </a:xfrm>
          <a:prstGeom prst="rect">
            <a:avLst/>
          </a:prstGeom>
        </p:spPr>
        <p:txBody>
          <a:bodyPr spcFirstLastPara="1" wrap="square" lIns="91425" tIns="91425" rIns="91425" bIns="91425" anchor="ctr" anchorCtr="0">
            <a:normAutofit/>
          </a:bodyPr>
          <a:lstStyle/>
          <a:p>
            <a:r>
              <a:rPr lang="en-US" b="1" dirty="0">
                <a:latin typeface="Times New Roman" panose="02020603050405020304" pitchFamily="18" charset="0"/>
                <a:cs typeface="Times New Roman" panose="02020603050405020304" pitchFamily="18" charset="0"/>
              </a:rPr>
              <a:t>Literature Survey</a:t>
            </a:r>
            <a:endParaRPr b="1"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60686"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849396421"/>
              </p:ext>
            </p:extLst>
          </p:nvPr>
        </p:nvGraphicFramePr>
        <p:xfrm>
          <a:off x="740012" y="853550"/>
          <a:ext cx="8062920" cy="3949700"/>
        </p:xfrm>
        <a:graphic>
          <a:graphicData uri="http://schemas.openxmlformats.org/drawingml/2006/table">
            <a:tbl>
              <a:tblPr firstRow="1" bandRow="1">
                <a:tableStyleId>{775DCB02-9BB8-47FD-8907-85C794F793BA}</a:tableStyleId>
              </a:tblPr>
              <a:tblGrid>
                <a:gridCol w="448908">
                  <a:extLst>
                    <a:ext uri="{9D8B030D-6E8A-4147-A177-3AD203B41FA5}">
                      <a16:colId xmlns:a16="http://schemas.microsoft.com/office/drawing/2014/main" val="20000"/>
                    </a:ext>
                  </a:extLst>
                </a:gridCol>
                <a:gridCol w="1635760">
                  <a:extLst>
                    <a:ext uri="{9D8B030D-6E8A-4147-A177-3AD203B41FA5}">
                      <a16:colId xmlns:a16="http://schemas.microsoft.com/office/drawing/2014/main" val="20001"/>
                    </a:ext>
                  </a:extLst>
                </a:gridCol>
                <a:gridCol w="816972">
                  <a:extLst>
                    <a:ext uri="{9D8B030D-6E8A-4147-A177-3AD203B41FA5}">
                      <a16:colId xmlns:a16="http://schemas.microsoft.com/office/drawing/2014/main" val="20002"/>
                    </a:ext>
                  </a:extLst>
                </a:gridCol>
                <a:gridCol w="1686560">
                  <a:extLst>
                    <a:ext uri="{9D8B030D-6E8A-4147-A177-3AD203B41FA5}">
                      <a16:colId xmlns:a16="http://schemas.microsoft.com/office/drawing/2014/main" val="20003"/>
                    </a:ext>
                  </a:extLst>
                </a:gridCol>
                <a:gridCol w="1184548">
                  <a:extLst>
                    <a:ext uri="{9D8B030D-6E8A-4147-A177-3AD203B41FA5}">
                      <a16:colId xmlns:a16="http://schemas.microsoft.com/office/drawing/2014/main" val="20004"/>
                    </a:ext>
                  </a:extLst>
                </a:gridCol>
                <a:gridCol w="2290172">
                  <a:extLst>
                    <a:ext uri="{9D8B030D-6E8A-4147-A177-3AD203B41FA5}">
                      <a16:colId xmlns:a16="http://schemas.microsoft.com/office/drawing/2014/main" val="20005"/>
                    </a:ext>
                  </a:extLst>
                </a:gridCol>
              </a:tblGrid>
              <a:tr h="833120">
                <a:tc>
                  <a:txBody>
                    <a:bodyPr/>
                    <a:lstStyle/>
                    <a:p>
                      <a:pPr algn="l"/>
                      <a:r>
                        <a:rPr lang="en-US">
                          <a:solidFill>
                            <a:schemeClr val="tx1"/>
                          </a:solidFill>
                          <a:latin typeface="Times New Roman" panose="02020603050405020304" pitchFamily="18" charset="0"/>
                          <a:cs typeface="Times New Roman" panose="02020603050405020304" pitchFamily="18" charset="0"/>
                        </a:rPr>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chemeClr val="tx1"/>
                          </a:solidFill>
                          <a:latin typeface="Times New Roman" panose="02020603050405020304" pitchFamily="18" charset="0"/>
                          <a:cs typeface="Times New Roman" panose="02020603050405020304" pitchFamily="18" charset="0"/>
                        </a:rPr>
                        <a:t>Title</a:t>
                      </a:r>
                      <a:r>
                        <a:rPr lang="en-US" baseline="0">
                          <a:solidFill>
                            <a:schemeClr val="tx1"/>
                          </a:solidFill>
                          <a:latin typeface="Times New Roman" panose="02020603050405020304" pitchFamily="18" charset="0"/>
                          <a:cs typeface="Times New Roman" panose="02020603050405020304" pitchFamily="18" charset="0"/>
                        </a:rPr>
                        <a:t> of the paper</a:t>
                      </a:r>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chemeClr val="tx1"/>
                          </a:solidFill>
                          <a:latin typeface="Times New Roman" panose="02020603050405020304" pitchFamily="18" charset="0"/>
                          <a:cs typeface="Times New Roman" panose="02020603050405020304" pitchFamily="18" charset="0"/>
                        </a:rPr>
                        <a:t>Year of 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chemeClr val="tx1"/>
                          </a:solidFill>
                          <a:latin typeface="Times New Roman" panose="02020603050405020304" pitchFamily="18" charset="0"/>
                          <a:cs typeface="Times New Roman" panose="02020603050405020304" pitchFamily="18" charset="0"/>
                        </a:rPr>
                        <a:t>Algorithm/</a:t>
                      </a:r>
                      <a:r>
                        <a:rPr lang="en-US" baseline="0">
                          <a:solidFill>
                            <a:schemeClr val="tx1"/>
                          </a:solidFill>
                          <a:latin typeface="Times New Roman" panose="02020603050405020304" pitchFamily="18" charset="0"/>
                          <a:cs typeface="Times New Roman" panose="02020603050405020304" pitchFamily="18" charset="0"/>
                        </a:rPr>
                        <a:t> technique/ tools used</a:t>
                      </a:r>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chemeClr val="tx1"/>
                          </a:solidFill>
                          <a:latin typeface="Times New Roman" panose="02020603050405020304" pitchFamily="18" charset="0"/>
                          <a:cs typeface="Times New Roman" panose="02020603050405020304" pitchFamily="18" charset="0"/>
                        </a:rPr>
                        <a:t>Accuracy/</a:t>
                      </a:r>
                      <a:r>
                        <a:rPr lang="en-US" baseline="0">
                          <a:solidFill>
                            <a:schemeClr val="tx1"/>
                          </a:solidFill>
                          <a:latin typeface="Times New Roman" panose="02020603050405020304" pitchFamily="18" charset="0"/>
                          <a:cs typeface="Times New Roman" panose="02020603050405020304" pitchFamily="18" charset="0"/>
                        </a:rPr>
                        <a:t> Result Achieved</a:t>
                      </a:r>
                      <a:endParaRPr lang="en-US">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solidFill>
                            <a:schemeClr val="tx1"/>
                          </a:solidFill>
                          <a:latin typeface="Times New Roman" panose="02020603050405020304" pitchFamily="18" charset="0"/>
                          <a:cs typeface="Times New Roman" panose="02020603050405020304" pitchFamily="18" charset="0"/>
                        </a:rPr>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666130">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1</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MISSING PERSON IDENTIFICATION SYSTEM</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tc>
                  <a:txBody>
                    <a:bodyPr/>
                    <a:lstStyle/>
                    <a:p>
                      <a:pPr algn="l"/>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Convolutional Neural Network (CNN), Long Short-Term Memory (LSTM)</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95%</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The proposed system uses CNN and LSTM to identify missing persons. The CNN is used to extract features from the missing persons' faces, and the LSTM is used to track the changes in the features over time.</a:t>
                      </a:r>
                    </a:p>
                  </a:txBody>
                  <a:tcPr marL="7620" marR="7620" marT="7620" marB="0">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lnTlToBr w="0">
                      <a:noFill/>
                    </a:lnTlToBr>
                    <a:lnBlToTr w="0">
                      <a:noFill/>
                    </a:lnBlToTr>
                    <a:noFill/>
                  </a:tcPr>
                </a:tc>
                <a:extLst>
                  <a:ext uri="{0D108BD9-81ED-4DB2-BD59-A6C34878D82A}">
                    <a16:rowId xmlns:a16="http://schemas.microsoft.com/office/drawing/2014/main" val="4266090577"/>
                  </a:ext>
                </a:extLst>
              </a:tr>
              <a:tr h="1402080">
                <a:tc>
                  <a:txBody>
                    <a:bodyPr/>
                    <a:lstStyle/>
                    <a:p>
                      <a:pPr algn="l"/>
                      <a:r>
                        <a:rPr lang="en-US"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a:solidFill>
                            <a:schemeClr val="tx1"/>
                          </a:solidFill>
                          <a:latin typeface="Times New Roman" panose="02020603050405020304" pitchFamily="18" charset="0"/>
                          <a:ea typeface="+mn-ea"/>
                          <a:cs typeface="Times New Roman" panose="02020603050405020304" pitchFamily="18" charset="0"/>
                          <a:sym typeface="Arial"/>
                        </a:rPr>
                        <a:t>Finding Missing Person/Child Using AI</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a:solidFill>
                            <a:schemeClr val="tx1"/>
                          </a:solidFill>
                          <a:latin typeface="Times New Roman" panose="02020603050405020304" pitchFamily="18" charset="0"/>
                          <a:ea typeface="+mn-ea"/>
                          <a:cs typeface="Times New Roman" panose="02020603050405020304" pitchFamily="18" charset="0"/>
                          <a:sym typeface="Arial"/>
                        </a:rPr>
                        <a:t>2023</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a:solidFill>
                            <a:schemeClr val="tx1"/>
                          </a:solidFill>
                          <a:latin typeface="Times New Roman" panose="02020603050405020304" pitchFamily="18" charset="0"/>
                          <a:ea typeface="+mn-ea"/>
                          <a:cs typeface="Times New Roman" panose="02020603050405020304" pitchFamily="18" charset="0"/>
                          <a:sym typeface="Arial"/>
                        </a:rPr>
                        <a:t>Facial recognition, deep learning, natural language processing, geolocation analysis, data fusion, and multimodal analysis</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0" i="0" u="none" strike="noStrike" cap="none">
                          <a:solidFill>
                            <a:schemeClr val="tx1"/>
                          </a:solidFill>
                          <a:latin typeface="Times New Roman" panose="02020603050405020304" pitchFamily="18" charset="0"/>
                          <a:ea typeface="+mn-ea"/>
                          <a:cs typeface="Times New Roman" panose="02020603050405020304" pitchFamily="18" charset="0"/>
                          <a:sym typeface="Arial"/>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400" b="0" i="0" u="none" strike="noStrike" cap="none" dirty="0">
                          <a:solidFill>
                            <a:schemeClr val="tx1"/>
                          </a:solidFill>
                          <a:latin typeface="Times New Roman" panose="02020603050405020304" pitchFamily="18" charset="0"/>
                          <a:ea typeface="+mn-ea"/>
                          <a:cs typeface="Times New Roman" panose="02020603050405020304" pitchFamily="18" charset="0"/>
                          <a:sym typeface="Arial"/>
                        </a:rPr>
                        <a:t>The proposed model is able to identify missing children with high accuracy by using a variety of AI techniques.</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614429"/>
                  </a:ext>
                </a:extLst>
              </a:tr>
            </a:tbl>
          </a:graphicData>
        </a:graphic>
      </p:graphicFrame>
    </p:spTree>
    <p:extLst>
      <p:ext uri="{BB962C8B-B14F-4D97-AF65-F5344CB8AC3E}">
        <p14:creationId xmlns:p14="http://schemas.microsoft.com/office/powerpoint/2010/main" val="3665337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1917</Words>
  <Application>Microsoft Office PowerPoint</Application>
  <PresentationFormat>On-screen Show (16:9)</PresentationFormat>
  <Paragraphs>170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Montserrat</vt:lpstr>
      <vt:lpstr>Roboto</vt:lpstr>
      <vt:lpstr>Times New Roman</vt:lpstr>
      <vt:lpstr>Wingdings</vt:lpstr>
      <vt:lpstr>Simple Light</vt:lpstr>
      <vt:lpstr>PowerPoint Presentation</vt:lpstr>
      <vt:lpstr>Missing people identification using Deep learning</vt:lpstr>
      <vt:lpstr>Abstract </vt:lpstr>
      <vt:lpstr>Introduction </vt:lpstr>
      <vt:lpstr>Project Description</vt:lpstr>
      <vt:lpstr>Project Description</vt:lpstr>
      <vt:lpstr>Project Description</vt:lpstr>
      <vt:lpstr>Hardware /Software Specification</vt:lpstr>
      <vt:lpstr>Literature Survey</vt:lpstr>
      <vt:lpstr>Literature Survey</vt:lpstr>
      <vt:lpstr>Literature Survey</vt:lpstr>
      <vt:lpstr>Proposed Methodology/System Architecture</vt:lpstr>
      <vt:lpstr>Module Description</vt:lpstr>
      <vt:lpstr>Project Screenshots  </vt:lpstr>
      <vt:lpstr>PowerPoint Presentation</vt:lpstr>
      <vt:lpstr>Project Screenshots  </vt:lpstr>
      <vt:lpstr>PowerPoint Presentation</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Nrupraj Bhendarkar</dc:creator>
  <cp:lastModifiedBy>Nrupraj Bhendarkar</cp:lastModifiedBy>
  <cp:revision>92</cp:revision>
  <dcterms:modified xsi:type="dcterms:W3CDTF">2023-10-26T09:36:08Z</dcterms:modified>
</cp:coreProperties>
</file>