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30"/>
  </p:notesMasterIdLst>
  <p:handoutMasterIdLst>
    <p:handoutMasterId r:id="rId31"/>
  </p:handoutMasterIdLst>
  <p:sldIdLst>
    <p:sldId id="354" r:id="rId5"/>
    <p:sldId id="367" r:id="rId6"/>
    <p:sldId id="385" r:id="rId7"/>
    <p:sldId id="386" r:id="rId8"/>
    <p:sldId id="372" r:id="rId9"/>
    <p:sldId id="374" r:id="rId10"/>
    <p:sldId id="373" r:id="rId11"/>
    <p:sldId id="387" r:id="rId12"/>
    <p:sldId id="389" r:id="rId13"/>
    <p:sldId id="368" r:id="rId14"/>
    <p:sldId id="391" r:id="rId15"/>
    <p:sldId id="392" r:id="rId16"/>
    <p:sldId id="393" r:id="rId17"/>
    <p:sldId id="376" r:id="rId18"/>
    <p:sldId id="394" r:id="rId19"/>
    <p:sldId id="395" r:id="rId20"/>
    <p:sldId id="39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DDD"/>
    <a:srgbClr val="435F30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87CE7-76CA-45D2-AD53-128B95C942C2}" v="437" dt="2025-04-26T17:37:42.172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82" d="100"/>
          <a:sy n="82" d="100"/>
        </p:scale>
        <p:origin x="586" y="72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E88BD-932F-4595-A6D4-BDEB685AD5D5}" type="doc">
      <dgm:prSet loTypeId="urn:microsoft.com/office/officeart/2005/8/layout/hProcess7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6E395BA6-5BD8-45F0-9ED4-E803485B103C}">
      <dgm:prSet phldrT="[Text]" custT="1"/>
      <dgm:spPr/>
      <dgm:t>
        <a:bodyPr/>
        <a:lstStyle/>
        <a:p>
          <a:r>
            <a:rPr lang="en-IN" sz="2000" dirty="0">
              <a:solidFill>
                <a:schemeClr val="accent2">
                  <a:lumMod val="60000"/>
                  <a:lumOff val="40000"/>
                </a:schemeClr>
              </a:solidFill>
              <a:latin typeface="Bahnschrift Light" panose="020B0502040204020203" pitchFamily="34" charset="0"/>
            </a:rPr>
            <a:t>Iteration 1</a:t>
          </a:r>
        </a:p>
      </dgm:t>
    </dgm:pt>
    <dgm:pt modelId="{FCC45686-E550-4A45-8BC4-EE5F00F2C2CF}" type="parTrans" cxnId="{ED9CD052-2F3D-4F4D-BD75-9B5582D127FE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62C6AB51-91E1-459D-BB7B-5E9A8D636CDB}" type="sibTrans" cxnId="{ED9CD052-2F3D-4F4D-BD75-9B5582D127FE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EB949AF4-38BD-47F8-8EEE-88B81BDF8D4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800" dirty="0">
            <a:latin typeface="Bahnschrift Light" panose="020B0502040204020203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Needs stability and sturdy design</a:t>
          </a:r>
        </a:p>
      </dgm:t>
    </dgm:pt>
    <dgm:pt modelId="{7B185384-5E0F-47EE-BBDB-6ACF693B9B66}" type="parTrans" cxnId="{ED92172D-685A-43A3-99DB-87D0A2D99D4D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3125341C-FC0E-4FFE-AED5-8F67E3A66DE3}" type="sibTrans" cxnId="{ED92172D-685A-43A3-99DB-87D0A2D99D4D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4057F4D8-C6B8-465F-A693-11A8E8F57FFB}">
      <dgm:prSet phldrT="[Text]" custT="1"/>
      <dgm:spPr/>
      <dgm:t>
        <a:bodyPr/>
        <a:lstStyle/>
        <a:p>
          <a:r>
            <a:rPr lang="en-IN" sz="20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rPr>
            <a:t>Iteration 2</a:t>
          </a:r>
        </a:p>
      </dgm:t>
    </dgm:pt>
    <dgm:pt modelId="{6F129044-359B-47D5-82C6-D81EB5DD974D}" type="parTrans" cxnId="{23461C8E-10B8-4F35-B6B0-783416A8A170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1BDC2697-6C4B-4AD9-8B9D-4E0F1175FF72}" type="sibTrans" cxnId="{23461C8E-10B8-4F35-B6B0-783416A8A170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D40FB409-9552-41C2-81C2-AC9CC6F06D5A}">
      <dgm:prSet phldrT="[Text]" custT="1"/>
      <dgm:spPr/>
      <dgm:t>
        <a:bodyPr/>
        <a:lstStyle/>
        <a:p>
          <a:pPr>
            <a:buNone/>
          </a:pPr>
          <a:endParaRPr lang="en-IN" sz="1800" dirty="0">
            <a:latin typeface="Bahnschrift Light" panose="020B0502040204020203" pitchFamily="34" charset="0"/>
          </a:endParaRP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Touch = gross</a:t>
          </a:r>
        </a:p>
      </dgm:t>
    </dgm:pt>
    <dgm:pt modelId="{7ECFE9F3-72E8-4E29-B1FD-4AD1CF193B7C}" type="parTrans" cxnId="{474EF795-102F-4EA8-8411-DD15BC052D37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E63B9ED3-0208-4482-912E-1D8C60B89A37}" type="sibTrans" cxnId="{474EF795-102F-4EA8-8411-DD15BC052D37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7F896003-D456-435B-8DA1-FC0080F337A8}">
      <dgm:prSet phldrT="[Text]" custT="1"/>
      <dgm:spPr/>
      <dgm:t>
        <a:bodyPr/>
        <a:lstStyle/>
        <a:p>
          <a:r>
            <a:rPr lang="en-IN" sz="20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" panose="020B0502040204020203" pitchFamily="34" charset="0"/>
            </a:rPr>
            <a:t>Iteration 3</a:t>
          </a:r>
        </a:p>
      </dgm:t>
    </dgm:pt>
    <dgm:pt modelId="{EF30EC9F-E6F2-4164-B9B1-7A1F12F42DB3}" type="parTrans" cxnId="{D79C5D14-AFF9-4C7D-8317-28142F28853A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39F19C32-5805-486A-9F62-1FB272685044}" type="sibTrans" cxnId="{D79C5D14-AFF9-4C7D-8317-28142F28853A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1A068659-B68C-4E37-8E92-78DBA5C9F7B9}">
      <dgm:prSet phldrT="[Text]" custT="1"/>
      <dgm:spPr/>
      <dgm:t>
        <a:bodyPr/>
        <a:lstStyle/>
        <a:p>
          <a:pPr>
            <a:buNone/>
          </a:pPr>
          <a:endParaRPr lang="en-IN" sz="1800" dirty="0">
            <a:latin typeface="Bahnschrift Light" panose="020B0502040204020203" pitchFamily="34" charset="0"/>
          </a:endParaRP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Needs adaptable, attachable design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Needs convenient lids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Low steepness openings required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Color + text cues required</a:t>
          </a:r>
        </a:p>
        <a:p>
          <a:pPr>
            <a:buNone/>
          </a:pPr>
          <a:endParaRPr lang="en-IN" sz="1800" dirty="0">
            <a:latin typeface="Bahnschrift Light" panose="020B0502040204020203" pitchFamily="34" charset="0"/>
          </a:endParaRPr>
        </a:p>
      </dgm:t>
    </dgm:pt>
    <dgm:pt modelId="{50875454-A970-491E-9B6F-755CE65E4A14}" type="parTrans" cxnId="{1268A425-5A75-4D04-9C63-C83E12E60229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CA1EDF66-E1B2-4584-9710-B3DA8F8644FB}" type="sibTrans" cxnId="{1268A425-5A75-4D04-9C63-C83E12E60229}">
      <dgm:prSet/>
      <dgm:spPr/>
      <dgm:t>
        <a:bodyPr/>
        <a:lstStyle/>
        <a:p>
          <a:endParaRPr lang="en-IN" sz="2000">
            <a:latin typeface="Bahnschrift Light" panose="020B0502040204020203" pitchFamily="34" charset="0"/>
          </a:endParaRPr>
        </a:p>
      </dgm:t>
    </dgm:pt>
    <dgm:pt modelId="{1CD9069F-C3DE-482D-B021-6BC08AF3D27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Needs modularity</a:t>
          </a:r>
        </a:p>
      </dgm:t>
    </dgm:pt>
    <dgm:pt modelId="{F5E4815E-5E34-437A-9C18-057C671D89AE}" type="parTrans" cxnId="{CAFABA4A-10F1-4FA8-807A-9E45388805C4}">
      <dgm:prSet/>
      <dgm:spPr/>
      <dgm:t>
        <a:bodyPr/>
        <a:lstStyle/>
        <a:p>
          <a:endParaRPr lang="en-IN"/>
        </a:p>
      </dgm:t>
    </dgm:pt>
    <dgm:pt modelId="{BF1C0193-89C2-4350-BE76-EDB339F1AE29}" type="sibTrans" cxnId="{CAFABA4A-10F1-4FA8-807A-9E45388805C4}">
      <dgm:prSet/>
      <dgm:spPr/>
      <dgm:t>
        <a:bodyPr/>
        <a:lstStyle/>
        <a:p>
          <a:endParaRPr lang="en-IN"/>
        </a:p>
      </dgm:t>
    </dgm:pt>
    <dgm:pt modelId="{BA7E3C19-211F-4B56-92F8-C72A7CCD7B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Needs floor-wise sorting</a:t>
          </a:r>
        </a:p>
      </dgm:t>
    </dgm:pt>
    <dgm:pt modelId="{DBB6E0A4-BB0E-4028-BDFD-B994EE2785B4}" type="parTrans" cxnId="{6BC726E7-4FE5-4C3F-85D8-4808778B5FB7}">
      <dgm:prSet/>
      <dgm:spPr/>
      <dgm:t>
        <a:bodyPr/>
        <a:lstStyle/>
        <a:p>
          <a:endParaRPr lang="en-IN"/>
        </a:p>
      </dgm:t>
    </dgm:pt>
    <dgm:pt modelId="{C3A5FAA3-CF47-4B34-8E4A-78B3E4BC9998}" type="sibTrans" cxnId="{6BC726E7-4FE5-4C3F-85D8-4808778B5FB7}">
      <dgm:prSet/>
      <dgm:spPr/>
      <dgm:t>
        <a:bodyPr/>
        <a:lstStyle/>
        <a:p>
          <a:endParaRPr lang="en-IN"/>
        </a:p>
      </dgm:t>
    </dgm:pt>
    <dgm:pt modelId="{929761D0-F410-434B-883E-51109707E08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dirty="0">
              <a:latin typeface="Bahnschrift Light" panose="020B0502040204020203" pitchFamily="34" charset="0"/>
            </a:rPr>
            <a:t>- Not enough segregation push</a:t>
          </a:r>
        </a:p>
      </dgm:t>
    </dgm:pt>
    <dgm:pt modelId="{2C513E99-6B04-42DC-825D-B3499D1525AB}" type="parTrans" cxnId="{FD778E5F-8A5F-43CB-864A-6C2279B5ED44}">
      <dgm:prSet/>
      <dgm:spPr/>
      <dgm:t>
        <a:bodyPr/>
        <a:lstStyle/>
        <a:p>
          <a:endParaRPr lang="en-IN"/>
        </a:p>
      </dgm:t>
    </dgm:pt>
    <dgm:pt modelId="{3AF68CFB-D0D3-4A4D-9771-0EE37C4DD428}" type="sibTrans" cxnId="{FD778E5F-8A5F-43CB-864A-6C2279B5ED44}">
      <dgm:prSet/>
      <dgm:spPr/>
      <dgm:t>
        <a:bodyPr/>
        <a:lstStyle/>
        <a:p>
          <a:endParaRPr lang="en-IN"/>
        </a:p>
      </dgm:t>
    </dgm:pt>
    <dgm:pt modelId="{F7469256-D16F-4361-BD83-37A97F51CB48}">
      <dgm:prSet custT="1"/>
      <dgm:spPr/>
      <dgm:t>
        <a:bodyPr/>
        <a:lstStyle/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Lids are badly designed due to vertical openings</a:t>
          </a:r>
        </a:p>
        <a:p>
          <a:pPr>
            <a:buNone/>
          </a:pPr>
          <a:r>
            <a:rPr lang="en-IN" sz="1800" dirty="0">
              <a:latin typeface="Bahnschrift Light" panose="020B0502040204020203" pitchFamily="34" charset="0"/>
            </a:rPr>
            <a:t>- Need to hide trash</a:t>
          </a:r>
        </a:p>
      </dgm:t>
    </dgm:pt>
    <dgm:pt modelId="{928D5AEA-B86D-43EE-B8DD-1BF2D5D3F9D1}" type="parTrans" cxnId="{58B56558-C91A-4C32-88A1-FD870FB4950F}">
      <dgm:prSet/>
      <dgm:spPr/>
      <dgm:t>
        <a:bodyPr/>
        <a:lstStyle/>
        <a:p>
          <a:endParaRPr lang="en-IN"/>
        </a:p>
      </dgm:t>
    </dgm:pt>
    <dgm:pt modelId="{E7DCBF9C-C9DF-4602-81B7-868929C0DEA6}" type="sibTrans" cxnId="{58B56558-C91A-4C32-88A1-FD870FB4950F}">
      <dgm:prSet/>
      <dgm:spPr/>
      <dgm:t>
        <a:bodyPr/>
        <a:lstStyle/>
        <a:p>
          <a:endParaRPr lang="en-IN"/>
        </a:p>
      </dgm:t>
    </dgm:pt>
    <dgm:pt modelId="{20BD7547-CD38-4015-BD0B-9038FF9FC4CA}">
      <dgm:prSet custT="1"/>
      <dgm:spPr/>
      <dgm:t>
        <a:bodyPr/>
        <a:lstStyle/>
        <a:p>
          <a:r>
            <a:rPr lang="en-IN" sz="1800" dirty="0">
              <a:latin typeface="Bahnschrift Light" panose="020B0502040204020203" pitchFamily="34" charset="0"/>
            </a:rPr>
            <a:t>- Hygiene issues due to insects</a:t>
          </a:r>
        </a:p>
      </dgm:t>
    </dgm:pt>
    <dgm:pt modelId="{9F407EC3-ACDF-4210-92CC-9B97875E44AB}" type="parTrans" cxnId="{01997FD2-DB70-4B4C-A27B-F5C531AFBD68}">
      <dgm:prSet/>
      <dgm:spPr/>
      <dgm:t>
        <a:bodyPr/>
        <a:lstStyle/>
        <a:p>
          <a:endParaRPr lang="en-IN"/>
        </a:p>
      </dgm:t>
    </dgm:pt>
    <dgm:pt modelId="{48B27455-8F4E-4FDE-B6C3-4DFEDFADC21A}" type="sibTrans" cxnId="{01997FD2-DB70-4B4C-A27B-F5C531AFBD68}">
      <dgm:prSet/>
      <dgm:spPr/>
      <dgm:t>
        <a:bodyPr/>
        <a:lstStyle/>
        <a:p>
          <a:endParaRPr lang="en-IN"/>
        </a:p>
      </dgm:t>
    </dgm:pt>
    <dgm:pt modelId="{860DEE3D-D69B-45FE-BB74-7207CCD622FE}" type="pres">
      <dgm:prSet presAssocID="{DF2E88BD-932F-4595-A6D4-BDEB685AD5D5}" presName="Name0" presStyleCnt="0">
        <dgm:presLayoutVars>
          <dgm:dir/>
          <dgm:animLvl val="lvl"/>
          <dgm:resizeHandles val="exact"/>
        </dgm:presLayoutVars>
      </dgm:prSet>
      <dgm:spPr/>
    </dgm:pt>
    <dgm:pt modelId="{8BA19FFB-8EE7-44B2-96FD-62E2C25E32F5}" type="pres">
      <dgm:prSet presAssocID="{6E395BA6-5BD8-45F0-9ED4-E803485B103C}" presName="compositeNode" presStyleCnt="0">
        <dgm:presLayoutVars>
          <dgm:bulletEnabled val="1"/>
        </dgm:presLayoutVars>
      </dgm:prSet>
      <dgm:spPr/>
    </dgm:pt>
    <dgm:pt modelId="{C0BF0F7F-FB56-4493-998C-DF6119D6A742}" type="pres">
      <dgm:prSet presAssocID="{6E395BA6-5BD8-45F0-9ED4-E803485B103C}" presName="bgRect" presStyleLbl="node1" presStyleIdx="0" presStyleCnt="3"/>
      <dgm:spPr/>
    </dgm:pt>
    <dgm:pt modelId="{A9DC81BC-3F2A-4BE9-8AE3-59A46CB8BA97}" type="pres">
      <dgm:prSet presAssocID="{6E395BA6-5BD8-45F0-9ED4-E803485B103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5D47C8C-A4F0-4230-ACD6-EECECED82EF0}" type="pres">
      <dgm:prSet presAssocID="{6E395BA6-5BD8-45F0-9ED4-E803485B103C}" presName="childNode" presStyleLbl="node1" presStyleIdx="0" presStyleCnt="3">
        <dgm:presLayoutVars>
          <dgm:bulletEnabled val="1"/>
        </dgm:presLayoutVars>
      </dgm:prSet>
      <dgm:spPr/>
    </dgm:pt>
    <dgm:pt modelId="{0D115710-05C8-4233-A4DC-828615A06049}" type="pres">
      <dgm:prSet presAssocID="{62C6AB51-91E1-459D-BB7B-5E9A8D636CDB}" presName="hSp" presStyleCnt="0"/>
      <dgm:spPr/>
    </dgm:pt>
    <dgm:pt modelId="{4F21BAE7-54EF-4CB5-B7E7-BE1D9EDAA7F4}" type="pres">
      <dgm:prSet presAssocID="{62C6AB51-91E1-459D-BB7B-5E9A8D636CDB}" presName="vProcSp" presStyleCnt="0"/>
      <dgm:spPr/>
    </dgm:pt>
    <dgm:pt modelId="{E41C0927-7DE0-420B-92D1-A85B693C7FE7}" type="pres">
      <dgm:prSet presAssocID="{62C6AB51-91E1-459D-BB7B-5E9A8D636CDB}" presName="vSp1" presStyleCnt="0"/>
      <dgm:spPr/>
    </dgm:pt>
    <dgm:pt modelId="{6145A5F3-9CA4-452B-9F6E-CA540C6F654A}" type="pres">
      <dgm:prSet presAssocID="{62C6AB51-91E1-459D-BB7B-5E9A8D636CDB}" presName="simulatedConn" presStyleLbl="solidFgAcc1" presStyleIdx="0" presStyleCnt="2"/>
      <dgm:spPr/>
    </dgm:pt>
    <dgm:pt modelId="{9D702148-EA4A-4489-881B-E862590585FD}" type="pres">
      <dgm:prSet presAssocID="{62C6AB51-91E1-459D-BB7B-5E9A8D636CDB}" presName="vSp2" presStyleCnt="0"/>
      <dgm:spPr/>
    </dgm:pt>
    <dgm:pt modelId="{7F7A2F76-2564-4AE1-9742-18D8D6875C1E}" type="pres">
      <dgm:prSet presAssocID="{62C6AB51-91E1-459D-BB7B-5E9A8D636CDB}" presName="sibTrans" presStyleCnt="0"/>
      <dgm:spPr/>
    </dgm:pt>
    <dgm:pt modelId="{F91C0C24-3B3B-48E8-9F02-EDF96786DB18}" type="pres">
      <dgm:prSet presAssocID="{4057F4D8-C6B8-465F-A693-11A8E8F57FFB}" presName="compositeNode" presStyleCnt="0">
        <dgm:presLayoutVars>
          <dgm:bulletEnabled val="1"/>
        </dgm:presLayoutVars>
      </dgm:prSet>
      <dgm:spPr/>
    </dgm:pt>
    <dgm:pt modelId="{5B023AAA-8506-42F7-8B21-FF9FEB2C56B0}" type="pres">
      <dgm:prSet presAssocID="{4057F4D8-C6B8-465F-A693-11A8E8F57FFB}" presName="bgRect" presStyleLbl="node1" presStyleIdx="1" presStyleCnt="3"/>
      <dgm:spPr/>
    </dgm:pt>
    <dgm:pt modelId="{C3B0B2C3-8594-45F7-891B-E9161F2387D6}" type="pres">
      <dgm:prSet presAssocID="{4057F4D8-C6B8-465F-A693-11A8E8F57FFB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818BF0F-F524-4FB1-AE33-58BCE6CD0685}" type="pres">
      <dgm:prSet presAssocID="{4057F4D8-C6B8-465F-A693-11A8E8F57FFB}" presName="childNode" presStyleLbl="node1" presStyleIdx="1" presStyleCnt="3">
        <dgm:presLayoutVars>
          <dgm:bulletEnabled val="1"/>
        </dgm:presLayoutVars>
      </dgm:prSet>
      <dgm:spPr/>
    </dgm:pt>
    <dgm:pt modelId="{4875D8B4-6091-42E5-8960-EBF7ACCC6ED2}" type="pres">
      <dgm:prSet presAssocID="{1BDC2697-6C4B-4AD9-8B9D-4E0F1175FF72}" presName="hSp" presStyleCnt="0"/>
      <dgm:spPr/>
    </dgm:pt>
    <dgm:pt modelId="{843323B1-5D58-4D7B-BEBA-1A98E6DAAD2B}" type="pres">
      <dgm:prSet presAssocID="{1BDC2697-6C4B-4AD9-8B9D-4E0F1175FF72}" presName="vProcSp" presStyleCnt="0"/>
      <dgm:spPr/>
    </dgm:pt>
    <dgm:pt modelId="{57A8A524-652B-4957-B429-9F9E048A81D9}" type="pres">
      <dgm:prSet presAssocID="{1BDC2697-6C4B-4AD9-8B9D-4E0F1175FF72}" presName="vSp1" presStyleCnt="0"/>
      <dgm:spPr/>
    </dgm:pt>
    <dgm:pt modelId="{F0F4B03F-36E6-4A52-85A0-1F945BA14A7B}" type="pres">
      <dgm:prSet presAssocID="{1BDC2697-6C4B-4AD9-8B9D-4E0F1175FF72}" presName="simulatedConn" presStyleLbl="solidFgAcc1" presStyleIdx="1" presStyleCnt="2"/>
      <dgm:spPr/>
    </dgm:pt>
    <dgm:pt modelId="{D9311087-9BF4-4D2B-87D7-1D66D29806C1}" type="pres">
      <dgm:prSet presAssocID="{1BDC2697-6C4B-4AD9-8B9D-4E0F1175FF72}" presName="vSp2" presStyleCnt="0"/>
      <dgm:spPr/>
    </dgm:pt>
    <dgm:pt modelId="{5BE41090-40A5-48C9-899D-AE49E3F12E26}" type="pres">
      <dgm:prSet presAssocID="{1BDC2697-6C4B-4AD9-8B9D-4E0F1175FF72}" presName="sibTrans" presStyleCnt="0"/>
      <dgm:spPr/>
    </dgm:pt>
    <dgm:pt modelId="{465FD491-121F-45EF-A86F-F537958AA108}" type="pres">
      <dgm:prSet presAssocID="{7F896003-D456-435B-8DA1-FC0080F337A8}" presName="compositeNode" presStyleCnt="0">
        <dgm:presLayoutVars>
          <dgm:bulletEnabled val="1"/>
        </dgm:presLayoutVars>
      </dgm:prSet>
      <dgm:spPr/>
    </dgm:pt>
    <dgm:pt modelId="{F3E78AF8-A999-46B0-9F9F-7FB1913EA98C}" type="pres">
      <dgm:prSet presAssocID="{7F896003-D456-435B-8DA1-FC0080F337A8}" presName="bgRect" presStyleLbl="node1" presStyleIdx="2" presStyleCnt="3"/>
      <dgm:spPr/>
    </dgm:pt>
    <dgm:pt modelId="{8B6EBF78-2E91-46BF-B44C-792CA6FA45CD}" type="pres">
      <dgm:prSet presAssocID="{7F896003-D456-435B-8DA1-FC0080F337A8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22A917F-F4A7-4F5B-AD4D-63C4A5061E43}" type="pres">
      <dgm:prSet presAssocID="{7F896003-D456-435B-8DA1-FC0080F337A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1388E0B-E062-488F-A2F5-D28C7BAC49B4}" type="presOf" srcId="{6E395BA6-5BD8-45F0-9ED4-E803485B103C}" destId="{A9DC81BC-3F2A-4BE9-8AE3-59A46CB8BA97}" srcOrd="1" destOrd="0" presId="urn:microsoft.com/office/officeart/2005/8/layout/hProcess7"/>
    <dgm:cxn modelId="{D79C5D14-AFF9-4C7D-8317-28142F28853A}" srcId="{DF2E88BD-932F-4595-A6D4-BDEB685AD5D5}" destId="{7F896003-D456-435B-8DA1-FC0080F337A8}" srcOrd="2" destOrd="0" parTransId="{EF30EC9F-E6F2-4164-B9B1-7A1F12F42DB3}" sibTransId="{39F19C32-5805-486A-9F62-1FB272685044}"/>
    <dgm:cxn modelId="{1268A425-5A75-4D04-9C63-C83E12E60229}" srcId="{7F896003-D456-435B-8DA1-FC0080F337A8}" destId="{1A068659-B68C-4E37-8E92-78DBA5C9F7B9}" srcOrd="0" destOrd="0" parTransId="{50875454-A970-491E-9B6F-755CE65E4A14}" sibTransId="{CA1EDF66-E1B2-4584-9710-B3DA8F8644FB}"/>
    <dgm:cxn modelId="{67B7562B-5CFE-496B-934B-FB530F347CD6}" type="presOf" srcId="{929761D0-F410-434B-883E-51109707E080}" destId="{E5D47C8C-A4F0-4230-ACD6-EECECED82EF0}" srcOrd="0" destOrd="3" presId="urn:microsoft.com/office/officeart/2005/8/layout/hProcess7"/>
    <dgm:cxn modelId="{ED92172D-685A-43A3-99DB-87D0A2D99D4D}" srcId="{6E395BA6-5BD8-45F0-9ED4-E803485B103C}" destId="{EB949AF4-38BD-47F8-8EEE-88B81BDF8D4C}" srcOrd="0" destOrd="0" parTransId="{7B185384-5E0F-47EE-BBDB-6ACF693B9B66}" sibTransId="{3125341C-FC0E-4FFE-AED5-8F67E3A66DE3}"/>
    <dgm:cxn modelId="{1ECA0A2E-306D-46BF-B95F-0D22F313419F}" type="presOf" srcId="{D40FB409-9552-41C2-81C2-AC9CC6F06D5A}" destId="{2818BF0F-F524-4FB1-AE33-58BCE6CD0685}" srcOrd="0" destOrd="0" presId="urn:microsoft.com/office/officeart/2005/8/layout/hProcess7"/>
    <dgm:cxn modelId="{FD778E5F-8A5F-43CB-864A-6C2279B5ED44}" srcId="{6E395BA6-5BD8-45F0-9ED4-E803485B103C}" destId="{929761D0-F410-434B-883E-51109707E080}" srcOrd="3" destOrd="0" parTransId="{2C513E99-6B04-42DC-825D-B3499D1525AB}" sibTransId="{3AF68CFB-D0D3-4A4D-9771-0EE37C4DD428}"/>
    <dgm:cxn modelId="{CAFABA4A-10F1-4FA8-807A-9E45388805C4}" srcId="{6E395BA6-5BD8-45F0-9ED4-E803485B103C}" destId="{1CD9069F-C3DE-482D-B021-6BC08AF3D27E}" srcOrd="1" destOrd="0" parTransId="{F5E4815E-5E34-437A-9C18-057C671D89AE}" sibTransId="{BF1C0193-89C2-4350-BE76-EDB339F1AE29}"/>
    <dgm:cxn modelId="{2C860C4B-4B2D-4651-811D-911F051E295B}" type="presOf" srcId="{DF2E88BD-932F-4595-A6D4-BDEB685AD5D5}" destId="{860DEE3D-D69B-45FE-BB74-7207CCD622FE}" srcOrd="0" destOrd="0" presId="urn:microsoft.com/office/officeart/2005/8/layout/hProcess7"/>
    <dgm:cxn modelId="{215C7A6E-AF3E-46BC-8247-91AB80AAFCE8}" type="presOf" srcId="{7F896003-D456-435B-8DA1-FC0080F337A8}" destId="{8B6EBF78-2E91-46BF-B44C-792CA6FA45CD}" srcOrd="1" destOrd="0" presId="urn:microsoft.com/office/officeart/2005/8/layout/hProcess7"/>
    <dgm:cxn modelId="{ED9CD052-2F3D-4F4D-BD75-9B5582D127FE}" srcId="{DF2E88BD-932F-4595-A6D4-BDEB685AD5D5}" destId="{6E395BA6-5BD8-45F0-9ED4-E803485B103C}" srcOrd="0" destOrd="0" parTransId="{FCC45686-E550-4A45-8BC4-EE5F00F2C2CF}" sibTransId="{62C6AB51-91E1-459D-BB7B-5E9A8D636CDB}"/>
    <dgm:cxn modelId="{58B56558-C91A-4C32-88A1-FD870FB4950F}" srcId="{4057F4D8-C6B8-465F-A693-11A8E8F57FFB}" destId="{F7469256-D16F-4361-BD83-37A97F51CB48}" srcOrd="1" destOrd="0" parTransId="{928D5AEA-B86D-43EE-B8DD-1BF2D5D3F9D1}" sibTransId="{E7DCBF9C-C9DF-4602-81B7-868929C0DEA6}"/>
    <dgm:cxn modelId="{FE7E2D80-94B2-437E-BD8F-F582F963DCF7}" type="presOf" srcId="{1A068659-B68C-4E37-8E92-78DBA5C9F7B9}" destId="{722A917F-F4A7-4F5B-AD4D-63C4A5061E43}" srcOrd="0" destOrd="0" presId="urn:microsoft.com/office/officeart/2005/8/layout/hProcess7"/>
    <dgm:cxn modelId="{4D484782-91EA-4E79-9C1F-CB3993C48187}" type="presOf" srcId="{1CD9069F-C3DE-482D-B021-6BC08AF3D27E}" destId="{E5D47C8C-A4F0-4230-ACD6-EECECED82EF0}" srcOrd="0" destOrd="1" presId="urn:microsoft.com/office/officeart/2005/8/layout/hProcess7"/>
    <dgm:cxn modelId="{23461C8E-10B8-4F35-B6B0-783416A8A170}" srcId="{DF2E88BD-932F-4595-A6D4-BDEB685AD5D5}" destId="{4057F4D8-C6B8-465F-A693-11A8E8F57FFB}" srcOrd="1" destOrd="0" parTransId="{6F129044-359B-47D5-82C6-D81EB5DD974D}" sibTransId="{1BDC2697-6C4B-4AD9-8B9D-4E0F1175FF72}"/>
    <dgm:cxn modelId="{474EF795-102F-4EA8-8411-DD15BC052D37}" srcId="{4057F4D8-C6B8-465F-A693-11A8E8F57FFB}" destId="{D40FB409-9552-41C2-81C2-AC9CC6F06D5A}" srcOrd="0" destOrd="0" parTransId="{7ECFE9F3-72E8-4E29-B1FD-4AD1CF193B7C}" sibTransId="{E63B9ED3-0208-4482-912E-1D8C60B89A37}"/>
    <dgm:cxn modelId="{8C09BDA1-AF90-4C1B-B8E3-0C67AB3A7B6A}" type="presOf" srcId="{F7469256-D16F-4361-BD83-37A97F51CB48}" destId="{2818BF0F-F524-4FB1-AE33-58BCE6CD0685}" srcOrd="0" destOrd="1" presId="urn:microsoft.com/office/officeart/2005/8/layout/hProcess7"/>
    <dgm:cxn modelId="{B5897AC0-9532-43DC-AEAD-76E1FA520F38}" type="presOf" srcId="{7F896003-D456-435B-8DA1-FC0080F337A8}" destId="{F3E78AF8-A999-46B0-9F9F-7FB1913EA98C}" srcOrd="0" destOrd="0" presId="urn:microsoft.com/office/officeart/2005/8/layout/hProcess7"/>
    <dgm:cxn modelId="{F17960C2-B88F-41BE-9B72-1B54945E9DE8}" type="presOf" srcId="{4057F4D8-C6B8-465F-A693-11A8E8F57FFB}" destId="{C3B0B2C3-8594-45F7-891B-E9161F2387D6}" srcOrd="1" destOrd="0" presId="urn:microsoft.com/office/officeart/2005/8/layout/hProcess7"/>
    <dgm:cxn modelId="{0EC753C6-D8CB-476C-BE22-E39B68222C5C}" type="presOf" srcId="{BA7E3C19-211F-4B56-92F8-C72A7CCD7BDB}" destId="{E5D47C8C-A4F0-4230-ACD6-EECECED82EF0}" srcOrd="0" destOrd="2" presId="urn:microsoft.com/office/officeart/2005/8/layout/hProcess7"/>
    <dgm:cxn modelId="{01997FD2-DB70-4B4C-A27B-F5C531AFBD68}" srcId="{4057F4D8-C6B8-465F-A693-11A8E8F57FFB}" destId="{20BD7547-CD38-4015-BD0B-9038FF9FC4CA}" srcOrd="2" destOrd="0" parTransId="{9F407EC3-ACDF-4210-92CC-9B97875E44AB}" sibTransId="{48B27455-8F4E-4FDE-B6C3-4DFEDFADC21A}"/>
    <dgm:cxn modelId="{DA9DA4D8-FA70-4D17-B317-0E620E9E9B28}" type="presOf" srcId="{20BD7547-CD38-4015-BD0B-9038FF9FC4CA}" destId="{2818BF0F-F524-4FB1-AE33-58BCE6CD0685}" srcOrd="0" destOrd="2" presId="urn:microsoft.com/office/officeart/2005/8/layout/hProcess7"/>
    <dgm:cxn modelId="{792A9BDB-0C7A-40DD-A595-CCA77EB2A135}" type="presOf" srcId="{6E395BA6-5BD8-45F0-9ED4-E803485B103C}" destId="{C0BF0F7F-FB56-4493-998C-DF6119D6A742}" srcOrd="0" destOrd="0" presId="urn:microsoft.com/office/officeart/2005/8/layout/hProcess7"/>
    <dgm:cxn modelId="{6BC726E7-4FE5-4C3F-85D8-4808778B5FB7}" srcId="{6E395BA6-5BD8-45F0-9ED4-E803485B103C}" destId="{BA7E3C19-211F-4B56-92F8-C72A7CCD7BDB}" srcOrd="2" destOrd="0" parTransId="{DBB6E0A4-BB0E-4028-BDFD-B994EE2785B4}" sibTransId="{C3A5FAA3-CF47-4B34-8E4A-78B3E4BC9998}"/>
    <dgm:cxn modelId="{AB8236F4-FC8E-4D14-BE78-7269F5AD9021}" type="presOf" srcId="{4057F4D8-C6B8-465F-A693-11A8E8F57FFB}" destId="{5B023AAA-8506-42F7-8B21-FF9FEB2C56B0}" srcOrd="0" destOrd="0" presId="urn:microsoft.com/office/officeart/2005/8/layout/hProcess7"/>
    <dgm:cxn modelId="{D8DDEDFD-CDCB-4E23-B3CB-03AABD10539D}" type="presOf" srcId="{EB949AF4-38BD-47F8-8EEE-88B81BDF8D4C}" destId="{E5D47C8C-A4F0-4230-ACD6-EECECED82EF0}" srcOrd="0" destOrd="0" presId="urn:microsoft.com/office/officeart/2005/8/layout/hProcess7"/>
    <dgm:cxn modelId="{F03501A5-EDF8-4BFB-9B8E-E54194BC316D}" type="presParOf" srcId="{860DEE3D-D69B-45FE-BB74-7207CCD622FE}" destId="{8BA19FFB-8EE7-44B2-96FD-62E2C25E32F5}" srcOrd="0" destOrd="0" presId="urn:microsoft.com/office/officeart/2005/8/layout/hProcess7"/>
    <dgm:cxn modelId="{26F5C568-0E20-4978-AD84-3A528B1DA2AF}" type="presParOf" srcId="{8BA19FFB-8EE7-44B2-96FD-62E2C25E32F5}" destId="{C0BF0F7F-FB56-4493-998C-DF6119D6A742}" srcOrd="0" destOrd="0" presId="urn:microsoft.com/office/officeart/2005/8/layout/hProcess7"/>
    <dgm:cxn modelId="{468EE0CF-975C-4E01-86C1-762C7FBF9509}" type="presParOf" srcId="{8BA19FFB-8EE7-44B2-96FD-62E2C25E32F5}" destId="{A9DC81BC-3F2A-4BE9-8AE3-59A46CB8BA97}" srcOrd="1" destOrd="0" presId="urn:microsoft.com/office/officeart/2005/8/layout/hProcess7"/>
    <dgm:cxn modelId="{EAB97D00-A9F5-406F-B3B2-1CDB75707BFE}" type="presParOf" srcId="{8BA19FFB-8EE7-44B2-96FD-62E2C25E32F5}" destId="{E5D47C8C-A4F0-4230-ACD6-EECECED82EF0}" srcOrd="2" destOrd="0" presId="urn:microsoft.com/office/officeart/2005/8/layout/hProcess7"/>
    <dgm:cxn modelId="{9F5F911D-58C5-42BC-A110-189F28FAB175}" type="presParOf" srcId="{860DEE3D-D69B-45FE-BB74-7207CCD622FE}" destId="{0D115710-05C8-4233-A4DC-828615A06049}" srcOrd="1" destOrd="0" presId="urn:microsoft.com/office/officeart/2005/8/layout/hProcess7"/>
    <dgm:cxn modelId="{1CDF13B1-675D-48A5-9A75-3B9641DAA5ED}" type="presParOf" srcId="{860DEE3D-D69B-45FE-BB74-7207CCD622FE}" destId="{4F21BAE7-54EF-4CB5-B7E7-BE1D9EDAA7F4}" srcOrd="2" destOrd="0" presId="urn:microsoft.com/office/officeart/2005/8/layout/hProcess7"/>
    <dgm:cxn modelId="{E9879C84-8025-4008-88CB-F16B1661F2E4}" type="presParOf" srcId="{4F21BAE7-54EF-4CB5-B7E7-BE1D9EDAA7F4}" destId="{E41C0927-7DE0-420B-92D1-A85B693C7FE7}" srcOrd="0" destOrd="0" presId="urn:microsoft.com/office/officeart/2005/8/layout/hProcess7"/>
    <dgm:cxn modelId="{2E441896-BA57-4956-918D-024A292469DB}" type="presParOf" srcId="{4F21BAE7-54EF-4CB5-B7E7-BE1D9EDAA7F4}" destId="{6145A5F3-9CA4-452B-9F6E-CA540C6F654A}" srcOrd="1" destOrd="0" presId="urn:microsoft.com/office/officeart/2005/8/layout/hProcess7"/>
    <dgm:cxn modelId="{28DAE493-061C-4DB5-9287-022D52ECC265}" type="presParOf" srcId="{4F21BAE7-54EF-4CB5-B7E7-BE1D9EDAA7F4}" destId="{9D702148-EA4A-4489-881B-E862590585FD}" srcOrd="2" destOrd="0" presId="urn:microsoft.com/office/officeart/2005/8/layout/hProcess7"/>
    <dgm:cxn modelId="{76191861-44D9-4DEE-80E6-4E344720AA54}" type="presParOf" srcId="{860DEE3D-D69B-45FE-BB74-7207CCD622FE}" destId="{7F7A2F76-2564-4AE1-9742-18D8D6875C1E}" srcOrd="3" destOrd="0" presId="urn:microsoft.com/office/officeart/2005/8/layout/hProcess7"/>
    <dgm:cxn modelId="{FC986471-BC6C-4E4C-9C85-086FDC319F4C}" type="presParOf" srcId="{860DEE3D-D69B-45FE-BB74-7207CCD622FE}" destId="{F91C0C24-3B3B-48E8-9F02-EDF96786DB18}" srcOrd="4" destOrd="0" presId="urn:microsoft.com/office/officeart/2005/8/layout/hProcess7"/>
    <dgm:cxn modelId="{F9015CE3-7A92-4F58-9DD3-5E138F925D31}" type="presParOf" srcId="{F91C0C24-3B3B-48E8-9F02-EDF96786DB18}" destId="{5B023AAA-8506-42F7-8B21-FF9FEB2C56B0}" srcOrd="0" destOrd="0" presId="urn:microsoft.com/office/officeart/2005/8/layout/hProcess7"/>
    <dgm:cxn modelId="{79D9E236-55CC-4AFE-A1ED-038354763984}" type="presParOf" srcId="{F91C0C24-3B3B-48E8-9F02-EDF96786DB18}" destId="{C3B0B2C3-8594-45F7-891B-E9161F2387D6}" srcOrd="1" destOrd="0" presId="urn:microsoft.com/office/officeart/2005/8/layout/hProcess7"/>
    <dgm:cxn modelId="{8B89C206-8049-430C-8E94-B8309DEA9F4A}" type="presParOf" srcId="{F91C0C24-3B3B-48E8-9F02-EDF96786DB18}" destId="{2818BF0F-F524-4FB1-AE33-58BCE6CD0685}" srcOrd="2" destOrd="0" presId="urn:microsoft.com/office/officeart/2005/8/layout/hProcess7"/>
    <dgm:cxn modelId="{5D3E77C1-204E-4ACF-9171-D109888CF020}" type="presParOf" srcId="{860DEE3D-D69B-45FE-BB74-7207CCD622FE}" destId="{4875D8B4-6091-42E5-8960-EBF7ACCC6ED2}" srcOrd="5" destOrd="0" presId="urn:microsoft.com/office/officeart/2005/8/layout/hProcess7"/>
    <dgm:cxn modelId="{6A7878DD-1EB5-4FDC-BA9C-96F71D2BB86F}" type="presParOf" srcId="{860DEE3D-D69B-45FE-BB74-7207CCD622FE}" destId="{843323B1-5D58-4D7B-BEBA-1A98E6DAAD2B}" srcOrd="6" destOrd="0" presId="urn:microsoft.com/office/officeart/2005/8/layout/hProcess7"/>
    <dgm:cxn modelId="{D936A123-4BAC-45F1-AAFC-335AC279A58A}" type="presParOf" srcId="{843323B1-5D58-4D7B-BEBA-1A98E6DAAD2B}" destId="{57A8A524-652B-4957-B429-9F9E048A81D9}" srcOrd="0" destOrd="0" presId="urn:microsoft.com/office/officeart/2005/8/layout/hProcess7"/>
    <dgm:cxn modelId="{27B4829C-20CD-481C-9710-47775F95AC1B}" type="presParOf" srcId="{843323B1-5D58-4D7B-BEBA-1A98E6DAAD2B}" destId="{F0F4B03F-36E6-4A52-85A0-1F945BA14A7B}" srcOrd="1" destOrd="0" presId="urn:microsoft.com/office/officeart/2005/8/layout/hProcess7"/>
    <dgm:cxn modelId="{2D946812-5B80-493E-85C8-73643E23A0C2}" type="presParOf" srcId="{843323B1-5D58-4D7B-BEBA-1A98E6DAAD2B}" destId="{D9311087-9BF4-4D2B-87D7-1D66D29806C1}" srcOrd="2" destOrd="0" presId="urn:microsoft.com/office/officeart/2005/8/layout/hProcess7"/>
    <dgm:cxn modelId="{37D65C3B-25B5-46A2-9240-A96CF687F90F}" type="presParOf" srcId="{860DEE3D-D69B-45FE-BB74-7207CCD622FE}" destId="{5BE41090-40A5-48C9-899D-AE49E3F12E26}" srcOrd="7" destOrd="0" presId="urn:microsoft.com/office/officeart/2005/8/layout/hProcess7"/>
    <dgm:cxn modelId="{94F15141-A969-42C5-82FA-3BE243B4DB93}" type="presParOf" srcId="{860DEE3D-D69B-45FE-BB74-7207CCD622FE}" destId="{465FD491-121F-45EF-A86F-F537958AA108}" srcOrd="8" destOrd="0" presId="urn:microsoft.com/office/officeart/2005/8/layout/hProcess7"/>
    <dgm:cxn modelId="{4D88F87B-F552-4340-B74C-A221F03CE2A1}" type="presParOf" srcId="{465FD491-121F-45EF-A86F-F537958AA108}" destId="{F3E78AF8-A999-46B0-9F9F-7FB1913EA98C}" srcOrd="0" destOrd="0" presId="urn:microsoft.com/office/officeart/2005/8/layout/hProcess7"/>
    <dgm:cxn modelId="{3C8635C7-FA33-499D-B084-296A31181F63}" type="presParOf" srcId="{465FD491-121F-45EF-A86F-F537958AA108}" destId="{8B6EBF78-2E91-46BF-B44C-792CA6FA45CD}" srcOrd="1" destOrd="0" presId="urn:microsoft.com/office/officeart/2005/8/layout/hProcess7"/>
    <dgm:cxn modelId="{6C519EAE-020F-4DC8-A634-803EA3FFD925}" type="presParOf" srcId="{465FD491-121F-45EF-A86F-F537958AA108}" destId="{722A917F-F4A7-4F5B-AD4D-63C4A5061E4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0F7F-FB56-4493-998C-DF6119D6A742}">
      <dsp:nvSpPr>
        <dsp:cNvPr id="0" name=""/>
        <dsp:cNvSpPr/>
      </dsp:nvSpPr>
      <dsp:spPr>
        <a:xfrm>
          <a:off x="614" y="1120747"/>
          <a:ext cx="2646466" cy="3175760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60000"/>
                  <a:lumOff val="40000"/>
                </a:schemeClr>
              </a:solidFill>
              <a:latin typeface="Bahnschrift Light" panose="020B0502040204020203" pitchFamily="34" charset="0"/>
            </a:rPr>
            <a:t>Iteration 1</a:t>
          </a:r>
        </a:p>
      </dsp:txBody>
      <dsp:txXfrm rot="16200000">
        <a:off x="-1036799" y="2158162"/>
        <a:ext cx="2604123" cy="529293"/>
      </dsp:txXfrm>
    </dsp:sp>
    <dsp:sp modelId="{E5D47C8C-A4F0-4230-ACD6-EECECED82EF0}">
      <dsp:nvSpPr>
        <dsp:cNvPr id="0" name=""/>
        <dsp:cNvSpPr/>
      </dsp:nvSpPr>
      <dsp:spPr>
        <a:xfrm>
          <a:off x="529908" y="1120747"/>
          <a:ext cx="1971617" cy="31757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800" kern="1200" dirty="0">
            <a:latin typeface="Bahnschrift Light" panose="020B0502040204020203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stability and sturdy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modularity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floor-wise sorting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Not enough segregation push</a:t>
          </a:r>
        </a:p>
      </dsp:txBody>
      <dsp:txXfrm>
        <a:off x="529908" y="1120747"/>
        <a:ext cx="1971617" cy="3175760"/>
      </dsp:txXfrm>
    </dsp:sp>
    <dsp:sp modelId="{5B023AAA-8506-42F7-8B21-FF9FEB2C56B0}">
      <dsp:nvSpPr>
        <dsp:cNvPr id="0" name=""/>
        <dsp:cNvSpPr/>
      </dsp:nvSpPr>
      <dsp:spPr>
        <a:xfrm>
          <a:off x="2739708" y="1120747"/>
          <a:ext cx="2646466" cy="3175760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207503"/>
            <a:satOff val="-7999"/>
            <a:lumOff val="316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rPr>
            <a:t>Iteration 2</a:t>
          </a:r>
        </a:p>
      </dsp:txBody>
      <dsp:txXfrm rot="16200000">
        <a:off x="1702293" y="2158162"/>
        <a:ext cx="2604123" cy="529293"/>
      </dsp:txXfrm>
    </dsp:sp>
    <dsp:sp modelId="{6145A5F3-9CA4-452B-9F6E-CA540C6F654A}">
      <dsp:nvSpPr>
        <dsp:cNvPr id="0" name=""/>
        <dsp:cNvSpPr/>
      </dsp:nvSpPr>
      <dsp:spPr>
        <a:xfrm rot="5400000">
          <a:off x="2519643" y="3644062"/>
          <a:ext cx="466594" cy="3969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8BF0F-F524-4FB1-AE33-58BCE6CD0685}">
      <dsp:nvSpPr>
        <dsp:cNvPr id="0" name=""/>
        <dsp:cNvSpPr/>
      </dsp:nvSpPr>
      <dsp:spPr>
        <a:xfrm>
          <a:off x="3269001" y="1120747"/>
          <a:ext cx="1971617" cy="31757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Bahnschrift Light" panose="020B0502040204020203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Touch = gross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Lids are badly designed due to vertical openings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 to hide trash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Hygiene issues due to insects</a:t>
          </a:r>
        </a:p>
      </dsp:txBody>
      <dsp:txXfrm>
        <a:off x="3269001" y="1120747"/>
        <a:ext cx="1971617" cy="3175760"/>
      </dsp:txXfrm>
    </dsp:sp>
    <dsp:sp modelId="{F3E78AF8-A999-46B0-9F9F-7FB1913EA98C}">
      <dsp:nvSpPr>
        <dsp:cNvPr id="0" name=""/>
        <dsp:cNvSpPr/>
      </dsp:nvSpPr>
      <dsp:spPr>
        <a:xfrm>
          <a:off x="5478801" y="1120747"/>
          <a:ext cx="2646466" cy="3175760"/>
        </a:xfrm>
        <a:prstGeom prst="roundRect">
          <a:avLst>
            <a:gd name="adj" fmla="val 5000"/>
          </a:avLst>
        </a:prstGeom>
        <a:solidFill>
          <a:schemeClr val="accent2">
            <a:shade val="50000"/>
            <a:hueOff val="207503"/>
            <a:satOff val="-7999"/>
            <a:lumOff val="316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40000"/>
                  <a:lumOff val="60000"/>
                </a:schemeClr>
              </a:solidFill>
              <a:latin typeface="Bahnschrift Light" panose="020B0502040204020203" pitchFamily="34" charset="0"/>
            </a:rPr>
            <a:t>Iteration 3</a:t>
          </a:r>
        </a:p>
      </dsp:txBody>
      <dsp:txXfrm rot="16200000">
        <a:off x="4441386" y="2158162"/>
        <a:ext cx="2604123" cy="529293"/>
      </dsp:txXfrm>
    </dsp:sp>
    <dsp:sp modelId="{F0F4B03F-36E6-4A52-85A0-1F945BA14A7B}">
      <dsp:nvSpPr>
        <dsp:cNvPr id="0" name=""/>
        <dsp:cNvSpPr/>
      </dsp:nvSpPr>
      <dsp:spPr>
        <a:xfrm rot="5400000">
          <a:off x="5258736" y="3644062"/>
          <a:ext cx="466594" cy="39697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91418"/>
              <a:satOff val="-11147"/>
              <a:lumOff val="4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A917F-F4A7-4F5B-AD4D-63C4A5061E43}">
      <dsp:nvSpPr>
        <dsp:cNvPr id="0" name=""/>
        <dsp:cNvSpPr/>
      </dsp:nvSpPr>
      <dsp:spPr>
        <a:xfrm>
          <a:off x="6008094" y="1120747"/>
          <a:ext cx="1971617" cy="31757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Bahnschrift Light" panose="020B0502040204020203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adaptable, attachable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Needs convenient lids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Low steepness openings required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 Light" panose="020B0502040204020203" pitchFamily="34" charset="0"/>
            </a:rPr>
            <a:t>- Color + text cues required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Bahnschrift Light" panose="020B0502040204020203" pitchFamily="34" charset="0"/>
          </a:endParaRPr>
        </a:p>
      </dsp:txBody>
      <dsp:txXfrm>
        <a:off x="6008094" y="1120747"/>
        <a:ext cx="1971617" cy="31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4/26/2025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2286000"/>
            <a:ext cx="7772400" cy="2862072"/>
          </a:xfrm>
        </p:spPr>
        <p:txBody>
          <a:bodyPr/>
          <a:lstStyle/>
          <a:p>
            <a:r>
              <a:rPr lang="en-US" dirty="0"/>
              <a:t>Hot Garbage, Cool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2859" y="5257800"/>
            <a:ext cx="7772401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DES211 Capstone Project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9FBD9-216E-1104-4340-79C5541AC1AD}"/>
              </a:ext>
            </a:extLst>
          </p:cNvPr>
          <p:cNvSpPr txBox="1">
            <a:spLocks/>
          </p:cNvSpPr>
          <p:nvPr/>
        </p:nvSpPr>
        <p:spPr>
          <a:xfrm>
            <a:off x="3613961" y="6019800"/>
            <a:ext cx="7772401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Bahnschrift SemiLight" panose="020B0502040204020203" pitchFamily="34" charset="0"/>
              </a:rPr>
              <a:t>Shashwat Shukla, Lalit Maurya, Jia Khot, Aditya Ahuja, Siddharth Aggarwal 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C40-0434-EBEF-14BF-1D81377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4EA7-19B5-0955-618D-BC7C3C520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The Definition phase is the second step in the Human-Centered Design process. 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Insights from the Empathy phase are used to clearly define the user’s core problem or need.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821-7773-A700-B250-3A6DD047DD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Define the real problem.</a:t>
            </a:r>
          </a:p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Write a clear design brief.</a:t>
            </a:r>
          </a:p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List broad solution specs.</a:t>
            </a:r>
          </a:p>
          <a:p>
            <a:pPr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i="1" dirty="0">
                <a:latin typeface="Bahnschrift" panose="020B0502040204020203" pitchFamily="34" charset="0"/>
              </a:rPr>
              <a:t>Focus on user needs.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sz="1600" i="1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2C45-36B8-E3B6-D4AD-080ECB2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52F8F6-0AE8-2345-FE68-F9E52EC6B15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3828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813CF-51D3-5CBF-3869-EF188CBA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5380EF5-0F0E-BDF5-3703-8680FC69C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112" r="5112"/>
          <a:stretch>
            <a:fillRect/>
          </a:stretch>
        </p:blipFill>
        <p:spPr/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FA00807-A0B6-AD75-9DEB-FAFE9147E660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F6D85-A827-4426-2C90-88C0EC207C28}"/>
              </a:ext>
            </a:extLst>
          </p:cNvPr>
          <p:cNvSpPr txBox="1"/>
          <p:nvPr/>
        </p:nvSpPr>
        <p:spPr>
          <a:xfrm>
            <a:off x="531812" y="937728"/>
            <a:ext cx="4800600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</a:pP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Specification of Problem Statement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No clear bin purpose or labeling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Tipping nullifies waste segregation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Lone bins lack modularity &amp; expansion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Must be low-cost, high-capacity, and easy to install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Floor-wise segregation needed (room-wise unfeasible)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No incentive system for segregation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Bin placement often ignores foot traffic patterns, reducing visibility and usage opportunities.</a:t>
            </a:r>
          </a:p>
          <a:p>
            <a:pPr>
              <a:lnSpc>
                <a:spcPct val="95000"/>
              </a:lnSpc>
            </a:pPr>
            <a:endParaRPr lang="en-US" sz="1600" dirty="0">
              <a:solidFill>
                <a:srgbClr val="435F3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EB1F0-7C19-4219-5724-73F454A1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3E7D0C2-E758-F638-E180-6DC3AB45DA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750" r="24750"/>
          <a:stretch>
            <a:fillRect/>
          </a:stretch>
        </p:blipFill>
        <p:spPr/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DE1152F-175C-20F7-CC6E-942DEEDE492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093B5-258F-7C19-DD44-80C1304BE3A0}"/>
              </a:ext>
            </a:extLst>
          </p:cNvPr>
          <p:cNvSpPr txBox="1"/>
          <p:nvPr/>
        </p:nvSpPr>
        <p:spPr>
          <a:xfrm>
            <a:off x="531812" y="937728"/>
            <a:ext cx="4800600" cy="511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</a:pP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Design Brief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Compatible with all bin types (single/multi, supported/unsupported)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Quick lid install/removal for reconfiguration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Angled (non-vertical) openings to prevent overflow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Low-contact user interaction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Clear visual cues: color, text, and design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Flexible segregation logic based on context/location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Swappable labels for dynamic use cases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Multiple color options for intuitive sorting</a:t>
            </a:r>
          </a:p>
          <a:p>
            <a:pPr>
              <a:lnSpc>
                <a:spcPct val="95000"/>
              </a:lnSpc>
            </a:pPr>
            <a:endParaRPr lang="en-US" sz="1600" dirty="0">
              <a:solidFill>
                <a:srgbClr val="435F3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E2D052-23F2-1751-35C9-A09A72F79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05220"/>
              </p:ext>
            </p:extLst>
          </p:nvPr>
        </p:nvGraphicFramePr>
        <p:xfrm>
          <a:off x="2031470" y="1295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C8C87B7-BEBA-22B9-C4C4-510C623C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143000"/>
            <a:ext cx="5663142" cy="91744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Definition Process Iterations</a:t>
            </a:r>
          </a:p>
        </p:txBody>
      </p:sp>
    </p:spTree>
    <p:extLst>
      <p:ext uri="{BB962C8B-B14F-4D97-AF65-F5344CB8AC3E}">
        <p14:creationId xmlns:p14="http://schemas.microsoft.com/office/powerpoint/2010/main" val="11397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5F68-8123-6880-86CF-D39DE16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A1-DF3F-2C56-A9BE-2B2150E1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9623-E418-9918-37FE-C29501924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7AC9-EBC2-8A16-B408-255CE6BBC6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273A-9AB3-B5C3-9ADB-A4CF1A4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C10F4A0-3974-7A60-C519-09E70A08BDEC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902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78A5-329B-AC5C-8934-938E8DD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drawing of a rectangular object&#10;&#10;AI-generated content may be incorrect.">
            <a:extLst>
              <a:ext uri="{FF2B5EF4-FFF2-40B4-BE49-F238E27FC236}">
                <a16:creationId xmlns:a16="http://schemas.microsoft.com/office/drawing/2014/main" id="{12FA479C-C4D2-D117-CE90-F1365735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907030"/>
            <a:ext cx="2743487" cy="417238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E5EDD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drawing of a rectangular object&#10;&#10;AI-generated content may be incorrect.">
            <a:extLst>
              <a:ext uri="{FF2B5EF4-FFF2-40B4-BE49-F238E27FC236}">
                <a16:creationId xmlns:a16="http://schemas.microsoft.com/office/drawing/2014/main" id="{152715A6-BC4D-5E51-F62B-A5C0CE85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005" y="901775"/>
            <a:ext cx="2978518" cy="417238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E5EDD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drawing of a square box&#10;&#10;AI-generated content may be incorrect.">
            <a:extLst>
              <a:ext uri="{FF2B5EF4-FFF2-40B4-BE49-F238E27FC236}">
                <a16:creationId xmlns:a16="http://schemas.microsoft.com/office/drawing/2014/main" id="{5736D709-F9DE-3F85-B558-3D6F4F23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2" y="901775"/>
            <a:ext cx="4382919" cy="417238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E5EDD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29075D-A878-95B9-8E26-25CC989CD1CF}"/>
              </a:ext>
            </a:extLst>
          </p:cNvPr>
          <p:cNvSpPr txBox="1"/>
          <p:nvPr/>
        </p:nvSpPr>
        <p:spPr>
          <a:xfrm>
            <a:off x="681105" y="5181600"/>
            <a:ext cx="2444900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Grooves for infinite chaining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6C536-F7F9-317A-746C-0BD00AE31430}"/>
              </a:ext>
            </a:extLst>
          </p:cNvPr>
          <p:cNvSpPr txBox="1"/>
          <p:nvPr/>
        </p:nvSpPr>
        <p:spPr>
          <a:xfrm>
            <a:off x="4256001" y="5175380"/>
            <a:ext cx="2244525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Reduced groove depth for</a:t>
            </a:r>
          </a:p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better user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6FA01-BF33-9FA2-65B8-5AE45B94CC11}"/>
              </a:ext>
            </a:extLst>
          </p:cNvPr>
          <p:cNvSpPr txBox="1"/>
          <p:nvPr/>
        </p:nvSpPr>
        <p:spPr>
          <a:xfrm>
            <a:off x="8171279" y="5177702"/>
            <a:ext cx="2820003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Bag clips to ensure garbage bins</a:t>
            </a:r>
          </a:p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are always open</a:t>
            </a:r>
          </a:p>
        </p:txBody>
      </p:sp>
    </p:spTree>
    <p:extLst>
      <p:ext uri="{BB962C8B-B14F-4D97-AF65-F5344CB8AC3E}">
        <p14:creationId xmlns:p14="http://schemas.microsoft.com/office/powerpoint/2010/main" val="27985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81F99-0E95-287F-111C-F463553B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E8F3D-BF6A-EA6F-09BF-B9F78A0B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38CD5-4046-F541-0101-D13F77694A71}"/>
              </a:ext>
            </a:extLst>
          </p:cNvPr>
          <p:cNvSpPr txBox="1"/>
          <p:nvPr/>
        </p:nvSpPr>
        <p:spPr>
          <a:xfrm>
            <a:off x="1221290" y="5181600"/>
            <a:ext cx="3802644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Optional rotating lid to minimize user 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5BBE4-F3EA-DFE1-949C-75C55B5A65B7}"/>
              </a:ext>
            </a:extLst>
          </p:cNvPr>
          <p:cNvSpPr txBox="1"/>
          <p:nvPr/>
        </p:nvSpPr>
        <p:spPr>
          <a:xfrm>
            <a:off x="8070154" y="5227766"/>
            <a:ext cx="1810112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Bin and Lid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7FBB4-2A82-39B8-486D-F95EB80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008991"/>
            <a:ext cx="5181600" cy="408147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E5EDD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F1096-504D-7307-86D6-365BCA94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1008991"/>
            <a:ext cx="4694791" cy="413633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E5EDD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104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F7A5A-F01E-A46E-7FC8-80A808491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E637-11C2-0066-F082-1A69742B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44AF6-141B-2724-5A48-5801385D696E}"/>
              </a:ext>
            </a:extLst>
          </p:cNvPr>
          <p:cNvSpPr txBox="1"/>
          <p:nvPr/>
        </p:nvSpPr>
        <p:spPr>
          <a:xfrm>
            <a:off x="1699108" y="5181600"/>
            <a:ext cx="2539478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Detachable suction bottom to</a:t>
            </a:r>
          </a:p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ensure bin doesn’t tip over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34BA0-43CE-5150-D340-6C241435A868}"/>
              </a:ext>
            </a:extLst>
          </p:cNvPr>
          <p:cNvSpPr txBox="1"/>
          <p:nvPr/>
        </p:nvSpPr>
        <p:spPr>
          <a:xfrm>
            <a:off x="7628005" y="5181600"/>
            <a:ext cx="1843773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Attachment point for</a:t>
            </a:r>
          </a:p>
          <a:p>
            <a:pPr algn="ctr">
              <a:lnSpc>
                <a:spcPct val="95000"/>
              </a:lnSpc>
            </a:pPr>
            <a:r>
              <a:rPr lang="en-US" sz="14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Suction bottom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CA910-373E-32A9-5EF7-2619B7EF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008991"/>
            <a:ext cx="4721670" cy="413633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E5EDD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CA23A-13ED-F613-0148-AAC4359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008991"/>
            <a:ext cx="5215760" cy="417260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E5EDD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8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DC0-637B-33EB-9B61-EFB3DE5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FDB-126C-310C-5C89-434FDACA5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E988D3-CF35-4838-4D7E-194B8206E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92C49-500A-83A9-A98E-071CD7B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F841A1B-DBD5-E8AC-6353-E738060B931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8717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652E-4125-782A-0F3D-C13ED297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9B6C-C4DB-433D-ADAB-6B49E2BC8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6B7286-44C7-3395-7091-9C3CF7134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ACD5-DC8F-E562-D34B-63ACEED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397AB4-E7B3-064C-48F7-B4F336380CB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40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F59-B5CF-47B9-4651-E16BD17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826008"/>
          </a:xfrm>
        </p:spPr>
        <p:txBody>
          <a:bodyPr>
            <a:normAutofit/>
          </a:bodyPr>
          <a:lstStyle/>
          <a:p>
            <a:r>
              <a:rPr lang="en-US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D471-E7BB-6DFA-B2B0-6E60E7B68A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1676400"/>
            <a:ext cx="5878004" cy="4111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the Topic?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Rethinking Waste Segregation Systems on Campus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Why does this matter?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Waste segregation is essential for clean, functional shared spaces. But most bins today are poorly designed, confusing, and counterproductive.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broken?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No cues for correct disposal leads to  frequent misuse since separation isn't intuitive or enforced.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Design "fixes" often make things worse.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D1EB238-A40F-8F94-1A3B-1013823170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48" b="1048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1AA7-7B46-9BC5-9D3B-6DE332E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9B5124-98F7-E36E-19A0-060E8556CA6D}"/>
              </a:ext>
            </a:extLst>
          </p:cNvPr>
          <p:cNvSpPr txBox="1">
            <a:spLocks/>
          </p:cNvSpPr>
          <p:nvPr/>
        </p:nvSpPr>
        <p:spPr>
          <a:xfrm>
            <a:off x="521208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870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D67-76BC-2F76-6A7E-93CF1B0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043-5374-9370-B17A-15CAD56ADF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7F297D-5244-EB01-2D2D-30DC341E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81C2A-23D8-2323-B89B-98E5EBD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66C1CC-3C62-38E8-78DE-98C589A6C03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188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C78A-703A-694E-8FFC-38843E2E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1900-DBB9-221C-76E0-EDDD133DAC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AEFEA6-A660-5D12-A8F7-5BB4222EFB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636B-8EED-D8C9-B88E-532B23A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6B8F459-6F30-1450-5D41-1997E9CEE97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629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0D16-67A0-9392-36C4-38AEF1E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28B0-AE40-DF8E-76CA-380B2FBF75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001F-94BD-7F0A-56F1-F7B277AF3C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9310-06ED-CE6D-9342-95110AB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0241C0-6662-9989-D473-E5D8BFD58F6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334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CE6E-495D-1808-5A8C-EC4D855C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F2E2-7250-905A-9F8E-5BB773C92F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0320-4D4B-365D-2F4F-3045D1A7C4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8434-32DA-F1E2-FC11-F297801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ECD9DAA-C767-07CC-5C79-8738D4F306A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825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D13-B3DC-F5A2-EC3C-9AA3827F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20467-CA16-1C06-152E-31CFC11FA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7D08-7BDC-2EFF-F790-09A4B6BCCC7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7232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9FCC-4F0C-53A9-AE36-C60D060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F3F7-8350-F924-067C-6062DEA38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A18A-7BBC-A7A5-F52F-E930F453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9793A75-E549-6F40-A0AD-A1CBB6297D2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28D0A7-F482-D3DE-3F57-80240745CFC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72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1BD305D-4614-3B90-A240-19FADC432C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280" t="15098" r="21693" b="15139"/>
          <a:stretch/>
        </p:blipFill>
        <p:spPr>
          <a:xfrm>
            <a:off x="943638" y="952497"/>
            <a:ext cx="3733799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A067-FF4B-3628-152E-49749C606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952497"/>
            <a:ext cx="5697929" cy="4876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0" i="1" dirty="0">
                <a:latin typeface="Bahnschrift SemiLight" panose="020B0502040204020203" pitchFamily="34" charset="0"/>
              </a:rPr>
              <a:t>Why Focus on Campus?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High foot traffic, constant movement, and daily waste generation.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Students juggle snacks, coffee, notebooks, e-waste, and more.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A clean environment directly affects quality of life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This affects everyone: students, faculty, admin, cleaning staff.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A bad bin system hurts hygiene, efficiency,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Bins are often standalone, unlabeled, and unnoticeable.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Mixed waste is the norm, not the exception.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CF364A-C0BB-5CF2-CB4A-98706B83CB63}"/>
              </a:ext>
            </a:extLst>
          </p:cNvPr>
          <p:cNvSpPr txBox="1">
            <a:spLocks/>
          </p:cNvSpPr>
          <p:nvPr/>
        </p:nvSpPr>
        <p:spPr>
          <a:xfrm>
            <a:off x="5709980" y="6163053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FA424AB-2D8A-1987-82AB-8BFAD96A807F}"/>
              </a:ext>
            </a:extLst>
          </p:cNvPr>
          <p:cNvSpPr txBox="1">
            <a:spLocks/>
          </p:cNvSpPr>
          <p:nvPr/>
        </p:nvSpPr>
        <p:spPr>
          <a:xfrm>
            <a:off x="10488873" y="6116957"/>
            <a:ext cx="919036" cy="2103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37DED6-D4C7-42EE-AB49-D2E39E64FDE4}" type="slidenum">
              <a:rPr lang="en-US" sz="1000" b="1" spc="200" smtClean="0">
                <a:solidFill>
                  <a:schemeClr val="tx2">
                    <a:lumMod val="50000"/>
                  </a:schemeClr>
                </a:solidFill>
              </a:rPr>
              <a:pPr algn="r"/>
              <a:t>3</a:t>
            </a:fld>
            <a:endParaRPr lang="en-US" sz="1000" b="1" spc="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FA98-212B-AC52-E18E-63DE09E47F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5715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>
                <a:latin typeface="Bahnschrift SemiLight" panose="020B0502040204020203" pitchFamily="34" charset="0"/>
              </a:rPr>
              <a:t>What does this project do?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Investigates the root causes of improper waste segregation in public spaces, especially on campus.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Applies human-centered design methods to understand user pain points and behavior through direct observation and interviews.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Reframes the problem with a refined, empathy-driven problem statement and focused design brief.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Generates multiple creative ideas using brainstorming and sketching techniques to solve core waste disposal issues.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en-US" sz="1600" dirty="0">
                <a:latin typeface="Bahnschrift SemiLight" panose="020B0502040204020203" pitchFamily="34" charset="0"/>
              </a:rPr>
              <a:t>Delivers a final solution that’s not only practical and modular, but also easy to scale across high-footfall environments.</a:t>
            </a:r>
            <a:endParaRPr lang="en-I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Picture Placeholder 10" descr="Bullseye with solid fill">
            <a:extLst>
              <a:ext uri="{FF2B5EF4-FFF2-40B4-BE49-F238E27FC236}">
                <a16:creationId xmlns:a16="http://schemas.microsoft.com/office/drawing/2014/main" id="{AC18305C-15EA-B62D-3FDB-8BA74A1C38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" b="5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6696-D367-4D95-8291-547A572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5FE0A3B-76B7-6173-B302-7BBC0095EBF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418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1E8-093C-5EDF-367B-5A5489A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942-3D95-1FB5-7F44-66EC73256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The empathy phase is the first step in the Human Centred Design process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It focuses on understanding users’ needs, emotions, experiences, and challenges from </a:t>
            </a:r>
            <a:r>
              <a:rPr lang="en-US" sz="2000" i="1" dirty="0">
                <a:latin typeface="Bahnschrift" panose="020B0502040204020203" pitchFamily="34" charset="0"/>
              </a:rPr>
              <a:t>their</a:t>
            </a:r>
            <a:r>
              <a:rPr lang="en-US" sz="2000" dirty="0">
                <a:latin typeface="Bahnschrift" panose="020B0502040204020203" pitchFamily="34" charset="0"/>
              </a:rPr>
              <a:t> perspective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FFD6-D965-DFF4-D0C1-26B60A6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3B750D-F6B8-258D-D676-09BC1191BF18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9048" y="4122218"/>
            <a:ext cx="5257800" cy="15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Observation:</a:t>
            </a:r>
            <a:r>
              <a:rPr lang="en-US" altLang="en-US" sz="1600" dirty="0">
                <a:latin typeface="Bahnschrift" panose="020B0502040204020203" pitchFamily="34" charset="0"/>
              </a:rPr>
              <a:t>  Pain points in real settings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Interviews:</a:t>
            </a:r>
            <a:r>
              <a:rPr lang="en-US" altLang="en-US" sz="1600" dirty="0">
                <a:latin typeface="Bahnschrift" panose="020B0502040204020203" pitchFamily="34" charset="0"/>
              </a:rPr>
              <a:t>  Open-ended dialog about experiences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Shadowing:  </a:t>
            </a:r>
            <a:r>
              <a:rPr lang="en-US" altLang="en-US" sz="1600" dirty="0">
                <a:latin typeface="Bahnschrift" panose="020B0502040204020203" pitchFamily="34" charset="0"/>
              </a:rPr>
              <a:t>Seeing issues firsthand</a:t>
            </a:r>
          </a:p>
          <a:p>
            <a:pPr marL="0" indent="0" algn="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Surveys:  </a:t>
            </a:r>
            <a:r>
              <a:rPr lang="en-US" altLang="en-US" sz="1600" dirty="0">
                <a:latin typeface="Bahnschrift" panose="020B0502040204020203" pitchFamily="34" charset="0"/>
              </a:rPr>
              <a:t>Broader feedback and validating patterns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ABE3FD-DB28-538C-3CD8-8E51B39E977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556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A1C2-8351-3452-56E9-7E5EC8D11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78501-D109-D2A0-E59D-2B5B579D8D62}"/>
              </a:ext>
            </a:extLst>
          </p:cNvPr>
          <p:cNvSpPr txBox="1"/>
          <p:nvPr/>
        </p:nvSpPr>
        <p:spPr>
          <a:xfrm>
            <a:off x="608012" y="990600"/>
            <a:ext cx="5410199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66"/>
              </a:spcBef>
              <a:buNone/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Key Observations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Bins are mostly lone-standing → mixed waste everywhere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E-waste disposal is unclear → zero awareness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Hazardous waste (e.g., glass shards) lacks proper options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Book disposal is a challenge post-semester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Graduating students generate bulk waste, no system to handle it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Unlabelled bins = no clarity on what goes 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Dogs tip bins over, ruining segregation efforts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784091-9CC0-0428-47BD-C6327D2BFE12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7112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81C-2777-3059-3613-7AEF6E2BCB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838200"/>
            <a:ext cx="443484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User Insights via Survey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Most users struggle with classifying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E-waste disposal points unknown to majority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Plastic bottles + notebooks heavily used; recyclable but untracked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Users frequently see fallen or misused bins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Low awareness, low engagement in day-to-day waste habits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1A21-175B-83D0-2A02-52391F3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93E05BE-ECCB-922C-85C3-8CECFD8B32C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AAF75C-A93F-3797-39FD-F3D2C62487D3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36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DF6-242E-D6AE-B462-2DD34CD9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DEE40FCE-70CA-5BBA-ACD8-1A7757443BD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99664757"/>
              </p:ext>
            </p:extLst>
          </p:nvPr>
        </p:nvGraphicFramePr>
        <p:xfrm>
          <a:off x="593725" y="1809750"/>
          <a:ext cx="10771188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24487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46701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Prop Up Rails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Color Coded Bins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Adds stability against tipping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Durable &amp; low-maintenance (stainless steel)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Swinging bins ease trash removal</a:t>
                      </a:r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Bins swing too freely — waste may fall out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Heavy, hard to assemble/transport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Rarely implemented campus-wide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Clear color distinctions aid sorting</a:t>
                      </a: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0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Over-reliance on color — bad for colorblind users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labeling; often placed alone, leading to mixed waste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335DD-9BC6-9B51-35E1-122630A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E30F-6AB6-D1D8-9C58-3CA807C00A0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3877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09A75-0F94-07A0-8439-3E6821F9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C44E-ED47-1446-F9CD-512BAFCD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FD7C14D6-D938-510E-B6A6-7A9C1F47EBD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37675823"/>
              </p:ext>
            </p:extLst>
          </p:nvPr>
        </p:nvGraphicFramePr>
        <p:xfrm>
          <a:off x="593725" y="1809750"/>
          <a:ext cx="10758487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24487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Meme 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Trashcan Lids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Creative, non-guilt-based engagement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Targeted high-litter zones</a:t>
                      </a:r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Unfunny memes (had to say it)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Memes were too verbose.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pasting led to fungal growth (biohazard)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Reduces fly exposure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Visually conceals waste</a:t>
                      </a:r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2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</a:p>
                    <a:p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Loose-fitting, fall off easily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Hinders trash removal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Design causes spills, poor accessibility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31AA-C0BD-A3B5-20BE-7D42A1FB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3B2A-951D-E47A-3485-4670423FC56D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8268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978</Words>
  <Application>Microsoft Office PowerPoint</Application>
  <PresentationFormat>Custom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Bahnschrift</vt:lpstr>
      <vt:lpstr>Bahnschrift Light</vt:lpstr>
      <vt:lpstr>Bahnschrift SemiBold</vt:lpstr>
      <vt:lpstr>Bahnschrift SemiLight</vt:lpstr>
      <vt:lpstr>Century Gothic</vt:lpstr>
      <vt:lpstr>Courier New</vt:lpstr>
      <vt:lpstr>Quire Sans</vt:lpstr>
      <vt:lpstr>Custom</vt:lpstr>
      <vt:lpstr>Hot Garbage, Cool Design</vt:lpstr>
      <vt:lpstr>Introduction</vt:lpstr>
      <vt:lpstr>PowerPoint Presentation</vt:lpstr>
      <vt:lpstr>PowerPoint Presentation</vt:lpstr>
      <vt:lpstr>Empathy Phase</vt:lpstr>
      <vt:lpstr>PowerPoint Presentation</vt:lpstr>
      <vt:lpstr>PowerPoint Presentation</vt:lpstr>
      <vt:lpstr>Existing Solutions</vt:lpstr>
      <vt:lpstr>Existing Solutions</vt:lpstr>
      <vt:lpstr>Definition Phase</vt:lpstr>
      <vt:lpstr>PowerPoint Presentation</vt:lpstr>
      <vt:lpstr>PowerPoint Presentation</vt:lpstr>
      <vt:lpstr>Definition Process Iterations</vt:lpstr>
      <vt:lpstr>Prototype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Phase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Khot</dc:creator>
  <cp:lastModifiedBy>Lalit Maurya</cp:lastModifiedBy>
  <cp:revision>10</cp:revision>
  <dcterms:created xsi:type="dcterms:W3CDTF">2024-05-08T05:25:38Z</dcterms:created>
  <dcterms:modified xsi:type="dcterms:W3CDTF">2025-04-26T18:17:23Z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