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2" r:id="rId4"/>
  </p:sldMasterIdLst>
  <p:notesMasterIdLst>
    <p:notesMasterId r:id="rId26"/>
  </p:notesMasterIdLst>
  <p:handoutMasterIdLst>
    <p:handoutMasterId r:id="rId27"/>
  </p:handoutMasterIdLst>
  <p:sldIdLst>
    <p:sldId id="354" r:id="rId5"/>
    <p:sldId id="367" r:id="rId6"/>
    <p:sldId id="385" r:id="rId7"/>
    <p:sldId id="386" r:id="rId8"/>
    <p:sldId id="372" r:id="rId9"/>
    <p:sldId id="374" r:id="rId10"/>
    <p:sldId id="373" r:id="rId11"/>
    <p:sldId id="387" r:id="rId12"/>
    <p:sldId id="368" r:id="rId13"/>
    <p:sldId id="369" r:id="rId14"/>
    <p:sldId id="370" r:id="rId15"/>
    <p:sldId id="371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DDD"/>
    <a:srgbClr val="435F30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78" d="100"/>
          <a:sy n="78" d="100"/>
        </p:scale>
        <p:origin x="744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4/25/2025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4/25/2025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76BE-D861-0DEF-4ADF-A5EE483C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54FA-E424-11D3-4CED-608F7A2DAA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F452-2A72-5BC1-C650-2140070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17B-0FD5-4494-9CDA-AE37072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5745F-E770-D068-578F-3CFE5F901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736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87C-D9DF-6AEB-3DDD-CE6BA47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9FEF-DE24-2B3B-D6C5-2F664A0F93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67B7-7DE5-CFC5-8DC4-1A1C44B604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B86DCF-4B97-9947-A1A5-CB19798194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7107F-47DD-9F0D-70A4-3FF297304F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8EFBB7-E515-DA5F-08E3-9C0BE88AB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0A801-B1B2-373A-D748-9D9CBC5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DC0-637B-33EB-9B61-EFB3DE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FDB-126C-310C-5C89-434FDACA5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E988D3-CF35-4838-4D7E-194B8206E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2C49-500A-83A9-A98E-071CD7B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652E-4125-782A-0F3D-C13ED29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9B6C-C4DB-433D-ADAB-6B49E2BC8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6B7286-44C7-3395-7091-9C3CF7134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ACD5-DC8F-E562-D34B-63ACEED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D67-76BC-2F76-6A7E-93CF1B0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043-5374-9370-B17A-15CAD56A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7F297D-5244-EB01-2D2D-30DC341E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1C2A-23D8-2323-B89B-98E5EBD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C78A-703A-694E-8FFC-38843E2E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1900-DBB9-221C-76E0-EDDD133DAC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EFEA6-A660-5D12-A8F7-5BB4222EFB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636B-8EED-D8C9-B88E-532B23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D16-67A0-9392-36C4-38AEF1E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28B0-AE40-DF8E-76CA-380B2FBF7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001F-94BD-7F0A-56F1-F7B277AF3C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9310-06ED-CE6D-9342-95110AB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CE6E-495D-1808-5A8C-EC4D855C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2E2-7250-905A-9F8E-5BB773C92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0320-4D4B-365D-2F4F-3045D1A7C4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8434-32DA-F1E2-FC11-F297801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826008"/>
          </a:xfrm>
        </p:spPr>
        <p:txBody>
          <a:bodyPr>
            <a:normAutofit/>
          </a:bodyPr>
          <a:lstStyle/>
          <a:p>
            <a:r>
              <a:rPr lang="en-US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1676400"/>
            <a:ext cx="5878004" cy="411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the Topic?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Rethinking Waste Segregation Systems on Campus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Why does this matter?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Waste segregation is essential for clean, functional shared spaces. But most bins today are poorly designed, confusing, and counterproductive.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broken?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No cues for correct disposal leads to  frequent misuse since separation isn't intuitive or enforced.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Design "fixes" often make things worse.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1EB238-A40F-8F94-1A3B-1013823170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48" b="1048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9B5124-98F7-E36E-19A0-060E8556CA6D}"/>
              </a:ext>
            </a:extLst>
          </p:cNvPr>
          <p:cNvSpPr txBox="1">
            <a:spLocks/>
          </p:cNvSpPr>
          <p:nvPr/>
        </p:nvSpPr>
        <p:spPr>
          <a:xfrm>
            <a:off x="521208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D13-B3DC-F5A2-EC3C-9AA3827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20467-CA16-1C06-152E-31CFC11FA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23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9FCC-4F0C-53A9-AE36-C60D060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F3F7-8350-F924-067C-6062DEA38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A18A-7BBC-A7A5-F52F-E930F453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793A75-E549-6F40-A0AD-A1CBB6297D2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BD305D-4614-3B90-A240-19FADC432C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280" t="15098" r="21693" b="15139"/>
          <a:stretch/>
        </p:blipFill>
        <p:spPr>
          <a:xfrm>
            <a:off x="943638" y="952497"/>
            <a:ext cx="3733799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A067-FF4B-3628-152E-49749C606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952497"/>
            <a:ext cx="5697929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0" i="1" dirty="0">
                <a:latin typeface="Bahnschrift SemiLight" panose="020B0502040204020203" pitchFamily="34" charset="0"/>
              </a:rPr>
              <a:t>Why Focus on Campus?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High foot traffic, constant movement, and daily waste generation.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Students juggle snacks, coffee, notebooks, e-waste, and more.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A clean environment directly affects quality of life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This affects everyone: students, faculty, admin, cleaning staff.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A bad bin system hurts hygiene, efficiency,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Bins are often standalone, </a:t>
            </a:r>
            <a:r>
              <a:rPr lang="en-US" altLang="en-US" sz="1600" b="0" dirty="0" err="1">
                <a:latin typeface="Bahnschrift SemiLight" panose="020B0502040204020203" pitchFamily="34" charset="0"/>
              </a:rPr>
              <a:t>unlabelled</a:t>
            </a:r>
            <a:r>
              <a:rPr lang="en-US" altLang="en-US" sz="1600" b="0" dirty="0">
                <a:latin typeface="Bahnschrift SemiLight" panose="020B0502040204020203" pitchFamily="34" charset="0"/>
              </a:rPr>
              <a:t>, and unnoticeable.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Mixed waste is the norm, not the exception.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CF364A-C0BB-5CF2-CB4A-98706B83CB63}"/>
              </a:ext>
            </a:extLst>
          </p:cNvPr>
          <p:cNvSpPr txBox="1">
            <a:spLocks/>
          </p:cNvSpPr>
          <p:nvPr/>
        </p:nvSpPr>
        <p:spPr>
          <a:xfrm>
            <a:off x="5709980" y="6163053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FA424AB-2D8A-1987-82AB-8BFAD96A807F}"/>
              </a:ext>
            </a:extLst>
          </p:cNvPr>
          <p:cNvSpPr txBox="1">
            <a:spLocks/>
          </p:cNvSpPr>
          <p:nvPr/>
        </p:nvSpPr>
        <p:spPr>
          <a:xfrm>
            <a:off x="10488873" y="6116957"/>
            <a:ext cx="919036" cy="2103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37DED6-D4C7-42EE-AB49-D2E39E64FDE4}" type="slidenum">
              <a:rPr lang="en-US" sz="1000" b="1" spc="200" smtClean="0">
                <a:solidFill>
                  <a:schemeClr val="tx2">
                    <a:lumMod val="50000"/>
                  </a:schemeClr>
                </a:solidFill>
              </a:rPr>
              <a:pPr algn="r"/>
              <a:t>3</a:t>
            </a:fld>
            <a:endParaRPr lang="en-US" sz="1000" b="1" spc="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FA98-212B-AC52-E18E-63DE09E47F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5715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>
                <a:latin typeface="Bahnschrift SemiLight" panose="020B0502040204020203" pitchFamily="34" charset="0"/>
              </a:rPr>
              <a:t>What does this project do?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Investigates the root causes of improper waste segregation in public spaces, especially on campus.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Applies human-centered design methods to understand user pain points and behavior through direct observation and interviews.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Reframes the problem with a refined, empathy-driven problem statement and focused design brief.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Generates multiple creative ideas using brainstorming and sketching techniques to solve core waste disposal issues.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en-US" sz="1600" dirty="0">
                <a:latin typeface="Bahnschrift SemiLight" panose="020B0502040204020203" pitchFamily="34" charset="0"/>
              </a:rPr>
              <a:t>Delivers a final solution that’s not only practical and modular, but also easy to scale across high-footfall environments.</a:t>
            </a:r>
            <a:endParaRPr lang="en-I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Picture Placeholder 10" descr="Bullseye with solid fill">
            <a:extLst>
              <a:ext uri="{FF2B5EF4-FFF2-40B4-BE49-F238E27FC236}">
                <a16:creationId xmlns:a16="http://schemas.microsoft.com/office/drawing/2014/main" id="{AC18305C-15EA-B62D-3FDB-8BA74A1C38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6696-D367-4D95-8291-547A572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5FE0A3B-76B7-6173-B302-7BBC0095EBF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41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The empathy phase is the first step in the Human Centred Design process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It focuses on understanding users’ needs, emotions, experiences, and challenges from </a:t>
            </a:r>
            <a:r>
              <a:rPr lang="en-US" sz="2000" i="1" dirty="0">
                <a:latin typeface="Bahnschrift" panose="020B0502040204020203" pitchFamily="34" charset="0"/>
              </a:rPr>
              <a:t>their</a:t>
            </a:r>
            <a:r>
              <a:rPr lang="en-US" sz="2000" dirty="0">
                <a:latin typeface="Bahnschrift" panose="020B0502040204020203" pitchFamily="34" charset="0"/>
              </a:rPr>
              <a:t> perspective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3B750D-F6B8-258D-D676-09BC1191BF18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9048" y="4122218"/>
            <a:ext cx="5257800" cy="15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Observation:</a:t>
            </a:r>
            <a:r>
              <a:rPr lang="en-US" altLang="en-US" sz="1600" dirty="0">
                <a:latin typeface="Bahnschrift" panose="020B0502040204020203" pitchFamily="34" charset="0"/>
              </a:rPr>
              <a:t>  Pain points in real settings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Interviews:</a:t>
            </a:r>
            <a:r>
              <a:rPr lang="en-US" altLang="en-US" sz="1600" dirty="0">
                <a:latin typeface="Bahnschrift" panose="020B0502040204020203" pitchFamily="34" charset="0"/>
              </a:rPr>
              <a:t>  Open-ended dialog about experiences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Shadowing:  </a:t>
            </a:r>
            <a:r>
              <a:rPr lang="en-US" altLang="en-US" sz="1600" dirty="0">
                <a:latin typeface="Bahnschrift" panose="020B0502040204020203" pitchFamily="34" charset="0"/>
              </a:rPr>
              <a:t>Seeing issues firsthand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Surveys:  </a:t>
            </a:r>
            <a:r>
              <a:rPr lang="en-US" altLang="en-US" sz="1600" dirty="0">
                <a:latin typeface="Bahnschrift" panose="020B0502040204020203" pitchFamily="34" charset="0"/>
              </a:rPr>
              <a:t>Broader feedback and validating patterns</a:t>
            </a:r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78501-D109-D2A0-E59D-2B5B579D8D62}"/>
              </a:ext>
            </a:extLst>
          </p:cNvPr>
          <p:cNvSpPr txBox="1"/>
          <p:nvPr/>
        </p:nvSpPr>
        <p:spPr>
          <a:xfrm>
            <a:off x="608012" y="990600"/>
            <a:ext cx="5410199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66"/>
              </a:spcBef>
              <a:buNone/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Key Observations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Bins are mostly lone-standing → mixed waste everywhere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E-waste disposal is unclear → zero awareness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Hazardous waste (e.g., glass shards) lacks proper options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Book disposal is a challenge post-semester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Graduating students generate bulk waste, no system to handle it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Unlabelled bins = no clarity on what goes 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Dogs tip bins over, ruining segregation efforts</a:t>
            </a:r>
          </a:p>
        </p:txBody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838200"/>
            <a:ext cx="443484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User Insights via Survey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Most users struggle with classifying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E-waste disposal points unknown to majority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Plastic bottles + notebooks heavily used; recyclable but untracked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Users frequently see fallen or misused bins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Low awareness, low engagement in day-to-day waste habits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DF6-242E-D6AE-B462-2DD34CD9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AA1C326-F4B2-4A59-AD1A-E3E64842804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335DD-9BC6-9B51-35E1-122630A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467</Words>
  <Application>Microsoft Office PowerPoint</Application>
  <PresentationFormat>Custom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PowerPoint Presentation</vt:lpstr>
      <vt:lpstr>PowerPoint Presentation</vt:lpstr>
      <vt:lpstr>Empathy Phase</vt:lpstr>
      <vt:lpstr>PowerPoint Presentation</vt:lpstr>
      <vt:lpstr>PowerPoint Presentation</vt:lpstr>
      <vt:lpstr>Existing Solutions</vt:lpstr>
      <vt:lpstr>Definition Phase</vt:lpstr>
      <vt:lpstr>PowerPoint Presentation</vt:lpstr>
      <vt:lpstr>PowerPoint Presentation</vt:lpstr>
      <vt:lpstr>PowerPoint Presentation</vt:lpstr>
      <vt:lpstr>Prototype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Phase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2024-05-08T05:25:38Z</dcterms:created>
  <dcterms:modified xsi:type="dcterms:W3CDTF">2025-04-25T12:50:26Z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