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8"/>
  </p:notesMasterIdLst>
  <p:handoutMasterIdLst>
    <p:handoutMasterId r:id="rId29"/>
  </p:handoutMasterIdLst>
  <p:sldIdLst>
    <p:sldId id="354" r:id="rId5"/>
    <p:sldId id="367" r:id="rId6"/>
    <p:sldId id="385" r:id="rId7"/>
    <p:sldId id="386" r:id="rId8"/>
    <p:sldId id="372" r:id="rId9"/>
    <p:sldId id="374" r:id="rId10"/>
    <p:sldId id="373" r:id="rId11"/>
    <p:sldId id="387" r:id="rId12"/>
    <p:sldId id="389" r:id="rId13"/>
    <p:sldId id="368" r:id="rId14"/>
    <p:sldId id="391" r:id="rId15"/>
    <p:sldId id="392" r:id="rId16"/>
    <p:sldId id="371" r:id="rId17"/>
    <p:sldId id="390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30"/>
    <a:srgbClr val="E5EDDD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4/25/2025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4/25/2025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The Definition phase is the second step in the Human-Centered Design process. </a:t>
            </a:r>
          </a:p>
          <a:p>
            <a:pPr marL="0" indent="0">
              <a:buNone/>
            </a:pPr>
            <a:endParaRPr lang="en-US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SemiBold" panose="020B0502040204020203" pitchFamily="34" charset="0"/>
              </a:rPr>
              <a:t>Insights from the Empathy phase are used to clearly define the user’s core problem or need.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52F8F6-0AE8-2345-FE68-F9E52EC6B15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813CF-51D3-5CBF-3869-EF188CBA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213EA-AD07-108F-47C6-99F6983D38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FA00807-A0B6-AD75-9DEB-FAFE9147E660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F6D85-A827-4426-2C90-88C0EC207C28}"/>
              </a:ext>
            </a:extLst>
          </p:cNvPr>
          <p:cNvSpPr txBox="1"/>
          <p:nvPr/>
        </p:nvSpPr>
        <p:spPr>
          <a:xfrm>
            <a:off x="531812" y="937728"/>
            <a:ext cx="4800600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Specification of Problem Statement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clear bin purpose or labeling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Tipping nullifies waste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Lone bins lack modularity &amp; expansion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Must be low-cost, high-capacity, and easy to install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Floor-wise segregation needed (room-wise unfeasible)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No incentive system for segregation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rgbClr val="435F30"/>
                </a:solidFill>
                <a:latin typeface="Bahnschrift SemiLight" panose="020B0502040204020203" pitchFamily="34" charset="0"/>
              </a:rPr>
              <a:t>Bin placement often ignores foot traffic patterns, reducing visibility and usage opportunities.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2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B1F0-7C19-4219-5724-73F454A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C49B-DCF1-143A-A6D1-6974305144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DE1152F-175C-20F7-CC6E-942DEEDE492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093B5-258F-7C19-DD44-80C1304BE3A0}"/>
              </a:ext>
            </a:extLst>
          </p:cNvPr>
          <p:cNvSpPr txBox="1"/>
          <p:nvPr/>
        </p:nvSpPr>
        <p:spPr>
          <a:xfrm>
            <a:off x="531812" y="937728"/>
            <a:ext cx="4800600" cy="5111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</a:pPr>
            <a:r>
              <a:rPr lang="en-US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Design Brief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Compatible with all bin types (single/multi, supported/unsupported)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Quick lid install/removal for reconfiguration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Angled (non-vertical) openings to prevent overflow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Low-contact user interaction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Clear visual cues: color, text, and design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Flexible segregation logic based on context/location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Swappable labels for dynamic use cases</a:t>
            </a:r>
          </a:p>
          <a:p>
            <a:pPr marL="304747" indent="-304747">
              <a:lnSpc>
                <a:spcPct val="95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Multiple color options for intuitive sorting</a:t>
            </a:r>
          </a:p>
          <a:p>
            <a:pPr>
              <a:lnSpc>
                <a:spcPct val="95000"/>
              </a:lnSpc>
            </a:pPr>
            <a:endParaRPr lang="en-US" sz="1600" dirty="0">
              <a:solidFill>
                <a:srgbClr val="435F3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5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7C-D9DF-6AEB-3DDD-CE6BA47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9FEF-DE24-2B3B-D6C5-2F664A0F9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67B7-7DE5-CFC5-8DC4-1A1C44B604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B86DCF-4B97-9947-A1A5-CB19798194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7107F-47DD-9F0D-70A4-3FF297304F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8EFBB7-E515-DA5F-08E3-9C0BE88AB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0A801-B1B2-373A-D748-9D9CBC5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3451FF-8081-707C-0922-6A67FAC34CD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564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92A8-8F69-9053-C83E-CFA06088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A423-4923-1AF4-7E3F-AF6C5E2958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AA6C-63B3-5DB6-2FA1-8405388E36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9AADF-761F-448B-FC64-9FCE69A1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10F4A0-3974-7A60-C519-09E70A08BDEC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841A1B-DBD5-E8AC-6353-E738060B931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397AB4-E7B3-064C-48F7-B4F336380CB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66C1CC-3C62-38E8-78DE-98C589A6C03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6B8F459-6F30-1450-5D41-1997E9CEE97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1EB238-A40F-8F94-1A3B-1013823170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48" b="104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0241C0-6662-9989-D473-E5D8BFD58F6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ECD9DAA-C767-07CC-5C79-8738D4F306A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7D08-7BDC-2EFF-F790-09A4B6BCCC7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28D0A7-F482-D3DE-3F57-80240745CFC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BD305D-4614-3B90-A240-19FADC432C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280" t="15098" r="21693" b="15139"/>
          <a:stretch/>
        </p:blipFill>
        <p:spPr>
          <a:xfrm>
            <a:off x="943638" y="952497"/>
            <a:ext cx="3733799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A067-FF4B-3628-152E-49749C606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952497"/>
            <a:ext cx="5697929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0" i="1" dirty="0">
                <a:latin typeface="Bahnschrift SemiLight" panose="020B0502040204020203" pitchFamily="34" charset="0"/>
              </a:rPr>
              <a:t>Why Focus on Campus?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High foot traffic, constant movement, and daily waste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Students juggle snacks, coffee, notebooks, e-waste, and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A clean environment directly affects quality of life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This affects everyone: students, faculty, admin, cleaning staff.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A bad bin system hurts hygiene, efficiency,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Bins are often standalone, unlabeled, and unnoticeable.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Mixed waste is the norm, not the exception.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CF364A-C0BB-5CF2-CB4A-98706B83CB63}"/>
              </a:ext>
            </a:extLst>
          </p:cNvPr>
          <p:cNvSpPr txBox="1">
            <a:spLocks/>
          </p:cNvSpPr>
          <p:nvPr/>
        </p:nvSpPr>
        <p:spPr>
          <a:xfrm>
            <a:off x="5709980" y="6163053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A424AB-2D8A-1987-82AB-8BFAD96A807F}"/>
              </a:ext>
            </a:extLst>
          </p:cNvPr>
          <p:cNvSpPr txBox="1">
            <a:spLocks/>
          </p:cNvSpPr>
          <p:nvPr/>
        </p:nvSpPr>
        <p:spPr>
          <a:xfrm>
            <a:off x="10488873" y="6116957"/>
            <a:ext cx="919036" cy="2103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37DED6-D4C7-42EE-AB49-D2E39E64FDE4}" type="slidenum">
              <a:rPr lang="en-US" sz="1000" b="1" spc="200" smtClean="0">
                <a:solidFill>
                  <a:schemeClr val="tx2">
                    <a:lumMod val="50000"/>
                  </a:schemeClr>
                </a:solidFill>
              </a:rPr>
              <a:pPr algn="r"/>
              <a:t>3</a:t>
            </a:fld>
            <a:endParaRPr lang="en-US" sz="1000" b="1" spc="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FA98-212B-AC52-E18E-63DE09E47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5715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>
                <a:latin typeface="Bahnschrift SemiLight" panose="020B0502040204020203" pitchFamily="34" charset="0"/>
              </a:rPr>
              <a:t>What does this project do?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Investigates the root causes of improper waste segregation in public spaces, especially on campus.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Applies human-centered design methods to understand user pain points and behavior through direct observation and interviews.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Reframes the problem with a refined, empathy-driven problem statement and focused design brief.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Generates multiple creative ideas using brainstorming and sketching techniques to solve core waste disposal issues.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en-US" sz="1600" dirty="0">
                <a:latin typeface="Bahnschrift SemiLight" panose="020B0502040204020203" pitchFamily="34" charset="0"/>
              </a:rPr>
              <a:t>Delivers a final solution that’s not only practical and modular, but also easy to scale across high-footfall environments.</a:t>
            </a:r>
            <a:endParaRPr lang="en-I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Picture Placeholder 10" descr="Bullseye with solid fill">
            <a:extLst>
              <a:ext uri="{FF2B5EF4-FFF2-40B4-BE49-F238E27FC236}">
                <a16:creationId xmlns:a16="http://schemas.microsoft.com/office/drawing/2014/main" id="{AC18305C-15EA-B62D-3FDB-8BA74A1C38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6696-D367-4D95-8291-547A572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5FE0A3B-76B7-6173-B302-7BBC0095EBF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1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empathy phase is the first step in the Human Centred Design process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It focuses on understanding users’ needs, emotions, experiences, and challenges from </a:t>
            </a:r>
            <a:r>
              <a:rPr lang="en-US" sz="2000" i="1" dirty="0">
                <a:latin typeface="Bahnschrift" panose="020B0502040204020203" pitchFamily="34" charset="0"/>
              </a:rPr>
              <a:t>their</a:t>
            </a:r>
            <a:r>
              <a:rPr lang="en-US" sz="2000" dirty="0">
                <a:latin typeface="Bahnschrift" panose="020B0502040204020203" pitchFamily="34" charset="0"/>
              </a:rPr>
              <a:t> perspective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3B750D-F6B8-258D-D676-09BC1191BF18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9048" y="4122218"/>
            <a:ext cx="5257800" cy="1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Observation:</a:t>
            </a:r>
            <a:r>
              <a:rPr lang="en-US" altLang="en-US" sz="1600" dirty="0">
                <a:latin typeface="Bahnschrift" panose="020B0502040204020203" pitchFamily="34" charset="0"/>
              </a:rPr>
              <a:t>  Pain points in real settings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Interviews:</a:t>
            </a:r>
            <a:r>
              <a:rPr lang="en-US" altLang="en-US" sz="1600" dirty="0">
                <a:latin typeface="Bahnschrift" panose="020B0502040204020203" pitchFamily="34" charset="0"/>
              </a:rPr>
              <a:t>  Open-ended dialog about experiences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Shadowing:  </a:t>
            </a:r>
            <a:r>
              <a:rPr lang="en-US" altLang="en-US" sz="1600" dirty="0">
                <a:latin typeface="Bahnschrift" panose="020B0502040204020203" pitchFamily="34" charset="0"/>
              </a:rPr>
              <a:t>Seeing issues firsthand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Surveys:  </a:t>
            </a:r>
            <a:r>
              <a:rPr lang="en-US" altLang="en-US" sz="1600" dirty="0">
                <a:latin typeface="Bahnschrift" panose="020B0502040204020203" pitchFamily="34" charset="0"/>
              </a:rPr>
              <a:t>Broader feedback and validating patterns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ABE3FD-DB28-538C-3CD8-8E51B39E977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78501-D109-D2A0-E59D-2B5B579D8D62}"/>
              </a:ext>
            </a:extLst>
          </p:cNvPr>
          <p:cNvSpPr txBox="1"/>
          <p:nvPr/>
        </p:nvSpPr>
        <p:spPr>
          <a:xfrm>
            <a:off x="608012" y="990600"/>
            <a:ext cx="5410199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66"/>
              </a:spcBef>
              <a:buNone/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Key Observations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Bins are mostly lone-standing → mixed waste everywhere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E-waste disposal is unclear → zero awareness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Hazardous waste (e.g., glass shards) lacks proper options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Book disposal is a challenge post-semester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Graduating students generate bulk waste, no system to handle it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Unlabelled bins = no clarity on what goes 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Dogs tip bins over, ruining segregation efforts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784091-9CC0-0428-47BD-C6327D2BFE12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838200"/>
            <a:ext cx="443484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User Insights via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Most users struggle with classifying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E-waste disposal points unknown to majority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Plastic bottles + notebooks heavily used; recyclable but untracked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Users frequently see fallen or misused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Low awareness, low engagement in day-to-day waste habits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AAF75C-A93F-3797-39FD-F3D2C62487D3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DF6-242E-D6AE-B462-2DD34CD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EE40FCE-70CA-5BBA-ACD8-1A7757443BD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11619493"/>
              </p:ext>
            </p:extLst>
          </p:nvPr>
        </p:nvGraphicFramePr>
        <p:xfrm>
          <a:off x="593725" y="1809750"/>
          <a:ext cx="10771188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85594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85594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Prop Up Rails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Color Coded Bins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Adds stability against tipping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Durable &amp; low-maintenance (stainless steel)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Swinging bins ease trash removal</a:t>
                      </a: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Bins swing too freely — waste may fall out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Heavy, hard to assemble/transport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Rarely implemented campus-wide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Clear color distinctions aid sorting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0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Over-reliance on color — bad for colorblind users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labeling; often placed alone, leading to mixed waste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335DD-9BC6-9B51-35E1-122630A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30F-6AB6-D1D8-9C58-3CA807C00A0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3877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09A75-0F94-07A0-8439-3E6821F9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44E-ED47-1446-F9CD-512BAFCD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FD7C14D6-D938-510E-B6A6-7A9C1F47EBD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53462957"/>
              </p:ext>
            </p:extLst>
          </p:nvPr>
        </p:nvGraphicFramePr>
        <p:xfrm>
          <a:off x="593725" y="1809750"/>
          <a:ext cx="9838849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453255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85594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Meme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Trashcan Lids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Creative, non-guilt-based engagement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Targeted high-litter zones</a:t>
                      </a: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Unfunny memes (had to say it)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Memes were too verbose.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pasting led to fungal growth (biohazard)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Reduces fly exposure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Visually conceals waste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2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Loose-fitting, fall off easily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Hinders trash removal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Design causes spills, poor accessibility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31AA-C0BD-A3B5-20BE-7D42A1FB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3B2A-951D-E47A-3485-4670423FC56D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268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842</Words>
  <Application>Microsoft Office PowerPoint</Application>
  <PresentationFormat>Custom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Bahnschrift</vt:lpstr>
      <vt:lpstr>Bahnschrift SemiBold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PowerPoint Presentation</vt:lpstr>
      <vt:lpstr>PowerPoint Presentation</vt:lpstr>
      <vt:lpstr>Empathy Phase</vt:lpstr>
      <vt:lpstr>PowerPoint Presentation</vt:lpstr>
      <vt:lpstr>PowerPoint Presentation</vt:lpstr>
      <vt:lpstr>Existing Solutions</vt:lpstr>
      <vt:lpstr>Existing Solutions</vt:lpstr>
      <vt:lpstr>Definition Phase</vt:lpstr>
      <vt:lpstr>PowerPoint Presentation</vt:lpstr>
      <vt:lpstr>PowerPoint Presentation</vt:lpstr>
      <vt:lpstr>PowerPoint Presentation</vt:lpstr>
      <vt:lpstr>PowerPoint Presentation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Lalit Maurya</cp:lastModifiedBy>
  <cp:revision>7</cp:revision>
  <dcterms:created xsi:type="dcterms:W3CDTF">2024-05-08T05:25:38Z</dcterms:created>
  <dcterms:modified xsi:type="dcterms:W3CDTF">2025-04-25T16:16:03Z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