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46" r:id="rId3"/>
    <p:sldId id="2744" r:id="rId4"/>
    <p:sldId id="2743" r:id="rId5"/>
    <p:sldId id="2745" r:id="rId6"/>
    <p:sldId id="274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29B4DC-4E6F-4DC1-8434-5C0E00F34CF4}" v="19" dt="2022-09-18T09:03:12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17B5-0599-444D-A527-5E7B45B3A82E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47495-5ECC-41CB-A724-1857B67F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4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4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EC8E-E99B-4FE5-A916-DC1277118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77685-8FCC-4652-BBAC-1A8D48A27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E7302-4BDB-4E43-8849-E56821E3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04E0-D670-420B-BBD6-AF1EFD15C0B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C3DA4-5555-4BE6-8D3F-B7F5DBB6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2B53C-49E6-4D06-8187-88A672A6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149F-6D78-46BA-A455-296EFB9A1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4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CD8F-7D09-4998-9946-646FE96E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9374E-401C-47AD-9078-215880304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6F089-7A58-4557-9CEA-261132E5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04E0-D670-420B-BBD6-AF1EFD15C0B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70D90-E3B7-4334-ABA9-192783EA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B049B-66AA-4023-99DB-16C1AD9F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149F-6D78-46BA-A455-296EFB9A1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0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A7CCF-D01A-4482-B986-9F7050012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037D3-7855-461B-BD60-7E2C88AE3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559DB-7B54-4255-B49F-B71D7017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04E0-D670-420B-BBD6-AF1EFD15C0B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FB386-5043-4FED-AF86-3AEFBD8C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B1658-750A-4373-82C8-534FA088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149F-6D78-46BA-A455-296EFB9A1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08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9F6112C0-5DB3-42DF-82B6-886378082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365760"/>
          </a:xfrm>
        </p:spPr>
        <p:txBody>
          <a:bodyPr/>
          <a:lstStyle>
            <a:lvl1pPr>
              <a:lnSpc>
                <a:spcPct val="80000"/>
              </a:lnSpc>
              <a:defRPr sz="32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929A0D08-BCE6-47BB-9479-A86CDE2F1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381000" y="6483525"/>
            <a:ext cx="3164193" cy="161888"/>
          </a:xfrm>
          <a:prstGeom prst="rect">
            <a:avLst/>
          </a:prstGeom>
        </p:spPr>
        <p:txBody>
          <a:bodyPr lIns="0" anchor="ctr"/>
          <a:lstStyle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charset="-128"/>
              </a:rPr>
              <a:t>Copyright © 2021 Accenture. All rights reserved.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33275F83-931F-4040-A2D2-B17580807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11345497" y="6483525"/>
            <a:ext cx="465503" cy="161888"/>
          </a:xfrm>
          <a:prstGeom prst="rect">
            <a:avLst/>
          </a:prstGeom>
        </p:spPr>
        <p:txBody>
          <a:bodyPr rIns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90CBDC3A-D49F-4631-A8C7-55D59B33E5FA}" type="slidenum">
              <a:rPr lang="en-US" smtClean="0"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909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47C1-293E-4654-BF12-B2516A2A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69707-31B1-4F15-9B40-856FAD230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45F83-CE90-4C59-889A-9C391C99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04E0-D670-420B-BBD6-AF1EFD15C0B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DEED8-EFFD-418A-9B5F-519D9AC8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50150-B5F3-41FC-8835-AEBA4437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149F-6D78-46BA-A455-296EFB9A1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38A9-38A2-4548-8ADF-F3B20351B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69E44-D00A-4D9D-B6AA-465841C7B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0BBA5-B51F-4BB6-A07A-E7957F71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04E0-D670-420B-BBD6-AF1EFD15C0B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E965-A0AE-45ED-8CE0-FAC5BA6C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D0655-4ADA-4DC5-8431-799C77B3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149F-6D78-46BA-A455-296EFB9A1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0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85B9-52DE-49FF-8F72-637C5C20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8C790-65C2-4A0D-AF21-B373E36FD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7DBD3-20DE-4E47-ADBD-CD35A64E3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1AD3E-066D-47AD-AB6C-8DF41890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04E0-D670-420B-BBD6-AF1EFD15C0B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384E6-FBA4-4608-8AD2-5AD5E40E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D7787-0C19-4114-B72C-1DFE9DE9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149F-6D78-46BA-A455-296EFB9A1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2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BA26-EEC2-4A36-96F3-30C51102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67BF8-1083-45E8-A8B4-9C0504418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8CF77-BE8B-471F-923E-22308C061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C67EE-8A28-4A84-8979-632BD0D92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97540-24C1-4FD3-A91F-6D92D1BF9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C6FD7-0D29-47AE-9020-8AE16B3E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04E0-D670-420B-BBD6-AF1EFD15C0B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51A55-3363-4B19-A092-9B49A37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B5C17-10CE-4364-BEB7-602F9FDA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149F-6D78-46BA-A455-296EFB9A1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2D52-1F02-434D-BF82-434EA63D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520F5-B910-4817-A771-C40B7F36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04E0-D670-420B-BBD6-AF1EFD15C0B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67423-BE33-4E53-A1A7-F0FF2CE4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43863-263E-4020-B6E2-75F26A0A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149F-6D78-46BA-A455-296EFB9A1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7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7F0B8-61E1-4608-A98C-40CD59E8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04E0-D670-420B-BBD6-AF1EFD15C0B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879D1-F7BC-4358-A0E1-7DD918BD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96D2F-836C-4114-A3B9-EF98D061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149F-6D78-46BA-A455-296EFB9A1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1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8C5E-67FC-4B32-A506-57EDD991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B71F-2B9B-4821-A067-9130F761F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0BB0C-0DBA-4DE2-ABF5-7085A055A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B3724-EC23-4F09-8241-DBDBD83F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04E0-D670-420B-BBD6-AF1EFD15C0B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CB465-4BF2-4567-8A63-A48AEF15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7579F-9EBA-439C-AD18-8B33E91C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149F-6D78-46BA-A455-296EFB9A1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4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CA8E-DB5E-406F-B61E-0248DE0F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C4D84-941D-450D-B4C6-8C6A38D2E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18B1C-4869-441D-ABE9-355D4CAAF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FC41E-BEB3-442A-9AD6-AA9C0A5A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04E0-D670-420B-BBD6-AF1EFD15C0B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B2431-5BFA-422B-8959-52D97B54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D1620-D260-4D03-ABCB-61F83AFE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149F-6D78-46BA-A455-296EFB9A1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3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C0F62-6D97-40E9-8AF4-D9009EC0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2FE5-D55E-4CB8-9001-93EF30C28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3077D-BEDD-4AFD-B853-98B43EECE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E04E0-D670-420B-BBD6-AF1EFD15C0B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EC778-1274-40EA-8CE5-269036734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E3F1C-56E3-4292-9A9B-3AF82AD1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2149F-6D78-46BA-A455-296EFB9A1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0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AE53DC-DCE4-4A4D-B56A-E3912FAF4A86}"/>
              </a:ext>
            </a:extLst>
          </p:cNvPr>
          <p:cNvSpPr/>
          <p:nvPr/>
        </p:nvSpPr>
        <p:spPr>
          <a:xfrm>
            <a:off x="243423" y="677249"/>
            <a:ext cx="9941101" cy="4010365"/>
          </a:xfrm>
          <a:prstGeom prst="roundRect">
            <a:avLst>
              <a:gd name="adj" fmla="val 3718"/>
            </a:avLst>
          </a:prstGeom>
          <a:solidFill>
            <a:schemeClr val="bg1"/>
          </a:solidFill>
          <a:ln w="31750">
            <a:noFill/>
          </a:ln>
          <a:effectLst>
            <a:outerShdw blurRad="1397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lvl="0" algn="ctr">
              <a:defRPr/>
            </a:pP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0F109F-028A-40B8-8CEF-2E7EB9A7120F}"/>
              </a:ext>
            </a:extLst>
          </p:cNvPr>
          <p:cNvSpPr txBox="1"/>
          <p:nvPr/>
        </p:nvSpPr>
        <p:spPr>
          <a:xfrm>
            <a:off x="243423" y="227622"/>
            <a:ext cx="626904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latin typeface="+mj-lt"/>
              </a:rPr>
              <a:t> Section 1: Data Pipelines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2A28D-6C50-4E02-9851-8B39EFC08B93}"/>
              </a:ext>
            </a:extLst>
          </p:cNvPr>
          <p:cNvSpPr txBox="1"/>
          <p:nvPr/>
        </p:nvSpPr>
        <p:spPr>
          <a:xfrm>
            <a:off x="416472" y="738880"/>
            <a:ext cx="9410701" cy="6140142"/>
          </a:xfrm>
          <a:prstGeom prst="rect">
            <a:avLst/>
          </a:prstGeom>
          <a:noFill/>
        </p:spPr>
        <p:txBody>
          <a:bodyPr wrap="square" lIns="0" tIns="0" rIns="0" bIns="45720" rtlCol="0" anchor="t">
            <a:spAutoFit/>
          </a:bodyPr>
          <a:lstStyle/>
          <a:p>
            <a:r>
              <a:rPr lang="en-US" sz="1200" b="1" dirty="0"/>
              <a:t>Sol # proposed sol</a:t>
            </a:r>
          </a:p>
          <a:p>
            <a:endParaRPr lang="en-US" sz="1200" b="1" dirty="0"/>
          </a:p>
          <a:p>
            <a:r>
              <a:rPr lang="en-US" sz="1200" dirty="0"/>
              <a:t>Import CSV data and save into a database table</a:t>
            </a:r>
          </a:p>
          <a:p>
            <a:endParaRPr lang="en-US" sz="1200" b="1" dirty="0"/>
          </a:p>
          <a:p>
            <a:r>
              <a:rPr lang="en-US" sz="1200" b="1" dirty="0"/>
              <a:t>C# code </a:t>
            </a:r>
          </a:p>
          <a:p>
            <a:endParaRPr lang="en-US" sz="1200" b="1" dirty="0"/>
          </a:p>
          <a:p>
            <a:r>
              <a:rPr lang="en-US" sz="1200" b="1" dirty="0"/>
              <a:t>Using system.IO</a:t>
            </a:r>
          </a:p>
          <a:p>
            <a:r>
              <a:rPr lang="en-US" sz="1200" b="1" dirty="0"/>
              <a:t>List &lt;string[]&gt; </a:t>
            </a:r>
            <a:r>
              <a:rPr lang="en-US" sz="1200" b="1" dirty="0" err="1"/>
              <a:t>parseData</a:t>
            </a:r>
            <a:r>
              <a:rPr lang="en-US" sz="1200" b="1" dirty="0"/>
              <a:t> = new List &lt;string]&gt;();</a:t>
            </a:r>
          </a:p>
          <a:p>
            <a:r>
              <a:rPr lang="en-US" sz="1200" b="1" dirty="0"/>
              <a:t>String path = </a:t>
            </a:r>
            <a:r>
              <a:rPr lang="en-US" sz="1200" b="1" dirty="0" err="1"/>
              <a:t>configuraitonManager.AppSettings</a:t>
            </a:r>
            <a:r>
              <a:rPr lang="en-US" sz="1200" b="1" dirty="0"/>
              <a:t>[“</a:t>
            </a:r>
            <a:r>
              <a:rPr lang="en-US" sz="1200" b="1" dirty="0" err="1"/>
              <a:t>Fullpath</a:t>
            </a:r>
            <a:r>
              <a:rPr lang="en-US" sz="1200" b="1" dirty="0"/>
              <a:t>”];   //path of file .csv file</a:t>
            </a:r>
          </a:p>
          <a:p>
            <a:r>
              <a:rPr lang="en-US" sz="1200" b="1" dirty="0"/>
              <a:t>String filename= “dataset1.csv”</a:t>
            </a:r>
          </a:p>
          <a:p>
            <a:endParaRPr lang="en-US" sz="1200" b="1" dirty="0"/>
          </a:p>
          <a:p>
            <a:r>
              <a:rPr lang="en-US" sz="1200" b="1" dirty="0"/>
              <a:t>Using ( </a:t>
            </a:r>
            <a:r>
              <a:rPr lang="en-US" sz="1200" b="1" dirty="0" err="1"/>
              <a:t>streamReader</a:t>
            </a:r>
            <a:r>
              <a:rPr lang="en-US" sz="1200" b="1" dirty="0"/>
              <a:t> </a:t>
            </a:r>
            <a:r>
              <a:rPr lang="en-US" sz="1200" b="1" dirty="0" err="1"/>
              <a:t>readile</a:t>
            </a:r>
            <a:r>
              <a:rPr lang="en-US" sz="1200" b="1" dirty="0"/>
              <a:t> = new </a:t>
            </a:r>
            <a:r>
              <a:rPr lang="en-US" sz="1200" b="1" dirty="0" err="1"/>
              <a:t>StreamReader</a:t>
            </a:r>
            <a:r>
              <a:rPr lang="en-US" sz="1200" b="1" dirty="0"/>
              <a:t> ( </a:t>
            </a:r>
            <a:r>
              <a:rPr lang="en-US" sz="1200" b="1" dirty="0" err="1"/>
              <a:t>fullpath</a:t>
            </a:r>
            <a:r>
              <a:rPr lang="en-US" sz="1200" b="1" dirty="0"/>
              <a:t>))</a:t>
            </a:r>
          </a:p>
          <a:p>
            <a:r>
              <a:rPr lang="en-US" sz="1200" b="1" dirty="0"/>
              <a:t>{</a:t>
            </a:r>
          </a:p>
          <a:p>
            <a:r>
              <a:rPr lang="en-US" sz="1200" b="1" dirty="0"/>
              <a:t>String line;</a:t>
            </a:r>
          </a:p>
          <a:p>
            <a:r>
              <a:rPr lang="en-US" sz="1200" b="1" dirty="0"/>
              <a:t>String[] row;</a:t>
            </a:r>
          </a:p>
          <a:p>
            <a:r>
              <a:rPr lang="en-US" sz="1200" b="1" dirty="0"/>
              <a:t>While((line = </a:t>
            </a:r>
            <a:r>
              <a:rPr lang="en-US" sz="1200" b="1" dirty="0" err="1"/>
              <a:t>readfile.Readline</a:t>
            </a:r>
            <a:r>
              <a:rPr lang="en-US" sz="1200" b="1" dirty="0"/>
              <a:t>()) ! = null )</a:t>
            </a:r>
          </a:p>
          <a:p>
            <a:r>
              <a:rPr lang="en-US" sz="1200" b="1" dirty="0"/>
              <a:t>{</a:t>
            </a:r>
          </a:p>
          <a:p>
            <a:r>
              <a:rPr lang="en-US" sz="1200" b="1" dirty="0"/>
              <a:t>  row = </a:t>
            </a:r>
            <a:r>
              <a:rPr lang="en-US" sz="1200" b="1" dirty="0" err="1"/>
              <a:t>line.split</a:t>
            </a:r>
            <a:r>
              <a:rPr lang="en-US" sz="1200" b="1" dirty="0"/>
              <a:t>(‘;’);</a:t>
            </a:r>
          </a:p>
          <a:p>
            <a:r>
              <a:rPr lang="en-US" sz="1200" b="1" dirty="0" err="1"/>
              <a:t>parsedData.add</a:t>
            </a:r>
            <a:r>
              <a:rPr lang="en-US" sz="1200" b="1" dirty="0"/>
              <a:t>(row);</a:t>
            </a:r>
          </a:p>
          <a:p>
            <a:r>
              <a:rPr lang="en-US" sz="1200" b="1" dirty="0"/>
              <a:t>}</a:t>
            </a:r>
          </a:p>
          <a:p>
            <a:endParaRPr lang="en-US" sz="1200" b="1" dirty="0"/>
          </a:p>
          <a:p>
            <a:r>
              <a:rPr lang="en-US" sz="1200" b="1" dirty="0"/>
              <a:t>If (</a:t>
            </a:r>
            <a:r>
              <a:rPr lang="en-US" sz="1200" b="1" dirty="0" err="1"/>
              <a:t>parsedData</a:t>
            </a:r>
            <a:r>
              <a:rPr lang="en-US" sz="1200" b="1" dirty="0"/>
              <a:t> .count &gt;=1 )</a:t>
            </a:r>
          </a:p>
          <a:p>
            <a:r>
              <a:rPr lang="en-US" sz="1200" b="1" dirty="0"/>
              <a:t>{</a:t>
            </a:r>
          </a:p>
          <a:p>
            <a:r>
              <a:rPr lang="en-US" sz="1200" b="1" dirty="0"/>
              <a:t>  DataClasses1DataContext _</a:t>
            </a:r>
            <a:r>
              <a:rPr lang="en-US" sz="1200" b="1" dirty="0" err="1"/>
              <a:t>db</a:t>
            </a:r>
            <a:r>
              <a:rPr lang="en-US" sz="1200" b="1" dirty="0"/>
              <a:t> = new DataClasses1DataCOntext ();   // </a:t>
            </a:r>
            <a:r>
              <a:rPr lang="en-US" sz="1200" b="1" dirty="0" err="1"/>
              <a:t>linqtoSQL</a:t>
            </a:r>
            <a:r>
              <a:rPr lang="en-US" sz="1200" b="1" dirty="0"/>
              <a:t> object </a:t>
            </a:r>
          </a:p>
          <a:p>
            <a:r>
              <a:rPr lang="en-US" sz="1200" b="1" dirty="0" err="1"/>
              <a:t>Temp_table</a:t>
            </a:r>
            <a:r>
              <a:rPr lang="en-US" sz="1200" b="1" dirty="0"/>
              <a:t> </a:t>
            </a:r>
            <a:r>
              <a:rPr lang="en-US" sz="1200" b="1" dirty="0" err="1"/>
              <a:t>wm</a:t>
            </a:r>
            <a:r>
              <a:rPr lang="en-US" sz="1200" b="1" dirty="0"/>
              <a:t> = new </a:t>
            </a:r>
            <a:r>
              <a:rPr lang="en-US" sz="1200" b="1" dirty="0" err="1"/>
              <a:t>tem_table</a:t>
            </a:r>
            <a:r>
              <a:rPr lang="en-US" sz="1200" b="1" dirty="0"/>
              <a:t>();</a:t>
            </a:r>
          </a:p>
          <a:p>
            <a:r>
              <a:rPr lang="en-US" sz="1200" b="1" dirty="0" err="1"/>
              <a:t>Wm.filename</a:t>
            </a:r>
            <a:r>
              <a:rPr lang="en-US" sz="1200" b="1" dirty="0"/>
              <a:t> = filename</a:t>
            </a:r>
          </a:p>
          <a:p>
            <a:r>
              <a:rPr lang="en-US" sz="1200" b="1" dirty="0"/>
              <a:t>_</a:t>
            </a:r>
            <a:r>
              <a:rPr lang="en-US" sz="1200" b="1" dirty="0" err="1"/>
              <a:t>db.wms.InsertonSubmit</a:t>
            </a:r>
            <a:r>
              <a:rPr lang="en-US" sz="1200" b="1" dirty="0"/>
              <a:t> (</a:t>
            </a:r>
            <a:r>
              <a:rPr lang="en-US" sz="1200" b="1" dirty="0" err="1"/>
              <a:t>wm</a:t>
            </a:r>
            <a:r>
              <a:rPr lang="en-US" sz="1200" b="1" dirty="0"/>
              <a:t>);</a:t>
            </a:r>
          </a:p>
          <a:p>
            <a:r>
              <a:rPr lang="en-US" sz="1200" b="1" dirty="0"/>
              <a:t>_</a:t>
            </a:r>
            <a:r>
              <a:rPr lang="en-US" sz="1200" b="1" dirty="0" err="1"/>
              <a:t>db.submitChanges</a:t>
            </a:r>
            <a:r>
              <a:rPr lang="en-US" sz="1200" b="1" dirty="0"/>
              <a:t>();</a:t>
            </a:r>
          </a:p>
          <a:p>
            <a:endParaRPr lang="en-US" sz="1200" b="1" dirty="0"/>
          </a:p>
          <a:p>
            <a:r>
              <a:rPr lang="en-US" sz="1200" b="1" dirty="0"/>
              <a:t>}</a:t>
            </a:r>
          </a:p>
          <a:p>
            <a:endParaRPr lang="en-US" sz="1200" b="1" dirty="0"/>
          </a:p>
          <a:p>
            <a:r>
              <a:rPr lang="en-US" sz="1200" b="1" dirty="0"/>
              <a:t>}  </a:t>
            </a:r>
            <a:br>
              <a:rPr lang="en-US" sz="1200" dirty="0"/>
            </a:br>
            <a:endParaRPr lang="en-US" sz="1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610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AE53DC-DCE4-4A4D-B56A-E3912FAF4A86}"/>
              </a:ext>
            </a:extLst>
          </p:cNvPr>
          <p:cNvSpPr/>
          <p:nvPr/>
        </p:nvSpPr>
        <p:spPr>
          <a:xfrm>
            <a:off x="243423" y="677249"/>
            <a:ext cx="9941101" cy="4010365"/>
          </a:xfrm>
          <a:prstGeom prst="roundRect">
            <a:avLst>
              <a:gd name="adj" fmla="val 3718"/>
            </a:avLst>
          </a:prstGeom>
          <a:solidFill>
            <a:schemeClr val="bg1"/>
          </a:solidFill>
          <a:ln w="31750">
            <a:noFill/>
          </a:ln>
          <a:effectLst>
            <a:outerShdw blurRad="1397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lvl="0" algn="ctr">
              <a:defRPr/>
            </a:pP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0F109F-028A-40B8-8CEF-2E7EB9A7120F}"/>
              </a:ext>
            </a:extLst>
          </p:cNvPr>
          <p:cNvSpPr txBox="1"/>
          <p:nvPr/>
        </p:nvSpPr>
        <p:spPr>
          <a:xfrm>
            <a:off x="243423" y="227622"/>
            <a:ext cx="626904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latin typeface="+mj-lt"/>
              </a:rPr>
              <a:t> Section 2: Databases ( table design)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2A28D-6C50-4E02-9851-8B39EFC08B93}"/>
              </a:ext>
            </a:extLst>
          </p:cNvPr>
          <p:cNvSpPr txBox="1"/>
          <p:nvPr/>
        </p:nvSpPr>
        <p:spPr>
          <a:xfrm>
            <a:off x="416472" y="738880"/>
            <a:ext cx="9410701" cy="3554819"/>
          </a:xfrm>
          <a:prstGeom prst="rect">
            <a:avLst/>
          </a:prstGeom>
          <a:noFill/>
        </p:spPr>
        <p:txBody>
          <a:bodyPr wrap="square" lIns="0" tIns="0" rIns="0" bIns="45720" rtlCol="0" anchor="t">
            <a:spAutoFit/>
          </a:bodyPr>
          <a:lstStyle/>
          <a:p>
            <a:r>
              <a:rPr lang="en-US" sz="1200" b="1" dirty="0"/>
              <a:t>Sol # proposed tables </a:t>
            </a:r>
            <a:br>
              <a:rPr lang="en-US" sz="1200" dirty="0"/>
            </a:br>
            <a:r>
              <a:rPr lang="en-US" sz="1200" dirty="0"/>
              <a:t>1. </a:t>
            </a:r>
            <a:r>
              <a:rPr lang="en-US" sz="1200" dirty="0" err="1"/>
              <a:t>CarInventory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/>
              <a:t>CREATE TABLE </a:t>
            </a:r>
            <a:r>
              <a:rPr lang="en-US" sz="1200" dirty="0" err="1"/>
              <a:t>CarInventory</a:t>
            </a:r>
            <a:r>
              <a:rPr lang="en-US" sz="1200" dirty="0"/>
              <a:t> (   </a:t>
            </a:r>
            <a:r>
              <a:rPr lang="en-US" sz="1200" dirty="0" err="1"/>
              <a:t>CarID</a:t>
            </a:r>
            <a:r>
              <a:rPr lang="en-US" sz="1200" dirty="0"/>
              <a:t> int ,    </a:t>
            </a:r>
          </a:p>
          <a:p>
            <a:r>
              <a:rPr lang="en-US" sz="1200" dirty="0"/>
              <a:t>Manufacturer varchar(255),    </a:t>
            </a:r>
          </a:p>
          <a:p>
            <a:r>
              <a:rPr lang="en-US" sz="1200" dirty="0" err="1"/>
              <a:t>ModelName</a:t>
            </a:r>
            <a:r>
              <a:rPr lang="en-US" sz="1200" dirty="0"/>
              <a:t> varchar(255),    </a:t>
            </a:r>
          </a:p>
          <a:p>
            <a:r>
              <a:rPr lang="en-US" sz="1200" dirty="0" err="1"/>
              <a:t>SerialNumber</a:t>
            </a:r>
            <a:r>
              <a:rPr lang="en-US" sz="1200" dirty="0"/>
              <a:t> varchar(255),   </a:t>
            </a:r>
          </a:p>
          <a:p>
            <a:r>
              <a:rPr lang="en-US" sz="1200" dirty="0"/>
              <a:t> Weight decimal(5,2)    </a:t>
            </a:r>
          </a:p>
          <a:p>
            <a:r>
              <a:rPr lang="en-US" sz="1200" dirty="0"/>
              <a:t>Price decimal(7,2));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2. </a:t>
            </a:r>
            <a:r>
              <a:rPr lang="en-US" sz="1200" dirty="0" err="1"/>
              <a:t>SalesmanInventory</a:t>
            </a:r>
            <a:endParaRPr lang="en-US" sz="1200" dirty="0"/>
          </a:p>
          <a:p>
            <a:r>
              <a:rPr lang="en-US" sz="1200" dirty="0"/>
              <a:t>CREATE TABLE </a:t>
            </a:r>
            <a:r>
              <a:rPr lang="en-US" sz="1200" dirty="0" err="1"/>
              <a:t>CarInventory</a:t>
            </a:r>
            <a:r>
              <a:rPr lang="en-US" sz="1200" dirty="0"/>
              <a:t> (    </a:t>
            </a:r>
            <a:r>
              <a:rPr lang="en-US" sz="1200" dirty="0" err="1"/>
              <a:t>PersonID</a:t>
            </a:r>
            <a:r>
              <a:rPr lang="en-US" sz="1200" dirty="0"/>
              <a:t> int,    </a:t>
            </a:r>
            <a:r>
              <a:rPr lang="en-US" sz="1200" dirty="0" err="1"/>
              <a:t>LastName</a:t>
            </a:r>
            <a:r>
              <a:rPr lang="en-US" sz="1200" dirty="0"/>
              <a:t> varchar(255),    FirstName varchar(255),    Address varchar(255),    City varchar(255));</a:t>
            </a:r>
          </a:p>
          <a:p>
            <a:endParaRPr lang="en-US" sz="1200" dirty="0"/>
          </a:p>
          <a:p>
            <a:r>
              <a:rPr lang="en-US" sz="1200" dirty="0"/>
              <a:t>3.CustomerInventory </a:t>
            </a:r>
          </a:p>
          <a:p>
            <a:r>
              <a:rPr lang="en-US" sz="1200" dirty="0"/>
              <a:t>CREATE TABLE </a:t>
            </a:r>
            <a:r>
              <a:rPr lang="en-US" sz="1200" dirty="0" err="1"/>
              <a:t>CarInventory</a:t>
            </a:r>
            <a:r>
              <a:rPr lang="en-US" sz="1200" dirty="0"/>
              <a:t> (    </a:t>
            </a:r>
            <a:r>
              <a:rPr lang="en-US" sz="1200" dirty="0" err="1"/>
              <a:t>CustomerId</a:t>
            </a:r>
            <a:r>
              <a:rPr lang="en-US" sz="1200" dirty="0"/>
              <a:t> int,    </a:t>
            </a:r>
            <a:r>
              <a:rPr lang="en-US" sz="1200" dirty="0" err="1"/>
              <a:t>CustomerName</a:t>
            </a:r>
            <a:r>
              <a:rPr lang="en-US" sz="1200" dirty="0"/>
              <a:t> varchar(255),    </a:t>
            </a:r>
            <a:r>
              <a:rPr lang="en-US" sz="1200" dirty="0" err="1"/>
              <a:t>PhoneNo</a:t>
            </a:r>
            <a:r>
              <a:rPr lang="en-US" sz="1200" dirty="0"/>
              <a:t> varchar(255),    Address varchar(255),    City varchar(255));</a:t>
            </a:r>
          </a:p>
          <a:p>
            <a:endParaRPr lang="en-US" sz="1200" dirty="0"/>
          </a:p>
          <a:p>
            <a:r>
              <a:rPr lang="en-US" sz="1200" dirty="0"/>
              <a:t>4.SalesTransaction </a:t>
            </a:r>
          </a:p>
          <a:p>
            <a:endParaRPr lang="en-US" sz="1200" dirty="0"/>
          </a:p>
          <a:p>
            <a:r>
              <a:rPr lang="en-US" sz="1200" dirty="0"/>
              <a:t>CREATE TABLE </a:t>
            </a:r>
            <a:r>
              <a:rPr lang="en-US" sz="1200" dirty="0" err="1"/>
              <a:t>CarInventory</a:t>
            </a:r>
            <a:r>
              <a:rPr lang="en-US" sz="1200" dirty="0"/>
              <a:t> (    </a:t>
            </a:r>
            <a:r>
              <a:rPr lang="en-US" sz="1200" dirty="0" err="1"/>
              <a:t>SalesId</a:t>
            </a:r>
            <a:r>
              <a:rPr lang="en-US" sz="1200" dirty="0"/>
              <a:t> int,    </a:t>
            </a:r>
            <a:r>
              <a:rPr lang="en-US" sz="1200" dirty="0" err="1"/>
              <a:t>CarID</a:t>
            </a:r>
            <a:r>
              <a:rPr lang="en-US" sz="1200" dirty="0"/>
              <a:t> int,    </a:t>
            </a:r>
            <a:r>
              <a:rPr lang="en-US" sz="1200" dirty="0" err="1"/>
              <a:t>SalespersonId</a:t>
            </a:r>
            <a:r>
              <a:rPr lang="en-US" sz="1200" dirty="0"/>
              <a:t> int,    </a:t>
            </a:r>
            <a:r>
              <a:rPr lang="en-US" sz="1200" dirty="0" err="1"/>
              <a:t>CustomerId</a:t>
            </a:r>
            <a:r>
              <a:rPr lang="en-US" sz="1200" dirty="0"/>
              <a:t> ,    </a:t>
            </a:r>
            <a:r>
              <a:rPr lang="en-US" sz="1200" dirty="0" err="1"/>
              <a:t>nofunit</a:t>
            </a:r>
            <a:r>
              <a:rPr lang="en-US" sz="1200" dirty="0"/>
              <a:t> int,    </a:t>
            </a:r>
            <a:r>
              <a:rPr lang="en-US" sz="1200" dirty="0" err="1"/>
              <a:t>SalesDate</a:t>
            </a:r>
            <a:r>
              <a:rPr lang="en-US" sz="1200" dirty="0"/>
              <a:t> </a:t>
            </a:r>
            <a:r>
              <a:rPr lang="en-US" sz="1200" dirty="0" err="1"/>
              <a:t>datetimeoffset</a:t>
            </a:r>
            <a:r>
              <a:rPr lang="en-US" sz="1200" dirty="0"/>
              <a:t>(7));</a:t>
            </a:r>
            <a:endParaRPr lang="en-US" sz="1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270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0F109F-028A-40B8-8CEF-2E7EB9A7120F}"/>
              </a:ext>
            </a:extLst>
          </p:cNvPr>
          <p:cNvSpPr txBox="1"/>
          <p:nvPr/>
        </p:nvSpPr>
        <p:spPr>
          <a:xfrm>
            <a:off x="243423" y="227622"/>
            <a:ext cx="626904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latin typeface="+mj-lt"/>
              </a:rPr>
              <a:t> Section 2: Databases ( ER Diagram)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7C9B46-4AD6-4D26-86C7-3869DFA28D04}"/>
              </a:ext>
            </a:extLst>
          </p:cNvPr>
          <p:cNvGrpSpPr/>
          <p:nvPr/>
        </p:nvGrpSpPr>
        <p:grpSpPr>
          <a:xfrm>
            <a:off x="3721121" y="3630015"/>
            <a:ext cx="1560999" cy="2238703"/>
            <a:chOff x="3477582" y="3752193"/>
            <a:chExt cx="1773421" cy="15381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464D97-971D-451A-B23A-CA5B3A8F7AB9}"/>
                </a:ext>
              </a:extLst>
            </p:cNvPr>
            <p:cNvSpPr/>
            <p:nvPr/>
          </p:nvSpPr>
          <p:spPr>
            <a:xfrm>
              <a:off x="3477582" y="3752193"/>
              <a:ext cx="1773421" cy="31531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sz="1400" b="1" dirty="0" err="1"/>
                <a:t>SalesTransaction</a:t>
              </a:r>
              <a:endParaRPr lang="en-US" sz="1400" b="1" kern="0" dirty="0"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1DEC43-485D-4526-833F-6C2FA114C917}"/>
                </a:ext>
              </a:extLst>
            </p:cNvPr>
            <p:cNvSpPr/>
            <p:nvPr/>
          </p:nvSpPr>
          <p:spPr>
            <a:xfrm>
              <a:off x="3477582" y="4067503"/>
              <a:ext cx="1773421" cy="1222821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r>
                <a:rPr lang="en-US" sz="1400" dirty="0" err="1">
                  <a:solidFill>
                    <a:schemeClr val="bg1"/>
                  </a:solidFill>
                </a:rPr>
                <a:t>SalesId</a:t>
              </a:r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dirty="0" err="1">
                  <a:solidFill>
                    <a:schemeClr val="bg1"/>
                  </a:solidFill>
                </a:rPr>
                <a:t>CarID</a:t>
              </a:r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dirty="0" err="1">
                  <a:solidFill>
                    <a:schemeClr val="bg1"/>
                  </a:solidFill>
                </a:rPr>
                <a:t>SalespersonId</a:t>
              </a:r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dirty="0" err="1">
                  <a:solidFill>
                    <a:schemeClr val="bg1"/>
                  </a:solidFill>
                </a:rPr>
                <a:t>CustomerId</a:t>
              </a:r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dirty="0" err="1">
                  <a:solidFill>
                    <a:schemeClr val="bg1"/>
                  </a:solidFill>
                </a:rPr>
                <a:t>SalesDate</a:t>
              </a:r>
              <a:endParaRPr lang="en-US" sz="1400" b="1" kern="0" dirty="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E83115-E4F9-401C-A04A-29ECD6C6C5B9}"/>
              </a:ext>
            </a:extLst>
          </p:cNvPr>
          <p:cNvGrpSpPr/>
          <p:nvPr/>
        </p:nvGrpSpPr>
        <p:grpSpPr>
          <a:xfrm>
            <a:off x="3710611" y="958075"/>
            <a:ext cx="1588404" cy="1861324"/>
            <a:chOff x="3435541" y="1567675"/>
            <a:chExt cx="1588404" cy="186132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B48E91-6875-4FC7-9334-FFAF3F4571DE}"/>
                </a:ext>
              </a:extLst>
            </p:cNvPr>
            <p:cNvSpPr/>
            <p:nvPr/>
          </p:nvSpPr>
          <p:spPr>
            <a:xfrm>
              <a:off x="3435541" y="1567675"/>
              <a:ext cx="1588404" cy="39381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sz="1400" dirty="0" err="1"/>
                <a:t>SalesmanInventory</a:t>
              </a:r>
              <a:endParaRPr lang="en-US" sz="1400" b="1" kern="0" dirty="0"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6CAD9A6-1443-467F-A1DB-15BAEB9766F8}"/>
                </a:ext>
              </a:extLst>
            </p:cNvPr>
            <p:cNvSpPr/>
            <p:nvPr/>
          </p:nvSpPr>
          <p:spPr>
            <a:xfrm>
              <a:off x="3435541" y="1961488"/>
              <a:ext cx="1588404" cy="1467511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r>
                <a:rPr lang="en-US" sz="1400" dirty="0" err="1">
                  <a:solidFill>
                    <a:schemeClr val="bg1"/>
                  </a:solidFill>
                </a:rPr>
                <a:t>SalespersonId</a:t>
              </a:r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dirty="0" err="1">
                  <a:solidFill>
                    <a:schemeClr val="bg1"/>
                  </a:solidFill>
                </a:rPr>
                <a:t>SalespersonName</a:t>
              </a:r>
              <a:endParaRPr lang="en-US" sz="1400" b="1" kern="0" dirty="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7586A7-EFEC-471A-9E00-0734CD725541}"/>
              </a:ext>
            </a:extLst>
          </p:cNvPr>
          <p:cNvGrpSpPr/>
          <p:nvPr/>
        </p:nvGrpSpPr>
        <p:grpSpPr>
          <a:xfrm>
            <a:off x="7240753" y="958075"/>
            <a:ext cx="1560999" cy="2255139"/>
            <a:chOff x="1119139" y="3035186"/>
            <a:chExt cx="1560999" cy="22551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622F80-D78C-4A1B-A5F3-0A545304716F}"/>
                </a:ext>
              </a:extLst>
            </p:cNvPr>
            <p:cNvSpPr/>
            <p:nvPr/>
          </p:nvSpPr>
          <p:spPr>
            <a:xfrm>
              <a:off x="1119139" y="3035186"/>
              <a:ext cx="1560999" cy="39381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sz="1400" b="1" dirty="0" err="1"/>
                <a:t>CustomerInventory</a:t>
              </a:r>
              <a:endParaRPr lang="en-US" sz="1400" b="1" kern="0" dirty="0"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3784EC4-E76B-4518-B44C-70584A84F6B6}"/>
                </a:ext>
              </a:extLst>
            </p:cNvPr>
            <p:cNvSpPr/>
            <p:nvPr/>
          </p:nvSpPr>
          <p:spPr>
            <a:xfrm>
              <a:off x="1119139" y="3429000"/>
              <a:ext cx="1560999" cy="186132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r>
                <a:rPr lang="en-US" sz="1400" dirty="0" err="1">
                  <a:solidFill>
                    <a:schemeClr val="bg1"/>
                  </a:solidFill>
                </a:rPr>
                <a:t>CustomerId</a:t>
              </a:r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dirty="0" err="1">
                  <a:solidFill>
                    <a:schemeClr val="bg1"/>
                  </a:solidFill>
                </a:rPr>
                <a:t>CustomerName</a:t>
              </a:r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dirty="0" err="1">
                  <a:solidFill>
                    <a:schemeClr val="bg1"/>
                  </a:solidFill>
                </a:rPr>
                <a:t>PhoneNo</a:t>
              </a:r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dirty="0">
                  <a:solidFill>
                    <a:schemeClr val="bg1"/>
                  </a:solidFill>
                </a:rPr>
                <a:t>Address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City</a:t>
              </a:r>
              <a:endParaRPr lang="en-US" sz="1400" b="1" kern="0" dirty="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FD6CE0-B3FF-4762-BD85-C1EAE40C1728}"/>
              </a:ext>
            </a:extLst>
          </p:cNvPr>
          <p:cNvGrpSpPr/>
          <p:nvPr/>
        </p:nvGrpSpPr>
        <p:grpSpPr>
          <a:xfrm>
            <a:off x="556174" y="846727"/>
            <a:ext cx="1316009" cy="2079414"/>
            <a:chOff x="997609" y="1567675"/>
            <a:chExt cx="1316009" cy="207941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116820-1FF1-4170-8F92-B8044258E116}"/>
                </a:ext>
              </a:extLst>
            </p:cNvPr>
            <p:cNvSpPr/>
            <p:nvPr/>
          </p:nvSpPr>
          <p:spPr>
            <a:xfrm>
              <a:off x="997609" y="1567675"/>
              <a:ext cx="1316009" cy="39381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sz="1400" dirty="0" err="1"/>
                <a:t>CarInventory</a:t>
              </a:r>
              <a:endParaRPr lang="en-US" sz="1400" b="1" kern="0" dirty="0"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9F2B058-7DD2-4024-BA7B-CEA6B0938CFA}"/>
                </a:ext>
              </a:extLst>
            </p:cNvPr>
            <p:cNvSpPr/>
            <p:nvPr/>
          </p:nvSpPr>
          <p:spPr>
            <a:xfrm>
              <a:off x="997609" y="1961488"/>
              <a:ext cx="1316009" cy="1685601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r>
                <a:rPr lang="en-US" sz="1400" dirty="0" err="1">
                  <a:solidFill>
                    <a:schemeClr val="bg1"/>
                  </a:solidFill>
                </a:rPr>
                <a:t>CarID</a:t>
              </a:r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dirty="0">
                  <a:solidFill>
                    <a:schemeClr val="bg1"/>
                  </a:solidFill>
                </a:rPr>
                <a:t>Manufacturer</a:t>
              </a:r>
            </a:p>
            <a:p>
              <a:r>
                <a:rPr lang="en-US" sz="1400" dirty="0" err="1">
                  <a:solidFill>
                    <a:schemeClr val="bg1"/>
                  </a:solidFill>
                </a:rPr>
                <a:t>ModelName</a:t>
              </a:r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dirty="0" err="1">
                  <a:solidFill>
                    <a:schemeClr val="bg1"/>
                  </a:solidFill>
                </a:rPr>
                <a:t>SerialNumber</a:t>
              </a:r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dirty="0">
                  <a:solidFill>
                    <a:schemeClr val="bg1"/>
                  </a:solidFill>
                </a:rPr>
                <a:t>Weight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Price</a:t>
              </a:r>
              <a:endParaRPr lang="en-US" sz="1400" b="1" kern="0" dirty="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</p:grp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0A1302D-FEFC-4E2D-8AE0-686A60A6CBE5}"/>
              </a:ext>
            </a:extLst>
          </p:cNvPr>
          <p:cNvCxnSpPr>
            <a:stCxn id="16" idx="2"/>
            <a:endCxn id="10" idx="0"/>
          </p:cNvCxnSpPr>
          <p:nvPr/>
        </p:nvCxnSpPr>
        <p:spPr>
          <a:xfrm rot="5400000">
            <a:off x="4097909" y="3223111"/>
            <a:ext cx="810616" cy="31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D353D2F-CB4C-4C4A-93BA-D8307A8AF440}"/>
              </a:ext>
            </a:extLst>
          </p:cNvPr>
          <p:cNvCxnSpPr>
            <a:cxnSpLocks/>
            <a:stCxn id="18" idx="2"/>
            <a:endCxn id="13" idx="1"/>
          </p:cNvCxnSpPr>
          <p:nvPr/>
        </p:nvCxnSpPr>
        <p:spPr>
          <a:xfrm rot="16200000" flipH="1">
            <a:off x="1441306" y="2699014"/>
            <a:ext cx="2052688" cy="2506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45B07F0-5EE5-40D7-8973-EC4ADEE8E7DF}"/>
              </a:ext>
            </a:extLst>
          </p:cNvPr>
          <p:cNvCxnSpPr>
            <a:endCxn id="13" idx="3"/>
          </p:cNvCxnSpPr>
          <p:nvPr/>
        </p:nvCxnSpPr>
        <p:spPr>
          <a:xfrm rot="5400000">
            <a:off x="5180847" y="2350488"/>
            <a:ext cx="2729615" cy="2527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8D7D3B9-50D4-48DA-B060-D88923926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374150" y="4837465"/>
            <a:ext cx="330217" cy="31116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FE36DD4-B1C4-47B2-BB42-2DCC43EF6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02127" y="4823245"/>
            <a:ext cx="330217" cy="31116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7AE8261-2AA8-4930-902E-035D355B6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13" y="3302964"/>
            <a:ext cx="330217" cy="3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1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4A6BF12-7E98-4CED-8067-17968314ACCA}"/>
              </a:ext>
            </a:extLst>
          </p:cNvPr>
          <p:cNvSpPr/>
          <p:nvPr/>
        </p:nvSpPr>
        <p:spPr>
          <a:xfrm>
            <a:off x="243423" y="1265821"/>
            <a:ext cx="7719545" cy="5168709"/>
          </a:xfrm>
          <a:prstGeom prst="roundRect">
            <a:avLst>
              <a:gd name="adj" fmla="val 3718"/>
            </a:avLst>
          </a:prstGeom>
          <a:solidFill>
            <a:schemeClr val="bg1"/>
          </a:solidFill>
          <a:ln w="31750">
            <a:noFill/>
          </a:ln>
          <a:effectLst>
            <a:outerShdw blurRad="1397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lvl="0" algn="ctr">
              <a:defRPr/>
            </a:pP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53" name="Title 4">
            <a:extLst>
              <a:ext uri="{FF2B5EF4-FFF2-40B4-BE49-F238E27FC236}">
                <a16:creationId xmlns:a16="http://schemas.microsoft.com/office/drawing/2014/main" id="{D64DD5A8-61D5-4C47-A436-5EF9FDB9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noProof="0" dirty="0"/>
              <a:t>Section 3: System Design</a:t>
            </a:r>
            <a:endParaRPr lang="en-GB" sz="2800" noProof="0" dirty="0">
              <a:solidFill>
                <a:schemeClr val="accent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B07343C-F836-4B5E-AC54-7F7D144C4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DC3A-D49F-4631-A8C7-55D59B33E5FA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8B1432-2797-494E-A75D-08B04AB25B7D}"/>
              </a:ext>
            </a:extLst>
          </p:cNvPr>
          <p:cNvGrpSpPr/>
          <p:nvPr/>
        </p:nvGrpSpPr>
        <p:grpSpPr>
          <a:xfrm>
            <a:off x="7962968" y="2504618"/>
            <a:ext cx="3848032" cy="2691114"/>
            <a:chOff x="7962968" y="1249473"/>
            <a:chExt cx="3848032" cy="269111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F6DEB7B-2F10-44D5-B54A-9A9FF51A1FC9}"/>
                </a:ext>
              </a:extLst>
            </p:cNvPr>
            <p:cNvSpPr txBox="1"/>
            <p:nvPr/>
          </p:nvSpPr>
          <p:spPr>
            <a:xfrm>
              <a:off x="8422361" y="1249473"/>
              <a:ext cx="3388639" cy="2631490"/>
            </a:xfrm>
            <a:prstGeom prst="rect">
              <a:avLst/>
            </a:prstGeom>
            <a:noFill/>
          </p:spPr>
          <p:txBody>
            <a:bodyPr wrap="square" lIns="0" tIns="0" rIns="0" bIns="45720" rtlCol="0" anchor="t">
              <a:spAutoFit/>
            </a:bodyPr>
            <a:lstStyle/>
            <a:p>
              <a:r>
                <a:rPr lang="en-US" sz="1200" dirty="0"/>
                <a:t>Respective microservice will publish messages with tokenized fields to Kafka on Cloud.</a:t>
              </a:r>
              <a:endParaRPr lang="en-US" sz="1600" dirty="0"/>
            </a:p>
            <a:p>
              <a:endParaRPr lang="en-US" sz="1200" dirty="0">
                <a:cs typeface="Arial"/>
              </a:endParaRPr>
            </a:p>
            <a:p>
              <a:r>
                <a:rPr lang="en-US" sz="1200" dirty="0"/>
                <a:t>The messages will be consumed by Kafka connect. </a:t>
              </a:r>
              <a:r>
                <a:rPr lang="en-US" sz="1200" dirty="0">
                  <a:cs typeface="Arial"/>
                </a:rPr>
                <a:t>The consumed  messages will be de-tokenized and loaded to staging DB in Azure Synapse using Kafka connect. </a:t>
              </a:r>
            </a:p>
            <a:p>
              <a:endParaRPr lang="en-US" sz="1200" dirty="0">
                <a:cs typeface="Arial"/>
              </a:endParaRPr>
            </a:p>
            <a:p>
              <a:r>
                <a:rPr lang="en-US" sz="1200" dirty="0">
                  <a:cs typeface="Arial"/>
                </a:rPr>
                <a:t>Stored Procedures would </a:t>
              </a:r>
              <a:r>
                <a:rPr lang="en-US" sz="1200" dirty="0" err="1">
                  <a:cs typeface="Arial"/>
                </a:rPr>
                <a:t>denormalize</a:t>
              </a:r>
              <a:r>
                <a:rPr lang="en-US" sz="1200" dirty="0">
                  <a:cs typeface="Arial"/>
                </a:rPr>
                <a:t> the data from staging database and to the reporting database for faster consumption</a:t>
              </a:r>
            </a:p>
            <a:p>
              <a:endParaRPr lang="en-US" sz="1200" dirty="0">
                <a:cs typeface="Arial"/>
              </a:endParaRPr>
            </a:p>
            <a:p>
              <a:r>
                <a:rPr lang="en-US" sz="1200" dirty="0">
                  <a:cs typeface="Arial"/>
                </a:rPr>
                <a:t>Reports will be created using Power BI.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DEA1104-E3FD-4C85-A734-E180C5037529}"/>
                </a:ext>
              </a:extLst>
            </p:cNvPr>
            <p:cNvSpPr/>
            <p:nvPr/>
          </p:nvSpPr>
          <p:spPr>
            <a:xfrm>
              <a:off x="7962968" y="1262195"/>
              <a:ext cx="316289" cy="31628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/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06FA0EA-3867-4DF2-8AF6-FB1DF7EC895C}"/>
                </a:ext>
              </a:extLst>
            </p:cNvPr>
            <p:cNvSpPr/>
            <p:nvPr/>
          </p:nvSpPr>
          <p:spPr>
            <a:xfrm>
              <a:off x="7967150" y="1984283"/>
              <a:ext cx="316289" cy="31628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/>
                <a:t>2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6341717-889A-4DA2-AB38-0C8AB7E0B61A}"/>
                </a:ext>
              </a:extLst>
            </p:cNvPr>
            <p:cNvSpPr/>
            <p:nvPr/>
          </p:nvSpPr>
          <p:spPr>
            <a:xfrm>
              <a:off x="7973156" y="2911114"/>
              <a:ext cx="316289" cy="31628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/>
                <a:t>3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9E7EC42-930D-4627-9F2C-0C7F060BB81C}"/>
                </a:ext>
              </a:extLst>
            </p:cNvPr>
            <p:cNvSpPr/>
            <p:nvPr/>
          </p:nvSpPr>
          <p:spPr>
            <a:xfrm>
              <a:off x="7985120" y="3624298"/>
              <a:ext cx="316289" cy="31628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/>
                <a:t>4</a:t>
              </a: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C7BD352F-47B9-4788-A3AA-23C261E75E7A}"/>
              </a:ext>
            </a:extLst>
          </p:cNvPr>
          <p:cNvSpPr/>
          <p:nvPr/>
        </p:nvSpPr>
        <p:spPr>
          <a:xfrm>
            <a:off x="2650613" y="4722666"/>
            <a:ext cx="4336999" cy="28942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100" b="1" kern="0">
                <a:solidFill>
                  <a:prstClr val="white"/>
                </a:solidFill>
                <a:cs typeface="Calibri" panose="020F0502020204030204" pitchFamily="34" charset="0"/>
              </a:rPr>
              <a:t>Kafka</a:t>
            </a:r>
          </a:p>
        </p:txBody>
      </p:sp>
      <p:pic>
        <p:nvPicPr>
          <p:cNvPr id="68" name="Picture 6" descr="https://www.confluent.io/wp-content/themes/confluent/assets/images/homepage/kafka-logo.png">
            <a:extLst>
              <a:ext uri="{FF2B5EF4-FFF2-40B4-BE49-F238E27FC236}">
                <a16:creationId xmlns:a16="http://schemas.microsoft.com/office/drawing/2014/main" id="{D8CA8C4C-6EE6-4914-A6D3-81FE71186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2382394" y="4732074"/>
            <a:ext cx="171375" cy="27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FFF60F5-86F5-4577-B66A-0DA9CB5C3214}"/>
              </a:ext>
            </a:extLst>
          </p:cNvPr>
          <p:cNvSpPr txBox="1"/>
          <p:nvPr/>
        </p:nvSpPr>
        <p:spPr>
          <a:xfrm>
            <a:off x="3064675" y="1989932"/>
            <a:ext cx="683636" cy="21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Power BI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B7C077B-3260-479D-BDEC-7DC6128B17EA}"/>
              </a:ext>
            </a:extLst>
          </p:cNvPr>
          <p:cNvSpPr/>
          <p:nvPr/>
        </p:nvSpPr>
        <p:spPr>
          <a:xfrm>
            <a:off x="3636687" y="3764958"/>
            <a:ext cx="2368825" cy="637004"/>
          </a:xfrm>
          <a:prstGeom prst="rect">
            <a:avLst/>
          </a:prstGeom>
          <a:noFill/>
          <a:ln>
            <a:solidFill>
              <a:srgbClr val="5B0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5AEEBA4-4B16-47C7-917B-B51E5720DA4C}"/>
              </a:ext>
            </a:extLst>
          </p:cNvPr>
          <p:cNvSpPr/>
          <p:nvPr/>
        </p:nvSpPr>
        <p:spPr>
          <a:xfrm>
            <a:off x="944163" y="1770951"/>
            <a:ext cx="1316009" cy="39381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400" b="1" kern="0">
                <a:solidFill>
                  <a:schemeClr val="bg1"/>
                </a:solidFill>
                <a:cs typeface="Calibri" panose="020F0502020204030204" pitchFamily="34" charset="0"/>
              </a:rPr>
              <a:t>Reporting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F30F8B-5009-470B-BB7B-C458B92DFCE1}"/>
              </a:ext>
            </a:extLst>
          </p:cNvPr>
          <p:cNvSpPr/>
          <p:nvPr/>
        </p:nvSpPr>
        <p:spPr>
          <a:xfrm>
            <a:off x="952002" y="2723404"/>
            <a:ext cx="1316009" cy="39381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Data Storage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BD8C90F-6F34-4B04-B99C-4646A55D5F75}"/>
              </a:ext>
            </a:extLst>
          </p:cNvPr>
          <p:cNvSpPr/>
          <p:nvPr/>
        </p:nvSpPr>
        <p:spPr>
          <a:xfrm>
            <a:off x="950176" y="3875282"/>
            <a:ext cx="1316009" cy="39381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Data Ingestion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74A558A-294C-4DEF-9CD5-ACD9A6546A10}"/>
              </a:ext>
            </a:extLst>
          </p:cNvPr>
          <p:cNvSpPr/>
          <p:nvPr/>
        </p:nvSpPr>
        <p:spPr>
          <a:xfrm>
            <a:off x="942933" y="4714666"/>
            <a:ext cx="1316009" cy="39381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5625A1C-95AC-41C7-9BA7-F8ADEA3A7A76}"/>
              </a:ext>
            </a:extLst>
          </p:cNvPr>
          <p:cNvSpPr txBox="1"/>
          <p:nvPr/>
        </p:nvSpPr>
        <p:spPr>
          <a:xfrm>
            <a:off x="5328826" y="5404514"/>
            <a:ext cx="417257" cy="538609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3200"/>
              <a:t>...</a:t>
            </a:r>
            <a:endParaRPr lang="en-GB" sz="32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E711B4-D493-4265-A00A-C3CE0AA12F01}"/>
              </a:ext>
            </a:extLst>
          </p:cNvPr>
          <p:cNvSpPr/>
          <p:nvPr/>
        </p:nvSpPr>
        <p:spPr>
          <a:xfrm>
            <a:off x="4038749" y="5517846"/>
            <a:ext cx="1227914" cy="4724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en-SG" sz="1050" kern="0" dirty="0">
                <a:cs typeface="Calibri" panose="020F0502020204030204" pitchFamily="34" charset="0"/>
              </a:rPr>
              <a:t>Microservice 1</a:t>
            </a:r>
            <a:endParaRPr lang="en-US" sz="1050" kern="0" dirty="0">
              <a:cs typeface="Calibri" panose="020F0502020204030204" pitchFamily="34" charset="0"/>
            </a:endParaRPr>
          </a:p>
        </p:txBody>
      </p:sp>
      <p:sp>
        <p:nvSpPr>
          <p:cNvPr id="100" name="Flowchart: Magnetic Disk 99">
            <a:extLst>
              <a:ext uri="{FF2B5EF4-FFF2-40B4-BE49-F238E27FC236}">
                <a16:creationId xmlns:a16="http://schemas.microsoft.com/office/drawing/2014/main" id="{1627258E-2E2E-40C5-B193-AF7368580FCD}"/>
              </a:ext>
            </a:extLst>
          </p:cNvPr>
          <p:cNvSpPr/>
          <p:nvPr/>
        </p:nvSpPr>
        <p:spPr>
          <a:xfrm>
            <a:off x="4245265" y="5881728"/>
            <a:ext cx="849955" cy="326296"/>
          </a:xfrm>
          <a:prstGeom prst="flowChartMagneticDisk">
            <a:avLst/>
          </a:prstGeom>
          <a:solidFill>
            <a:schemeClr val="accent4">
              <a:lumMod val="50000"/>
            </a:schemeClr>
          </a:solidFill>
          <a:ln w="127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50" kern="0">
                <a:solidFill>
                  <a:prstClr val="white"/>
                </a:solidFill>
                <a:cs typeface="Calibri" panose="020F0502020204030204" pitchFamily="34" charset="0"/>
              </a:rPr>
              <a:t>Database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D7F5B61-D38B-4964-9D30-4C380D73C030}"/>
              </a:ext>
            </a:extLst>
          </p:cNvPr>
          <p:cNvCxnSpPr>
            <a:cxnSpLocks/>
          </p:cNvCxnSpPr>
          <p:nvPr/>
        </p:nvCxnSpPr>
        <p:spPr>
          <a:xfrm flipV="1">
            <a:off x="4652706" y="5006274"/>
            <a:ext cx="0" cy="49382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C3354EA-ED85-46B5-9D6D-4A915070035C}"/>
              </a:ext>
            </a:extLst>
          </p:cNvPr>
          <p:cNvSpPr txBox="1"/>
          <p:nvPr/>
        </p:nvSpPr>
        <p:spPr>
          <a:xfrm>
            <a:off x="4100973" y="5180599"/>
            <a:ext cx="1103467" cy="190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18288" rIns="0" bIns="18288" rtlCol="0">
            <a:spAutoFit/>
          </a:bodyPr>
          <a:lstStyle/>
          <a:p>
            <a:pPr algn="ctr"/>
            <a:r>
              <a:rPr lang="en-US" sz="1000"/>
              <a:t>Reporting events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AFBC709-D114-4DDC-8A17-B2925E5B8583}"/>
              </a:ext>
            </a:extLst>
          </p:cNvPr>
          <p:cNvCxnSpPr/>
          <p:nvPr/>
        </p:nvCxnSpPr>
        <p:spPr>
          <a:xfrm flipV="1">
            <a:off x="6347358" y="5006274"/>
            <a:ext cx="0" cy="49382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474C7F0-6C02-4AED-BD53-B03F9E87F97B}"/>
              </a:ext>
            </a:extLst>
          </p:cNvPr>
          <p:cNvSpPr txBox="1"/>
          <p:nvPr/>
        </p:nvSpPr>
        <p:spPr>
          <a:xfrm>
            <a:off x="5795625" y="5180599"/>
            <a:ext cx="1103467" cy="190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18288" rIns="0" bIns="18288" rtlCol="0">
            <a:spAutoFit/>
          </a:bodyPr>
          <a:lstStyle/>
          <a:p>
            <a:pPr algn="ctr"/>
            <a:r>
              <a:rPr lang="en-US" sz="1000"/>
              <a:t>Reporting events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A49896F-40AD-48E5-8B43-CAFA149FA805}"/>
              </a:ext>
            </a:extLst>
          </p:cNvPr>
          <p:cNvCxnSpPr>
            <a:cxnSpLocks/>
            <a:stCxn id="65" idx="0"/>
            <a:endCxn id="82" idx="2"/>
          </p:cNvCxnSpPr>
          <p:nvPr/>
        </p:nvCxnSpPr>
        <p:spPr>
          <a:xfrm flipV="1">
            <a:off x="4819112" y="4401962"/>
            <a:ext cx="1987" cy="32070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C63545F-B5D3-477F-B81B-C5F682CF4FAC}"/>
              </a:ext>
            </a:extLst>
          </p:cNvPr>
          <p:cNvSpPr/>
          <p:nvPr/>
        </p:nvSpPr>
        <p:spPr>
          <a:xfrm>
            <a:off x="2790866" y="2488388"/>
            <a:ext cx="4065926" cy="836205"/>
          </a:xfrm>
          <a:prstGeom prst="rect">
            <a:avLst/>
          </a:prstGeom>
          <a:noFill/>
          <a:ln>
            <a:solidFill>
              <a:srgbClr val="5B0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1CCCFCD0-3E66-435A-8C3D-4BA64FD96901}"/>
              </a:ext>
            </a:extLst>
          </p:cNvPr>
          <p:cNvCxnSpPr>
            <a:cxnSpLocks/>
            <a:stCxn id="82" idx="0"/>
            <a:endCxn id="108" idx="2"/>
          </p:cNvCxnSpPr>
          <p:nvPr/>
        </p:nvCxnSpPr>
        <p:spPr>
          <a:xfrm rot="5400000" flipH="1" flipV="1">
            <a:off x="4602282" y="3543411"/>
            <a:ext cx="440365" cy="2730"/>
          </a:xfrm>
          <a:prstGeom prst="bentConnector3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DCADB17-7C8E-4D19-B42B-1EFB1427ECA4}"/>
              </a:ext>
            </a:extLst>
          </p:cNvPr>
          <p:cNvSpPr txBox="1"/>
          <p:nvPr/>
        </p:nvSpPr>
        <p:spPr>
          <a:xfrm>
            <a:off x="3216547" y="2627057"/>
            <a:ext cx="1079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Reporting DB</a:t>
            </a:r>
          </a:p>
          <a:p>
            <a:r>
              <a:rPr lang="en-US" sz="1000" dirty="0"/>
              <a:t>-------------------</a:t>
            </a:r>
          </a:p>
          <a:p>
            <a:r>
              <a:rPr lang="en-US" sz="1000" dirty="0"/>
              <a:t>Staging DB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04C112F-F5D4-4850-AD94-7ECFE1D4E8DD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3406493" y="2203990"/>
            <a:ext cx="1" cy="27767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2" descr="Image result for power bi icon png">
            <a:extLst>
              <a:ext uri="{FF2B5EF4-FFF2-40B4-BE49-F238E27FC236}">
                <a16:creationId xmlns:a16="http://schemas.microsoft.com/office/drawing/2014/main" id="{3DA79AF0-C5AC-4FFA-9B63-801E2A86F8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46137" y="1690716"/>
            <a:ext cx="434240" cy="39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119" descr="A close up of a logo&#10;&#10;Description automatically generated">
            <a:extLst>
              <a:ext uri="{FF2B5EF4-FFF2-40B4-BE49-F238E27FC236}">
                <a16:creationId xmlns:a16="http://schemas.microsoft.com/office/drawing/2014/main" id="{67501862-F15B-4587-A119-77C110D5C21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4121" y="3827097"/>
            <a:ext cx="1797973" cy="486961"/>
          </a:xfrm>
          <a:prstGeom prst="rect">
            <a:avLst/>
          </a:prstGeom>
        </p:spPr>
      </p:pic>
      <p:pic>
        <p:nvPicPr>
          <p:cNvPr id="121" name="Picture 120" descr="A basketball hoop&#10;&#10;Description automatically generated">
            <a:extLst>
              <a:ext uri="{FF2B5EF4-FFF2-40B4-BE49-F238E27FC236}">
                <a16:creationId xmlns:a16="http://schemas.microsoft.com/office/drawing/2014/main" id="{53C11CD0-BD19-49AB-A05D-F3F77D782D8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0396" y="1678856"/>
            <a:ext cx="510984" cy="510984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E043B2FF-3DB9-4529-85CE-D9C57DEB04C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86783" y="2484416"/>
            <a:ext cx="492648" cy="492648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8FAF89DD-D1D3-48AE-8B60-A81021D0888E}"/>
              </a:ext>
            </a:extLst>
          </p:cNvPr>
          <p:cNvSpPr txBox="1"/>
          <p:nvPr/>
        </p:nvSpPr>
        <p:spPr>
          <a:xfrm>
            <a:off x="4453026" y="2962291"/>
            <a:ext cx="1073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Azure Synapse</a:t>
            </a:r>
          </a:p>
        </p:txBody>
      </p:sp>
      <p:pic>
        <p:nvPicPr>
          <p:cNvPr id="124" name="Picture 123" descr="A close up of a sign&#10;&#10;Description automatically generated">
            <a:extLst>
              <a:ext uri="{FF2B5EF4-FFF2-40B4-BE49-F238E27FC236}">
                <a16:creationId xmlns:a16="http://schemas.microsoft.com/office/drawing/2014/main" id="{EAD78B2F-3D73-4686-8316-EE60168B3E82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4433" y="2526912"/>
            <a:ext cx="626462" cy="62646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D269611-66FA-42EB-A51F-F3B0CD4F9736}"/>
              </a:ext>
            </a:extLst>
          </p:cNvPr>
          <p:cNvSpPr txBox="1"/>
          <p:nvPr/>
        </p:nvSpPr>
        <p:spPr>
          <a:xfrm>
            <a:off x="5137660" y="4469454"/>
            <a:ext cx="1875711" cy="21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Consume and De-Tokenize*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D32C052-3BA8-445C-B124-967CD5674515}"/>
              </a:ext>
            </a:extLst>
          </p:cNvPr>
          <p:cNvSpPr/>
          <p:nvPr/>
        </p:nvSpPr>
        <p:spPr>
          <a:xfrm>
            <a:off x="5733401" y="5517846"/>
            <a:ext cx="1227914" cy="4724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en-SG" sz="1050" kern="0">
                <a:cs typeface="Calibri" panose="020F0502020204030204" pitchFamily="34" charset="0"/>
              </a:rPr>
              <a:t>Microservice N</a:t>
            </a:r>
            <a:endParaRPr lang="en-US" sz="1050" kern="0">
              <a:cs typeface="Calibri" panose="020F0502020204030204" pitchFamily="34" charset="0"/>
            </a:endParaRPr>
          </a:p>
        </p:txBody>
      </p:sp>
      <p:sp>
        <p:nvSpPr>
          <p:cNvPr id="66" name="Flowchart: Magnetic Disk 65">
            <a:extLst>
              <a:ext uri="{FF2B5EF4-FFF2-40B4-BE49-F238E27FC236}">
                <a16:creationId xmlns:a16="http://schemas.microsoft.com/office/drawing/2014/main" id="{E6668D9D-240F-4031-9815-0188E9C5D7F5}"/>
              </a:ext>
            </a:extLst>
          </p:cNvPr>
          <p:cNvSpPr/>
          <p:nvPr/>
        </p:nvSpPr>
        <p:spPr>
          <a:xfrm>
            <a:off x="5939917" y="5881728"/>
            <a:ext cx="849955" cy="326296"/>
          </a:xfrm>
          <a:prstGeom prst="flowChartMagneticDisk">
            <a:avLst/>
          </a:prstGeom>
          <a:solidFill>
            <a:schemeClr val="accent4">
              <a:lumMod val="50000"/>
            </a:schemeClr>
          </a:solidFill>
          <a:ln w="127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50" kern="0">
                <a:solidFill>
                  <a:prstClr val="white"/>
                </a:solidFill>
                <a:cs typeface="Calibri" panose="020F0502020204030204" pitchFamily="34" charset="0"/>
              </a:rPr>
              <a:t>Database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F3B0802-5A4C-4ECC-8640-BB33F0FAB04E}"/>
              </a:ext>
            </a:extLst>
          </p:cNvPr>
          <p:cNvSpPr/>
          <p:nvPr/>
        </p:nvSpPr>
        <p:spPr>
          <a:xfrm>
            <a:off x="4865271" y="4439653"/>
            <a:ext cx="316289" cy="316289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/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CB13163-8F43-4147-9D0F-F18715256636}"/>
              </a:ext>
            </a:extLst>
          </p:cNvPr>
          <p:cNvSpPr/>
          <p:nvPr/>
        </p:nvSpPr>
        <p:spPr>
          <a:xfrm>
            <a:off x="4394934" y="3389113"/>
            <a:ext cx="316289" cy="316289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/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C80DC22-BC54-43D8-9DF0-6FC72D63158A}"/>
              </a:ext>
            </a:extLst>
          </p:cNvPr>
          <p:cNvSpPr/>
          <p:nvPr/>
        </p:nvSpPr>
        <p:spPr>
          <a:xfrm>
            <a:off x="6774948" y="2339282"/>
            <a:ext cx="316289" cy="316289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/>
              <a:t>3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7271346-6E30-4882-A60D-2EC35BADDCE7}"/>
              </a:ext>
            </a:extLst>
          </p:cNvPr>
          <p:cNvSpPr/>
          <p:nvPr/>
        </p:nvSpPr>
        <p:spPr>
          <a:xfrm>
            <a:off x="3466553" y="2186267"/>
            <a:ext cx="316289" cy="316289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6067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AE53DC-DCE4-4A4D-B56A-E3912FAF4A86}"/>
              </a:ext>
            </a:extLst>
          </p:cNvPr>
          <p:cNvSpPr/>
          <p:nvPr/>
        </p:nvSpPr>
        <p:spPr>
          <a:xfrm>
            <a:off x="243423" y="677250"/>
            <a:ext cx="9941101" cy="1918806"/>
          </a:xfrm>
          <a:prstGeom prst="roundRect">
            <a:avLst>
              <a:gd name="adj" fmla="val 3718"/>
            </a:avLst>
          </a:prstGeom>
          <a:solidFill>
            <a:schemeClr val="bg1"/>
          </a:solidFill>
          <a:ln w="31750">
            <a:noFill/>
          </a:ln>
          <a:effectLst>
            <a:outerShdw blurRad="1397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lvl="0" algn="ctr">
              <a:defRPr/>
            </a:pP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0F109F-028A-40B8-8CEF-2E7EB9A7120F}"/>
              </a:ext>
            </a:extLst>
          </p:cNvPr>
          <p:cNvSpPr txBox="1"/>
          <p:nvPr/>
        </p:nvSpPr>
        <p:spPr>
          <a:xfrm>
            <a:off x="243423" y="200195"/>
            <a:ext cx="626904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latin typeface="+mj-lt"/>
              </a:rPr>
              <a:t> Section 4: Charts and APIs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2A28D-6C50-4E02-9851-8B39EFC08B93}"/>
              </a:ext>
            </a:extLst>
          </p:cNvPr>
          <p:cNvSpPr txBox="1"/>
          <p:nvPr/>
        </p:nvSpPr>
        <p:spPr>
          <a:xfrm>
            <a:off x="416472" y="738880"/>
            <a:ext cx="9410701" cy="1154162"/>
          </a:xfrm>
          <a:prstGeom prst="rect">
            <a:avLst/>
          </a:prstGeom>
          <a:noFill/>
        </p:spPr>
        <p:txBody>
          <a:bodyPr wrap="square" lIns="0" tIns="0" rIns="0" bIns="45720" rtlCol="0" anchor="t">
            <a:spAutoFit/>
          </a:bodyPr>
          <a:lstStyle/>
          <a:p>
            <a:r>
              <a:rPr lang="en-US" sz="1200" b="1" dirty="0"/>
              <a:t>Sol # proposed</a:t>
            </a:r>
            <a:br>
              <a:rPr lang="en-US" sz="1200" dirty="0"/>
            </a:br>
            <a:r>
              <a:rPr lang="en-US" sz="1200" dirty="0"/>
              <a:t>1.  create an API request to fetch data we want to graph or chart </a:t>
            </a:r>
          </a:p>
          <a:p>
            <a:endParaRPr lang="en-US" sz="1200" dirty="0">
              <a:cs typeface="Arial"/>
            </a:endParaRPr>
          </a:p>
          <a:p>
            <a:r>
              <a:rPr lang="en-US" sz="1200" dirty="0">
                <a:cs typeface="Arial"/>
              </a:rPr>
              <a:t>2. Write HTML / CSS/ </a:t>
            </a:r>
            <a:r>
              <a:rPr lang="en-US" sz="1200" dirty="0" err="1">
                <a:cs typeface="Arial"/>
              </a:rPr>
              <a:t>JavaScripts</a:t>
            </a:r>
            <a:r>
              <a:rPr lang="en-US" sz="1200" dirty="0">
                <a:cs typeface="Arial"/>
              </a:rPr>
              <a:t> needed for visualization </a:t>
            </a:r>
          </a:p>
          <a:p>
            <a:endParaRPr lang="en-US" sz="1200" dirty="0">
              <a:cs typeface="Arial"/>
            </a:endParaRPr>
          </a:p>
          <a:p>
            <a:r>
              <a:rPr lang="en-US" sz="1200" dirty="0">
                <a:cs typeface="Arial"/>
              </a:rPr>
              <a:t>3. Bind data from API response to visualizer </a:t>
            </a:r>
          </a:p>
        </p:txBody>
      </p:sp>
    </p:spTree>
    <p:extLst>
      <p:ext uri="{BB962C8B-B14F-4D97-AF65-F5344CB8AC3E}">
        <p14:creationId xmlns:p14="http://schemas.microsoft.com/office/powerpoint/2010/main" val="251760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AE53DC-DCE4-4A4D-B56A-E3912FAF4A86}"/>
              </a:ext>
            </a:extLst>
          </p:cNvPr>
          <p:cNvSpPr/>
          <p:nvPr/>
        </p:nvSpPr>
        <p:spPr>
          <a:xfrm>
            <a:off x="243423" y="677250"/>
            <a:ext cx="9941101" cy="1918806"/>
          </a:xfrm>
          <a:prstGeom prst="roundRect">
            <a:avLst>
              <a:gd name="adj" fmla="val 3718"/>
            </a:avLst>
          </a:prstGeom>
          <a:solidFill>
            <a:schemeClr val="bg1"/>
          </a:solidFill>
          <a:ln w="31750">
            <a:noFill/>
          </a:ln>
          <a:effectLst>
            <a:outerShdw blurRad="1397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lvl="0" algn="ctr">
              <a:defRPr/>
            </a:pP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0F109F-028A-40B8-8CEF-2E7EB9A7120F}"/>
              </a:ext>
            </a:extLst>
          </p:cNvPr>
          <p:cNvSpPr txBox="1"/>
          <p:nvPr/>
        </p:nvSpPr>
        <p:spPr>
          <a:xfrm>
            <a:off x="243423" y="200195"/>
            <a:ext cx="626904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latin typeface="+mj-lt"/>
              </a:rPr>
              <a:t> Section 5: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90828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491</Words>
  <Application>Microsoft Office PowerPoint</Application>
  <PresentationFormat>Widescreen</PresentationFormat>
  <Paragraphs>115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Section 3: System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Dubey, Lalit N.</dc:creator>
  <cp:lastModifiedBy>Dubey, Lalit N.</cp:lastModifiedBy>
  <cp:revision>2</cp:revision>
  <dcterms:created xsi:type="dcterms:W3CDTF">2022-09-18T08:25:36Z</dcterms:created>
  <dcterms:modified xsi:type="dcterms:W3CDTF">2022-09-18T09:32:44Z</dcterms:modified>
</cp:coreProperties>
</file>