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69" r:id="rId8"/>
    <p:sldId id="270" r:id="rId9"/>
    <p:sldId id="259" r:id="rId10"/>
    <p:sldId id="260" r:id="rId11"/>
    <p:sldId id="266" r:id="rId12"/>
    <p:sldId id="26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79A4A5-1FC4-47B0-B106-6E2D0510328A}" v="18" dt="2019-09-24T16:44:56.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t Pathak" userId="d2cea278e16f97a8" providerId="LiveId" clId="{BF79A4A5-1FC4-47B0-B106-6E2D0510328A}"/>
    <pc:docChg chg="undo custSel addSld modSld">
      <pc:chgData name="Lalit Pathak" userId="d2cea278e16f97a8" providerId="LiveId" clId="{BF79A4A5-1FC4-47B0-B106-6E2D0510328A}" dt="2019-09-24T22:33:39.702" v="146" actId="27636"/>
      <pc:docMkLst>
        <pc:docMk/>
      </pc:docMkLst>
      <pc:sldChg chg="modSp">
        <pc:chgData name="Lalit Pathak" userId="d2cea278e16f97a8" providerId="LiveId" clId="{BF79A4A5-1FC4-47B0-B106-6E2D0510328A}" dt="2019-09-24T16:45:12.093" v="139" actId="255"/>
        <pc:sldMkLst>
          <pc:docMk/>
          <pc:sldMk cId="1654255301" sldId="257"/>
        </pc:sldMkLst>
        <pc:spChg chg="mod">
          <ac:chgData name="Lalit Pathak" userId="d2cea278e16f97a8" providerId="LiveId" clId="{BF79A4A5-1FC4-47B0-B106-6E2D0510328A}" dt="2019-09-24T16:45:12.093" v="139" actId="255"/>
          <ac:spMkLst>
            <pc:docMk/>
            <pc:sldMk cId="1654255301" sldId="257"/>
            <ac:spMk id="14" creationId="{00000000-0000-0000-0000-000000000000}"/>
          </ac:spMkLst>
        </pc:spChg>
      </pc:sldChg>
      <pc:sldChg chg="modSp">
        <pc:chgData name="Lalit Pathak" userId="d2cea278e16f97a8" providerId="LiveId" clId="{BF79A4A5-1FC4-47B0-B106-6E2D0510328A}" dt="2019-09-24T22:33:39.702" v="146" actId="27636"/>
        <pc:sldMkLst>
          <pc:docMk/>
          <pc:sldMk cId="2853788422" sldId="259"/>
        </pc:sldMkLst>
        <pc:spChg chg="mod">
          <ac:chgData name="Lalit Pathak" userId="d2cea278e16f97a8" providerId="LiveId" clId="{BF79A4A5-1FC4-47B0-B106-6E2D0510328A}" dt="2019-09-24T22:33:39.698" v="145" actId="27636"/>
          <ac:spMkLst>
            <pc:docMk/>
            <pc:sldMk cId="2853788422" sldId="259"/>
            <ac:spMk id="3" creationId="{00000000-0000-0000-0000-000000000000}"/>
          </ac:spMkLst>
        </pc:spChg>
        <pc:spChg chg="mod">
          <ac:chgData name="Lalit Pathak" userId="d2cea278e16f97a8" providerId="LiveId" clId="{BF79A4A5-1FC4-47B0-B106-6E2D0510328A}" dt="2019-09-24T22:33:39.702" v="146" actId="27636"/>
          <ac:spMkLst>
            <pc:docMk/>
            <pc:sldMk cId="2853788422" sldId="259"/>
            <ac:spMk id="5" creationId="{CCB8AE22-4810-4D22-A950-E6D00ED0DA29}"/>
          </ac:spMkLst>
        </pc:spChg>
      </pc:sldChg>
      <pc:sldChg chg="addSp delSp modSp">
        <pc:chgData name="Lalit Pathak" userId="d2cea278e16f97a8" providerId="LiveId" clId="{BF79A4A5-1FC4-47B0-B106-6E2D0510328A}" dt="2019-09-24T16:30:41.756" v="131" actId="313"/>
        <pc:sldMkLst>
          <pc:docMk/>
          <pc:sldMk cId="1800380133" sldId="264"/>
        </pc:sldMkLst>
        <pc:spChg chg="mod">
          <ac:chgData name="Lalit Pathak" userId="d2cea278e16f97a8" providerId="LiveId" clId="{BF79A4A5-1FC4-47B0-B106-6E2D0510328A}" dt="2019-09-24T16:30:41.756" v="131" actId="313"/>
          <ac:spMkLst>
            <pc:docMk/>
            <pc:sldMk cId="1800380133" sldId="264"/>
            <ac:spMk id="2" creationId="{518C7F0E-0202-45FB-B2AC-56253244C6CF}"/>
          </ac:spMkLst>
        </pc:spChg>
        <pc:spChg chg="del">
          <ac:chgData name="Lalit Pathak" userId="d2cea278e16f97a8" providerId="LiveId" clId="{BF79A4A5-1FC4-47B0-B106-6E2D0510328A}" dt="2019-09-24T16:17:36.471" v="0"/>
          <ac:spMkLst>
            <pc:docMk/>
            <pc:sldMk cId="1800380133" sldId="264"/>
            <ac:spMk id="3" creationId="{EDBF02EA-3D80-4C45-B818-0BAA5C81A547}"/>
          </ac:spMkLst>
        </pc:spChg>
        <pc:spChg chg="add del mod">
          <ac:chgData name="Lalit Pathak" userId="d2cea278e16f97a8" providerId="LiveId" clId="{BF79A4A5-1FC4-47B0-B106-6E2D0510328A}" dt="2019-09-24T16:28:01.859" v="67" actId="478"/>
          <ac:spMkLst>
            <pc:docMk/>
            <pc:sldMk cId="1800380133" sldId="264"/>
            <ac:spMk id="7" creationId="{33B4EA23-D7A4-43DD-933F-6274079BBD7C}"/>
          </ac:spMkLst>
        </pc:spChg>
        <pc:graphicFrameChg chg="add del mod">
          <ac:chgData name="Lalit Pathak" userId="d2cea278e16f97a8" providerId="LiveId" clId="{BF79A4A5-1FC4-47B0-B106-6E2D0510328A}" dt="2019-09-24T16:27:57.841" v="66" actId="478"/>
          <ac:graphicFrameMkLst>
            <pc:docMk/>
            <pc:sldMk cId="1800380133" sldId="264"/>
            <ac:graphicFrameMk id="5" creationId="{FCDB4E6B-C067-4C17-8B07-B5FDC0F2174D}"/>
          </ac:graphicFrameMkLst>
        </pc:graphicFrameChg>
        <pc:graphicFrameChg chg="add del mod">
          <ac:chgData name="Lalit Pathak" userId="d2cea278e16f97a8" providerId="LiveId" clId="{BF79A4A5-1FC4-47B0-B106-6E2D0510328A}" dt="2019-09-24T16:28:37.159" v="72" actId="478"/>
          <ac:graphicFrameMkLst>
            <pc:docMk/>
            <pc:sldMk cId="1800380133" sldId="264"/>
            <ac:graphicFrameMk id="8" creationId="{13483520-49C9-47A3-ACF0-325F8D6C578A}"/>
          </ac:graphicFrameMkLst>
        </pc:graphicFrameChg>
        <pc:graphicFrameChg chg="add mod">
          <ac:chgData name="Lalit Pathak" userId="d2cea278e16f97a8" providerId="LiveId" clId="{BF79A4A5-1FC4-47B0-B106-6E2D0510328A}" dt="2019-09-24T16:30:03.546" v="83" actId="1076"/>
          <ac:graphicFrameMkLst>
            <pc:docMk/>
            <pc:sldMk cId="1800380133" sldId="264"/>
            <ac:graphicFrameMk id="9" creationId="{6D39549B-39F1-46EE-8BD4-39896CD3A635}"/>
          </ac:graphicFrameMkLst>
        </pc:graphicFrameChg>
        <pc:picChg chg="add mod">
          <ac:chgData name="Lalit Pathak" userId="d2cea278e16f97a8" providerId="LiveId" clId="{BF79A4A5-1FC4-47B0-B106-6E2D0510328A}" dt="2019-09-24T16:30:01.248" v="82" actId="1076"/>
          <ac:picMkLst>
            <pc:docMk/>
            <pc:sldMk cId="1800380133" sldId="264"/>
            <ac:picMk id="10" creationId="{B08DAE8F-AC9A-42D8-884A-FAEF78B8527F}"/>
          </ac:picMkLst>
        </pc:picChg>
      </pc:sldChg>
      <pc:sldChg chg="addSp delSp add">
        <pc:chgData name="Lalit Pathak" userId="d2cea278e16f97a8" providerId="LiveId" clId="{BF79A4A5-1FC4-47B0-B106-6E2D0510328A}" dt="2019-09-24T16:19:03.952" v="6"/>
        <pc:sldMkLst>
          <pc:docMk/>
          <pc:sldMk cId="2799081128" sldId="271"/>
        </pc:sldMkLst>
        <pc:spChg chg="del">
          <ac:chgData name="Lalit Pathak" userId="d2cea278e16f97a8" providerId="LiveId" clId="{BF79A4A5-1FC4-47B0-B106-6E2D0510328A}" dt="2019-09-24T16:18:31.319" v="5"/>
          <ac:spMkLst>
            <pc:docMk/>
            <pc:sldMk cId="2799081128" sldId="271"/>
            <ac:spMk id="2" creationId="{27CC5FE8-6E8F-4D10-875D-936BFB31569E}"/>
          </ac:spMkLst>
        </pc:spChg>
        <pc:spChg chg="del">
          <ac:chgData name="Lalit Pathak" userId="d2cea278e16f97a8" providerId="LiveId" clId="{BF79A4A5-1FC4-47B0-B106-6E2D0510328A}" dt="2019-09-24T16:18:31.319" v="5"/>
          <ac:spMkLst>
            <pc:docMk/>
            <pc:sldMk cId="2799081128" sldId="271"/>
            <ac:spMk id="3" creationId="{406368C1-62AE-451E-A9D0-8F81D9E71F20}"/>
          </ac:spMkLst>
        </pc:spChg>
        <pc:picChg chg="add">
          <ac:chgData name="Lalit Pathak" userId="d2cea278e16f97a8" providerId="LiveId" clId="{BF79A4A5-1FC4-47B0-B106-6E2D0510328A}" dt="2019-09-24T16:19:03.952" v="6"/>
          <ac:picMkLst>
            <pc:docMk/>
            <pc:sldMk cId="2799081128" sldId="271"/>
            <ac:picMk id="2050" creationId="{B9FA7EE4-9966-477D-8BEA-E2A34F9FAD9B}"/>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9/24/2019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9/24/2019</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9/24/2019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9/24/2019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9/24/2019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9/24/2019</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kaggle.com/conorrot/irish-weather-hourly-data"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 y="1733550"/>
            <a:ext cx="6686550" cy="3590925"/>
          </a:xfrm>
        </p:spPr>
        <p:txBody>
          <a:bodyPr anchor="ctr">
            <a:normAutofit/>
          </a:bodyPr>
          <a:lstStyle/>
          <a:p>
            <a:r>
              <a:rPr lang="en-US" sz="3600" dirty="0"/>
              <a:t>Effective  Short-Term Temperature Forecasting  for</a:t>
            </a:r>
            <a:br>
              <a:rPr lang="en-US" sz="3600" dirty="0"/>
            </a:br>
            <a:r>
              <a:rPr lang="en-US" sz="3600" dirty="0"/>
              <a:t>Hourly  Time  Series  using  ARIMA,  LSTM,  TBATS</a:t>
            </a:r>
          </a:p>
        </p:txBody>
      </p:sp>
      <p:pic>
        <p:nvPicPr>
          <p:cNvPr id="1026" name="Picture 2" descr="https://cdn1.iconfinder.com/data/icons/agriculture-13/48/81-512.png">
            <a:extLst>
              <a:ext uri="{FF2B5EF4-FFF2-40B4-BE49-F238E27FC236}">
                <a16:creationId xmlns:a16="http://schemas.microsoft.com/office/drawing/2014/main" id="{EC0B3CA6-98E7-4B3C-885F-E466AEFC5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817" y="1346201"/>
            <a:ext cx="4876800" cy="416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314_thank_you_with_smiley_Slide01">
            <a:extLst>
              <a:ext uri="{FF2B5EF4-FFF2-40B4-BE49-F238E27FC236}">
                <a16:creationId xmlns:a16="http://schemas.microsoft.com/office/drawing/2014/main" id="{B9FA7EE4-9966-477D-8BEA-E2A34F9FA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0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1096962"/>
          </a:xfrm>
        </p:spPr>
        <p:txBody>
          <a:bodyPr/>
          <a:lstStyle/>
          <a:p>
            <a:r>
              <a:rPr lang="en-US" dirty="0"/>
              <a:t>1. Research Question </a:t>
            </a:r>
          </a:p>
        </p:txBody>
      </p:sp>
      <p:sp>
        <p:nvSpPr>
          <p:cNvPr id="14" name="Content Placeholder 13"/>
          <p:cNvSpPr>
            <a:spLocks noGrp="1"/>
          </p:cNvSpPr>
          <p:nvPr>
            <p:ph idx="1"/>
          </p:nvPr>
        </p:nvSpPr>
        <p:spPr>
          <a:xfrm>
            <a:off x="1103382" y="2819400"/>
            <a:ext cx="9982200" cy="1828800"/>
          </a:xfrm>
        </p:spPr>
        <p:txBody>
          <a:bodyPr>
            <a:noAutofit/>
          </a:bodyPr>
          <a:lstStyle/>
          <a:p>
            <a:pPr marL="0" indent="0" algn="just">
              <a:buNone/>
            </a:pPr>
            <a:r>
              <a:rPr lang="en-US" sz="2400" dirty="0">
                <a:effectLst>
                  <a:outerShdw blurRad="38100" dist="38100" dir="2700000" algn="tl">
                    <a:srgbClr val="000000">
                      <a:alpha val="43137"/>
                    </a:srgbClr>
                  </a:outerShdw>
                </a:effectLst>
              </a:rPr>
              <a:t>"Can we efficiently forecast air temperature of Cork considering Wet</a:t>
            </a:r>
          </a:p>
          <a:p>
            <a:pPr marL="0" indent="0" algn="just">
              <a:buNone/>
            </a:pPr>
            <a:r>
              <a:rPr lang="en-US" sz="2400" dirty="0">
                <a:effectLst>
                  <a:outerShdw blurRad="38100" dist="38100" dir="2700000" algn="tl">
                    <a:srgbClr val="000000">
                      <a:alpha val="43137"/>
                    </a:srgbClr>
                  </a:outerShdw>
                </a:effectLst>
              </a:rPr>
              <a:t>Bulb Air Temperature, Dew Point Air Temperature, Vapor Pressure for</a:t>
            </a:r>
          </a:p>
          <a:p>
            <a:pPr marL="0" indent="0" algn="just">
              <a:buNone/>
            </a:pPr>
            <a:r>
              <a:rPr lang="en-US" sz="2400" dirty="0">
                <a:effectLst>
                  <a:outerShdw blurRad="38100" dist="38100" dir="2700000" algn="tl">
                    <a:srgbClr val="000000">
                      <a:alpha val="43137"/>
                    </a:srgbClr>
                  </a:outerShdw>
                </a:effectLst>
              </a:rPr>
              <a:t>twenty-four hours using time series techniques ARIMA, LSTM, TBATS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Literature Review Summary </a:t>
            </a:r>
          </a:p>
        </p:txBody>
      </p:sp>
      <p:sp>
        <p:nvSpPr>
          <p:cNvPr id="3" name="Content Placeholder 2">
            <a:extLst>
              <a:ext uri="{FF2B5EF4-FFF2-40B4-BE49-F238E27FC236}">
                <a16:creationId xmlns:a16="http://schemas.microsoft.com/office/drawing/2014/main" id="{8B317774-E651-43BE-884F-2942E5800DC7}"/>
              </a:ext>
            </a:extLst>
          </p:cNvPr>
          <p:cNvSpPr>
            <a:spLocks noGrp="1"/>
          </p:cNvSpPr>
          <p:nvPr>
            <p:ph idx="1"/>
          </p:nvPr>
        </p:nvSpPr>
        <p:spPr>
          <a:xfrm>
            <a:off x="1104900" y="1600201"/>
            <a:ext cx="9982200" cy="3360420"/>
          </a:xfrm>
        </p:spPr>
        <p:txBody>
          <a:bodyPr>
            <a:normAutofit/>
          </a:bodyPr>
          <a:lstStyle/>
          <a:p>
            <a:pPr marL="0" indent="0" algn="just">
              <a:buNone/>
            </a:pPr>
            <a:r>
              <a:rPr lang="en-US" sz="2400" b="1" i="1" dirty="0"/>
              <a:t>2.1 Significance of Time Series in Weather Forecasting.</a:t>
            </a:r>
            <a:endParaRPr lang="en-US" sz="2400" b="1" i="1" dirty="0">
              <a:solidFill>
                <a:srgbClr val="505050"/>
              </a:solidFill>
              <a:latin typeface="museo sans"/>
            </a:endParaRPr>
          </a:p>
          <a:p>
            <a:pPr algn="just">
              <a:buFont typeface="Arial" panose="020B0604020202020204" pitchFamily="34" charset="0"/>
              <a:buChar char="•"/>
            </a:pPr>
            <a:r>
              <a:rPr lang="en-US" dirty="0">
                <a:solidFill>
                  <a:srgbClr val="505050"/>
                </a:solidFill>
                <a:latin typeface="museo sans"/>
              </a:rPr>
              <a:t>Farmers can known when to plant or harvest their crops</a:t>
            </a:r>
          </a:p>
          <a:p>
            <a:pPr algn="just">
              <a:buFont typeface="Arial" panose="020B0604020202020204" pitchFamily="34" charset="0"/>
              <a:buChar char="•"/>
            </a:pPr>
            <a:r>
              <a:rPr lang="en-US" dirty="0">
                <a:solidFill>
                  <a:srgbClr val="505050"/>
                </a:solidFill>
                <a:latin typeface="museo sans"/>
              </a:rPr>
              <a:t>People cam choose where and when to take their holidays to take advantages of good weather</a:t>
            </a:r>
          </a:p>
          <a:p>
            <a:pPr algn="just">
              <a:buFont typeface="Arial" panose="020B0604020202020204" pitchFamily="34" charset="0"/>
              <a:buChar char="•"/>
            </a:pPr>
            <a:r>
              <a:rPr lang="en-US" dirty="0">
                <a:solidFill>
                  <a:srgbClr val="505050"/>
                </a:solidFill>
                <a:latin typeface="museo sans"/>
              </a:rPr>
              <a:t>Surfers known when large waves are expected</a:t>
            </a:r>
          </a:p>
          <a:p>
            <a:pPr algn="just">
              <a:buFont typeface="Arial" panose="020B0604020202020204" pitchFamily="34" charset="0"/>
              <a:buChar char="•"/>
            </a:pPr>
            <a:r>
              <a:rPr lang="en-US" dirty="0">
                <a:solidFill>
                  <a:srgbClr val="505050"/>
                </a:solidFill>
                <a:latin typeface="museo sans"/>
              </a:rPr>
              <a:t>Regions can be evacuated if hurricanes or floods are expected</a:t>
            </a:r>
          </a:p>
          <a:p>
            <a:pPr algn="just">
              <a:buFont typeface="Arial" panose="020B0604020202020204" pitchFamily="34" charset="0"/>
              <a:buChar char="•"/>
            </a:pPr>
            <a:r>
              <a:rPr lang="en-US" dirty="0">
                <a:solidFill>
                  <a:srgbClr val="505050"/>
                </a:solidFill>
                <a:latin typeface="museo sans"/>
              </a:rPr>
              <a:t>Aircraft and shipping rely heavily on accurate weather forecasting</a:t>
            </a:r>
          </a:p>
          <a:p>
            <a:pPr marL="0" indent="0" algn="just">
              <a:buNone/>
            </a:pPr>
            <a:endParaRPr lang="en-US" dirty="0">
              <a:solidFill>
                <a:srgbClr val="505050"/>
              </a:solidFill>
              <a:latin typeface="museo sans"/>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01225B-620E-4A88-8E9D-B81CC8915B8B}"/>
              </a:ext>
            </a:extLst>
          </p:cNvPr>
          <p:cNvPicPr>
            <a:picLocks noChangeAspect="1"/>
          </p:cNvPicPr>
          <p:nvPr/>
        </p:nvPicPr>
        <p:blipFill>
          <a:blip r:embed="rId2"/>
          <a:stretch>
            <a:fillRect/>
          </a:stretch>
        </p:blipFill>
        <p:spPr>
          <a:xfrm>
            <a:off x="1691640" y="994410"/>
            <a:ext cx="8237312" cy="5692140"/>
          </a:xfrm>
          <a:prstGeom prst="rect">
            <a:avLst/>
          </a:prstGeom>
        </p:spPr>
      </p:pic>
      <p:sp>
        <p:nvSpPr>
          <p:cNvPr id="6" name="TextBox 5">
            <a:extLst>
              <a:ext uri="{FF2B5EF4-FFF2-40B4-BE49-F238E27FC236}">
                <a16:creationId xmlns:a16="http://schemas.microsoft.com/office/drawing/2014/main" id="{7C781B23-AADD-4109-836C-C745B8A6E1F8}"/>
              </a:ext>
            </a:extLst>
          </p:cNvPr>
          <p:cNvSpPr txBox="1"/>
          <p:nvPr/>
        </p:nvSpPr>
        <p:spPr>
          <a:xfrm>
            <a:off x="674370" y="262890"/>
            <a:ext cx="10538460" cy="461665"/>
          </a:xfrm>
          <a:prstGeom prst="rect">
            <a:avLst/>
          </a:prstGeom>
          <a:noFill/>
        </p:spPr>
        <p:txBody>
          <a:bodyPr wrap="square" rtlCol="0">
            <a:spAutoFit/>
          </a:bodyPr>
          <a:lstStyle/>
          <a:p>
            <a:r>
              <a:rPr lang="en-US" sz="2400" b="1" i="1" dirty="0"/>
              <a:t>2.2 A Review of Attributes used in Weather Forecasting.</a:t>
            </a:r>
          </a:p>
        </p:txBody>
      </p:sp>
    </p:spTree>
    <p:extLst>
      <p:ext uri="{BB962C8B-B14F-4D97-AF65-F5344CB8AC3E}">
        <p14:creationId xmlns:p14="http://schemas.microsoft.com/office/powerpoint/2010/main" val="42708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E0A6-50FC-4740-A385-9D780C6D649E}"/>
              </a:ext>
            </a:extLst>
          </p:cNvPr>
          <p:cNvSpPr txBox="1"/>
          <p:nvPr/>
        </p:nvSpPr>
        <p:spPr>
          <a:xfrm>
            <a:off x="1097280" y="411480"/>
            <a:ext cx="9509760" cy="461665"/>
          </a:xfrm>
          <a:prstGeom prst="rect">
            <a:avLst/>
          </a:prstGeom>
          <a:noFill/>
        </p:spPr>
        <p:txBody>
          <a:bodyPr wrap="square" rtlCol="0">
            <a:spAutoFit/>
          </a:bodyPr>
          <a:lstStyle/>
          <a:p>
            <a:r>
              <a:rPr lang="en-US" sz="2400" b="1" i="1" dirty="0"/>
              <a:t>2.3 FORECASTING TECHNIQUE FOR WEATHER PREDICTION </a:t>
            </a:r>
          </a:p>
        </p:txBody>
      </p:sp>
      <p:sp>
        <p:nvSpPr>
          <p:cNvPr id="3" name="Rectangle 2">
            <a:extLst>
              <a:ext uri="{FF2B5EF4-FFF2-40B4-BE49-F238E27FC236}">
                <a16:creationId xmlns:a16="http://schemas.microsoft.com/office/drawing/2014/main" id="{AF112BA6-2A67-49BD-959C-DFED5992B045}"/>
              </a:ext>
            </a:extLst>
          </p:cNvPr>
          <p:cNvSpPr/>
          <p:nvPr/>
        </p:nvSpPr>
        <p:spPr>
          <a:xfrm>
            <a:off x="1017270" y="1245870"/>
            <a:ext cx="8492490" cy="6740307"/>
          </a:xfrm>
          <a:prstGeom prst="rect">
            <a:avLst/>
          </a:prstGeom>
        </p:spPr>
        <p:txBody>
          <a:bodyPr wrap="square">
            <a:spAutoFit/>
          </a:bodyPr>
          <a:lstStyle/>
          <a:p>
            <a:pPr marL="285750" indent="-285750" algn="just">
              <a:buFont typeface="Wingdings" panose="05000000000000000000" pitchFamily="2" charset="2"/>
              <a:buChar char="§"/>
            </a:pPr>
            <a:r>
              <a:rPr lang="en-US" dirty="0">
                <a:latin typeface="CMR12"/>
              </a:rPr>
              <a:t>There are various forecasting method for the weather prediction such as judgmental fore-casting, Time series regression models, Time series decomposition, Exponential smoothing, ARIMA models and advance forecasting methods which includes Complex seasonality, Vector autoregression, Neural Network models</a:t>
            </a:r>
          </a:p>
          <a:p>
            <a:pPr marL="285750" indent="-285750" algn="just">
              <a:buFont typeface="Wingdings" panose="05000000000000000000" pitchFamily="2" charset="2"/>
              <a:buChar char="§"/>
            </a:pPr>
            <a:endParaRPr lang="en-US" dirty="0">
              <a:latin typeface="CMR12"/>
            </a:endParaRPr>
          </a:p>
          <a:p>
            <a:pPr marL="285750" indent="-285750" algn="just">
              <a:buFont typeface="Wingdings" panose="05000000000000000000" pitchFamily="2" charset="2"/>
              <a:buChar char="§"/>
            </a:pPr>
            <a:r>
              <a:rPr lang="en-US" dirty="0">
                <a:latin typeface="CMR12"/>
              </a:rPr>
              <a:t>For this Research </a:t>
            </a:r>
            <a:r>
              <a:rPr lang="en-US" b="1" dirty="0"/>
              <a:t>ARIMA, LSTM </a:t>
            </a:r>
            <a:r>
              <a:rPr lang="en-US" dirty="0">
                <a:latin typeface="CMR12"/>
              </a:rPr>
              <a:t>and </a:t>
            </a:r>
            <a:r>
              <a:rPr lang="en-US" b="1" dirty="0"/>
              <a:t>TBATS</a:t>
            </a:r>
            <a:r>
              <a:rPr lang="en-US" b="1" dirty="0">
                <a:latin typeface="CMR12"/>
              </a:rPr>
              <a:t>  </a:t>
            </a:r>
            <a:r>
              <a:rPr lang="en-US" dirty="0">
                <a:latin typeface="CMR12"/>
              </a:rPr>
              <a:t>will implement</a:t>
            </a:r>
          </a:p>
          <a:p>
            <a:pPr marL="285750" indent="-285750" algn="just">
              <a:buFont typeface="Wingdings" panose="05000000000000000000" pitchFamily="2" charset="2"/>
              <a:buChar char="§"/>
            </a:pPr>
            <a:endParaRPr lang="en-US" dirty="0">
              <a:latin typeface="CMR12"/>
            </a:endParaRPr>
          </a:p>
          <a:p>
            <a:pPr marL="342900" indent="-342900" algn="just">
              <a:buFont typeface="+mj-lt"/>
              <a:buAutoNum type="arabicPeriod"/>
            </a:pPr>
            <a:r>
              <a:rPr lang="en-US" b="1" dirty="0">
                <a:latin typeface="CMR12"/>
              </a:rPr>
              <a:t>TBATS : </a:t>
            </a:r>
            <a:r>
              <a:rPr lang="en-US" dirty="0"/>
              <a:t>In our case, data is daily and sub-daily, and it is challenging because of multiple seasonal patterns, so the model selection is essential. In this case, the time series is not short, instead it is long, and some of the more extended periods became apparent. It is necessary to use the TBATS or Dynamic harmonic regression.</a:t>
            </a:r>
          </a:p>
          <a:p>
            <a:pPr marL="342900" indent="-342900" algn="just">
              <a:buFont typeface="+mj-lt"/>
              <a:buAutoNum type="arabicPeriod"/>
            </a:pPr>
            <a:r>
              <a:rPr lang="en-US" b="1" dirty="0"/>
              <a:t>LSTM : </a:t>
            </a:r>
            <a:r>
              <a:rPr lang="en-US" dirty="0"/>
              <a:t>There are several exciting features of the ANN as</a:t>
            </a:r>
          </a:p>
          <a:p>
            <a:pPr algn="just"/>
            <a:r>
              <a:rPr lang="en-US" dirty="0"/>
              <a:t>   it is self-adaptive and data-driven method and are universal approximator.    </a:t>
            </a:r>
          </a:p>
          <a:p>
            <a:pPr algn="just"/>
            <a:r>
              <a:rPr lang="en-US" dirty="0"/>
              <a:t>   ANN also handles non-linear problems efficiently to get the better  </a:t>
            </a:r>
          </a:p>
          <a:p>
            <a:pPr algn="just"/>
            <a:r>
              <a:rPr lang="en-US" dirty="0"/>
              <a:t>   performance. </a:t>
            </a:r>
          </a:p>
          <a:p>
            <a:r>
              <a:rPr lang="en-US" dirty="0"/>
              <a:t>3. </a:t>
            </a:r>
            <a:r>
              <a:rPr lang="en-US" b="1" dirty="0"/>
              <a:t>ARIMA :</a:t>
            </a:r>
            <a:r>
              <a:rPr lang="en-US" dirty="0"/>
              <a:t> ARIMA models with time series are generally uncertainty as previous   </a:t>
            </a:r>
          </a:p>
          <a:p>
            <a:r>
              <a:rPr lang="en-US" dirty="0"/>
              <a:t>   knowledge not considered while forecasting and consider the past value and </a:t>
            </a:r>
          </a:p>
          <a:p>
            <a:r>
              <a:rPr lang="en-US" dirty="0"/>
              <a:t>   the previous error terms for forecasting.</a:t>
            </a:r>
            <a:endParaRPr lang="en-US" b="1" dirty="0">
              <a:latin typeface="CMR12"/>
            </a:endParaRPr>
          </a:p>
          <a:p>
            <a:pPr algn="just"/>
            <a:endParaRPr lang="en-US" b="1" dirty="0">
              <a:latin typeface="CMR12"/>
            </a:endParaRPr>
          </a:p>
          <a:p>
            <a:pPr algn="just"/>
            <a:endParaRPr lang="en-US" b="1" dirty="0">
              <a:latin typeface="CMR12"/>
            </a:endParaRPr>
          </a:p>
          <a:p>
            <a:pPr algn="just"/>
            <a:endParaRPr lang="en-US" b="1" dirty="0">
              <a:latin typeface="CMR12"/>
            </a:endParaRPr>
          </a:p>
          <a:p>
            <a:pPr algn="just"/>
            <a:endParaRPr lang="en-US" b="1" dirty="0">
              <a:latin typeface="CMR12"/>
            </a:endParaRPr>
          </a:p>
          <a:p>
            <a:pPr algn="just"/>
            <a:r>
              <a:rPr lang="en-US" b="1" dirty="0">
                <a:latin typeface="CMR12"/>
              </a:rPr>
              <a:t> </a:t>
            </a:r>
            <a:endParaRPr lang="en-US" b="1" dirty="0"/>
          </a:p>
        </p:txBody>
      </p:sp>
    </p:spTree>
    <p:extLst>
      <p:ext uri="{BB962C8B-B14F-4D97-AF65-F5344CB8AC3E}">
        <p14:creationId xmlns:p14="http://schemas.microsoft.com/office/powerpoint/2010/main" val="10535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Methods and Specifications</a:t>
            </a:r>
          </a:p>
        </p:txBody>
      </p:sp>
      <p:sp>
        <p:nvSpPr>
          <p:cNvPr id="3" name="Content Placeholder 2"/>
          <p:cNvSpPr>
            <a:spLocks noGrp="1"/>
          </p:cNvSpPr>
          <p:nvPr>
            <p:ph sz="half" idx="1"/>
          </p:nvPr>
        </p:nvSpPr>
        <p:spPr/>
        <p:txBody>
          <a:bodyPr>
            <a:normAutofit/>
          </a:bodyPr>
          <a:lstStyle/>
          <a:p>
            <a:r>
              <a:rPr lang="en-US" b="1" dirty="0"/>
              <a:t>Data Selection</a:t>
            </a:r>
          </a:p>
          <a:p>
            <a:pPr marL="0" indent="0">
              <a:buNone/>
            </a:pPr>
            <a:r>
              <a:rPr lang="en-US" dirty="0">
                <a:hlinkClick r:id="rId2"/>
              </a:rPr>
              <a:t>https://kaggle.com/conorrot/irish-weather-hourly-data</a:t>
            </a:r>
            <a:endParaRPr lang="en-US" dirty="0"/>
          </a:p>
          <a:p>
            <a:r>
              <a:rPr lang="en-US" b="1" dirty="0"/>
              <a:t>Exploratory Data Analysis (EDA)</a:t>
            </a:r>
          </a:p>
          <a:p>
            <a:pPr>
              <a:buFont typeface="Wingdings" panose="05000000000000000000" pitchFamily="2" charset="2"/>
              <a:buChar char="Ø"/>
            </a:pPr>
            <a:r>
              <a:rPr lang="en-US" dirty="0"/>
              <a:t>Identifying number of observation and count of columns in dataset.</a:t>
            </a:r>
          </a:p>
          <a:p>
            <a:pPr>
              <a:buFont typeface="Wingdings" panose="05000000000000000000" pitchFamily="2" charset="2"/>
              <a:buChar char="Ø"/>
            </a:pPr>
            <a:r>
              <a:rPr lang="en-US" dirty="0"/>
              <a:t>Summary Statistics</a:t>
            </a:r>
          </a:p>
          <a:p>
            <a:pPr>
              <a:buFont typeface="Wingdings" panose="05000000000000000000" pitchFamily="2" charset="2"/>
              <a:buChar char="Ø"/>
            </a:pPr>
            <a:r>
              <a:rPr lang="en-US" dirty="0"/>
              <a:t>Identification of Missing Values</a:t>
            </a:r>
          </a:p>
          <a:p>
            <a:pPr>
              <a:buFont typeface="Wingdings" panose="05000000000000000000" pitchFamily="2" charset="2"/>
              <a:buChar char="Ø"/>
            </a:pPr>
            <a:r>
              <a:rPr lang="en-US" dirty="0"/>
              <a:t>Outlier Detection</a:t>
            </a:r>
          </a:p>
          <a:p>
            <a:pPr>
              <a:buFont typeface="Wingdings" panose="05000000000000000000" pitchFamily="2" charset="2"/>
              <a:buChar char="Ø"/>
            </a:pPr>
            <a:r>
              <a:rPr lang="en-US" dirty="0"/>
              <a:t>Correlation Matrix</a:t>
            </a:r>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sp>
        <p:nvSpPr>
          <p:cNvPr id="5" name="Content Placeholder 4">
            <a:extLst>
              <a:ext uri="{FF2B5EF4-FFF2-40B4-BE49-F238E27FC236}">
                <a16:creationId xmlns:a16="http://schemas.microsoft.com/office/drawing/2014/main" id="{CCB8AE22-4810-4D22-A950-E6D00ED0DA29}"/>
              </a:ext>
            </a:extLst>
          </p:cNvPr>
          <p:cNvSpPr>
            <a:spLocks noGrp="1"/>
          </p:cNvSpPr>
          <p:nvPr>
            <p:ph sz="half" idx="2"/>
          </p:nvPr>
        </p:nvSpPr>
        <p:spPr/>
        <p:txBody>
          <a:bodyPr>
            <a:normAutofit/>
          </a:bodyPr>
          <a:lstStyle/>
          <a:p>
            <a:r>
              <a:rPr lang="en-US" b="1" dirty="0"/>
              <a:t>Pre-Processing : </a:t>
            </a:r>
          </a:p>
          <a:p>
            <a:pPr>
              <a:buFont typeface="Wingdings" panose="05000000000000000000" pitchFamily="2" charset="2"/>
              <a:buChar char="Ø"/>
            </a:pPr>
            <a:r>
              <a:rPr lang="en-US" dirty="0"/>
              <a:t>Data cleaning</a:t>
            </a:r>
          </a:p>
          <a:p>
            <a:pPr>
              <a:buFont typeface="Wingdings" panose="05000000000000000000" pitchFamily="2" charset="2"/>
              <a:buChar char="Ø"/>
            </a:pPr>
            <a:r>
              <a:rPr lang="en-US" dirty="0"/>
              <a:t>Missing values</a:t>
            </a:r>
          </a:p>
          <a:p>
            <a:pPr>
              <a:buFont typeface="Wingdings" panose="05000000000000000000" pitchFamily="2" charset="2"/>
              <a:buChar char="Ø"/>
            </a:pPr>
            <a:r>
              <a:rPr lang="en-US" dirty="0"/>
              <a:t>Noisy data</a:t>
            </a:r>
          </a:p>
          <a:p>
            <a:pPr>
              <a:buFont typeface="Wingdings" panose="05000000000000000000" pitchFamily="2" charset="2"/>
              <a:buChar char="Ø"/>
            </a:pPr>
            <a:r>
              <a:rPr lang="en-US" dirty="0"/>
              <a:t>Data Transformation</a:t>
            </a:r>
          </a:p>
          <a:p>
            <a:pPr>
              <a:buFont typeface="Wingdings" panose="05000000000000000000" pitchFamily="2" charset="2"/>
              <a:buChar char="Ø"/>
            </a:pPr>
            <a:r>
              <a:rPr lang="en-US" dirty="0"/>
              <a:t>Data Reduction</a:t>
            </a:r>
          </a:p>
          <a:p>
            <a:pPr marL="0" indent="0">
              <a:buNone/>
            </a:pPr>
            <a:endParaRPr lang="en-US" dirty="0"/>
          </a:p>
          <a:p>
            <a:r>
              <a:rPr lang="en-US" b="1" dirty="0"/>
              <a:t>Tools And Technologies</a:t>
            </a:r>
          </a:p>
          <a:p>
            <a:pPr marL="0" indent="0">
              <a:buNone/>
            </a:pPr>
            <a:r>
              <a:rPr lang="en-US" dirty="0"/>
              <a:t>Python, Google </a:t>
            </a:r>
            <a:r>
              <a:rPr lang="en-US" dirty="0" err="1"/>
              <a:t>Colab</a:t>
            </a:r>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models </a:t>
            </a:r>
          </a:p>
        </p:txBody>
      </p:sp>
      <p:pic>
        <p:nvPicPr>
          <p:cNvPr id="5" name="Content Placeholder 4">
            <a:extLst>
              <a:ext uri="{FF2B5EF4-FFF2-40B4-BE49-F238E27FC236}">
                <a16:creationId xmlns:a16="http://schemas.microsoft.com/office/drawing/2014/main" id="{3EEF6C28-2719-443F-A5DA-10C966DCC518}"/>
              </a:ext>
            </a:extLst>
          </p:cNvPr>
          <p:cNvPicPr>
            <a:picLocks noGrp="1" noChangeAspect="1"/>
          </p:cNvPicPr>
          <p:nvPr>
            <p:ph idx="1"/>
          </p:nvPr>
        </p:nvPicPr>
        <p:blipFill>
          <a:blip r:embed="rId2"/>
          <a:stretch>
            <a:fillRect/>
          </a:stretch>
        </p:blipFill>
        <p:spPr>
          <a:xfrm>
            <a:off x="1233974" y="1581241"/>
            <a:ext cx="4544887" cy="4714783"/>
          </a:xfrm>
          <a:prstGeom prst="rect">
            <a:avLst/>
          </a:prstGeom>
        </p:spPr>
      </p:pic>
      <p:pic>
        <p:nvPicPr>
          <p:cNvPr id="6" name="Picture 5">
            <a:extLst>
              <a:ext uri="{FF2B5EF4-FFF2-40B4-BE49-F238E27FC236}">
                <a16:creationId xmlns:a16="http://schemas.microsoft.com/office/drawing/2014/main" id="{0CAD53B3-66E5-4A1C-A48B-18C33A4B6E66}"/>
              </a:ext>
            </a:extLst>
          </p:cNvPr>
          <p:cNvPicPr>
            <a:picLocks noChangeAspect="1"/>
          </p:cNvPicPr>
          <p:nvPr/>
        </p:nvPicPr>
        <p:blipFill>
          <a:blip r:embed="rId3"/>
          <a:stretch>
            <a:fillRect/>
          </a:stretch>
        </p:blipFill>
        <p:spPr>
          <a:xfrm>
            <a:off x="5778862" y="1581241"/>
            <a:ext cx="5179163" cy="4714784"/>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Interpretation/Performance Metrics</a:t>
            </a:r>
          </a:p>
        </p:txBody>
      </p:sp>
      <p:pic>
        <p:nvPicPr>
          <p:cNvPr id="7" name="Picture 6">
            <a:extLst>
              <a:ext uri="{FF2B5EF4-FFF2-40B4-BE49-F238E27FC236}">
                <a16:creationId xmlns:a16="http://schemas.microsoft.com/office/drawing/2014/main" id="{04B025D2-8837-4242-94EA-31A7C4ADC34A}"/>
              </a:ext>
            </a:extLst>
          </p:cNvPr>
          <p:cNvPicPr>
            <a:picLocks noChangeAspect="1"/>
          </p:cNvPicPr>
          <p:nvPr/>
        </p:nvPicPr>
        <p:blipFill>
          <a:blip r:embed="rId2"/>
          <a:stretch>
            <a:fillRect/>
          </a:stretch>
        </p:blipFill>
        <p:spPr>
          <a:xfrm>
            <a:off x="1419225" y="1919287"/>
            <a:ext cx="8629650" cy="3938588"/>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7F0E-0202-45FB-B2AC-56253244C6CF}"/>
              </a:ext>
            </a:extLst>
          </p:cNvPr>
          <p:cNvSpPr>
            <a:spLocks noGrp="1"/>
          </p:cNvSpPr>
          <p:nvPr>
            <p:ph type="title"/>
          </p:nvPr>
        </p:nvSpPr>
        <p:spPr/>
        <p:txBody>
          <a:bodyPr/>
          <a:lstStyle/>
          <a:p>
            <a:r>
              <a:rPr lang="en-US" dirty="0"/>
              <a:t>Gantt Chart and Professors Feedback</a:t>
            </a:r>
          </a:p>
        </p:txBody>
      </p:sp>
      <p:graphicFrame>
        <p:nvGraphicFramePr>
          <p:cNvPr id="9" name="Object 8">
            <a:extLst>
              <a:ext uri="{FF2B5EF4-FFF2-40B4-BE49-F238E27FC236}">
                <a16:creationId xmlns:a16="http://schemas.microsoft.com/office/drawing/2014/main" id="{6D39549B-39F1-46EE-8BD4-39896CD3A635}"/>
              </a:ext>
            </a:extLst>
          </p:cNvPr>
          <p:cNvGraphicFramePr>
            <a:graphicFrameLocks noChangeAspect="1"/>
          </p:cNvGraphicFramePr>
          <p:nvPr>
            <p:extLst>
              <p:ext uri="{D42A27DB-BD31-4B8C-83A1-F6EECF244321}">
                <p14:modId xmlns:p14="http://schemas.microsoft.com/office/powerpoint/2010/main" val="1571264666"/>
              </p:ext>
            </p:extLst>
          </p:nvPr>
        </p:nvGraphicFramePr>
        <p:xfrm>
          <a:off x="7496175" y="3224213"/>
          <a:ext cx="2657475" cy="1557337"/>
        </p:xfrm>
        <a:graphic>
          <a:graphicData uri="http://schemas.openxmlformats.org/presentationml/2006/ole">
            <mc:AlternateContent xmlns:mc="http://schemas.openxmlformats.org/markup-compatibility/2006">
              <mc:Choice xmlns:v="urn:schemas-microsoft-com:vml" Requires="v">
                <p:oleObj spid="_x0000_s1026" name="Worksheet" showAsIcon="1" r:id="rId3" imgW="914400" imgH="806400" progId="Excel.Sheet.12">
                  <p:embed/>
                </p:oleObj>
              </mc:Choice>
              <mc:Fallback>
                <p:oleObj name="Worksheet" showAsIcon="1" r:id="rId3" imgW="914400" imgH="806400" progId="Excel.Sheet.12">
                  <p:embed/>
                  <p:pic>
                    <p:nvPicPr>
                      <p:cNvPr id="9" name="Object 8">
                        <a:extLst>
                          <a:ext uri="{FF2B5EF4-FFF2-40B4-BE49-F238E27FC236}">
                            <a16:creationId xmlns:a16="http://schemas.microsoft.com/office/drawing/2014/main" id="{6D39549B-39F1-46EE-8BD4-39896CD3A635}"/>
                          </a:ext>
                        </a:extLst>
                      </p:cNvPr>
                      <p:cNvPicPr/>
                      <p:nvPr/>
                    </p:nvPicPr>
                    <p:blipFill>
                      <a:blip r:embed="rId4"/>
                      <a:stretch>
                        <a:fillRect/>
                      </a:stretch>
                    </p:blipFill>
                    <p:spPr>
                      <a:xfrm>
                        <a:off x="7496175" y="3224213"/>
                        <a:ext cx="2657475" cy="1557337"/>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08DAE8F-AC9A-42D8-884A-FAEF78B8527F}"/>
              </a:ext>
            </a:extLst>
          </p:cNvPr>
          <p:cNvPicPr>
            <a:picLocks noChangeAspect="1"/>
          </p:cNvPicPr>
          <p:nvPr/>
        </p:nvPicPr>
        <p:blipFill>
          <a:blip r:embed="rId5"/>
          <a:stretch>
            <a:fillRect/>
          </a:stretch>
        </p:blipFill>
        <p:spPr>
          <a:xfrm>
            <a:off x="436632" y="1404938"/>
            <a:ext cx="5172075" cy="5376862"/>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97</TotalTime>
  <Words>422</Words>
  <Application>Microsoft Office PowerPoint</Application>
  <PresentationFormat>Widescreen</PresentationFormat>
  <Paragraphs>56</Paragraphs>
  <Slides>10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CMR12</vt:lpstr>
      <vt:lpstr>Euphemia</vt:lpstr>
      <vt:lpstr>museo sans</vt:lpstr>
      <vt:lpstr>Plantagenet Cherokee</vt:lpstr>
      <vt:lpstr>Wingdings</vt:lpstr>
      <vt:lpstr>Academic Literature 16x9</vt:lpstr>
      <vt:lpstr>Worksheet</vt:lpstr>
      <vt:lpstr>Effective  Short-Term Temperature Forecasting  for Hourly  Time  Series  using  ARIMA,  LSTM,  TBATS</vt:lpstr>
      <vt:lpstr>1. Research Question </vt:lpstr>
      <vt:lpstr>2 Literature Review Summary </vt:lpstr>
      <vt:lpstr>PowerPoint Presentation</vt:lpstr>
      <vt:lpstr>PowerPoint Presentation</vt:lpstr>
      <vt:lpstr>Research Methods and Specifications</vt:lpstr>
      <vt:lpstr>Implementation of models </vt:lpstr>
      <vt:lpstr>Interpretation/Performance Metrics</vt:lpstr>
      <vt:lpstr>Gantt Chart and Professors 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Short-Term Temperature Forecasting  for Hourly  Time  Series  using  ARIMA,  LSTM,  TBATS</dc:title>
  <dc:creator>Lalit Pathak</dc:creator>
  <cp:lastModifiedBy>Lalit Pathak</cp:lastModifiedBy>
  <cp:revision>7</cp:revision>
  <dcterms:created xsi:type="dcterms:W3CDTF">2019-09-24T15:08:51Z</dcterms:created>
  <dcterms:modified xsi:type="dcterms:W3CDTF">2019-09-24T22:33:46Z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