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2" r:id="rId6"/>
    <p:sldId id="273" r:id="rId7"/>
    <p:sldId id="274" r:id="rId8"/>
    <p:sldId id="275" r:id="rId9"/>
    <p:sldId id="276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12CB97-AEB5-4B7F-A1EF-61FD5D02FACB}" v="36" dt="2019-10-03T21:19:25.8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44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lit Pathak" userId="d2cea278e16f97a8" providerId="LiveId" clId="{BF79A4A5-1FC4-47B0-B106-6E2D0510328A}"/>
    <pc:docChg chg="undo custSel addSld modSld">
      <pc:chgData name="Lalit Pathak" userId="d2cea278e16f97a8" providerId="LiveId" clId="{BF79A4A5-1FC4-47B0-B106-6E2D0510328A}" dt="2019-09-24T22:33:39.702" v="146" actId="27636"/>
      <pc:docMkLst>
        <pc:docMk/>
      </pc:docMkLst>
      <pc:sldChg chg="addSp delSp add">
        <pc:chgData name="Lalit Pathak" userId="d2cea278e16f97a8" providerId="LiveId" clId="{BF79A4A5-1FC4-47B0-B106-6E2D0510328A}" dt="2019-09-24T16:19:03.952" v="6"/>
        <pc:sldMkLst>
          <pc:docMk/>
          <pc:sldMk cId="2799081128" sldId="271"/>
        </pc:sldMkLst>
        <pc:spChg chg="del">
          <ac:chgData name="Lalit Pathak" userId="d2cea278e16f97a8" providerId="LiveId" clId="{BF79A4A5-1FC4-47B0-B106-6E2D0510328A}" dt="2019-09-24T16:18:31.319" v="5"/>
          <ac:spMkLst>
            <pc:docMk/>
            <pc:sldMk cId="2799081128" sldId="271"/>
            <ac:spMk id="2" creationId="{27CC5FE8-6E8F-4D10-875D-936BFB31569E}"/>
          </ac:spMkLst>
        </pc:spChg>
        <pc:spChg chg="del">
          <ac:chgData name="Lalit Pathak" userId="d2cea278e16f97a8" providerId="LiveId" clId="{BF79A4A5-1FC4-47B0-B106-6E2D0510328A}" dt="2019-09-24T16:18:31.319" v="5"/>
          <ac:spMkLst>
            <pc:docMk/>
            <pc:sldMk cId="2799081128" sldId="271"/>
            <ac:spMk id="3" creationId="{406368C1-62AE-451E-A9D0-8F81D9E71F20}"/>
          </ac:spMkLst>
        </pc:spChg>
        <pc:picChg chg="add">
          <ac:chgData name="Lalit Pathak" userId="d2cea278e16f97a8" providerId="LiveId" clId="{BF79A4A5-1FC4-47B0-B106-6E2D0510328A}" dt="2019-09-24T16:19:03.952" v="6"/>
          <ac:picMkLst>
            <pc:docMk/>
            <pc:sldMk cId="2799081128" sldId="271"/>
            <ac:picMk id="2050" creationId="{B9FA7EE4-9966-477D-8BEA-E2A34F9FAD9B}"/>
          </ac:picMkLst>
        </pc:picChg>
      </pc:sldChg>
    </pc:docChg>
  </pc:docChgLst>
  <pc:docChgLst>
    <pc:chgData name="Lalit Pathak" userId="d2cea278e16f97a8" providerId="LiveId" clId="{2612CB97-AEB5-4B7F-A1EF-61FD5D02FACB}"/>
    <pc:docChg chg="undo custSel addSld delSld modSld">
      <pc:chgData name="Lalit Pathak" userId="d2cea278e16f97a8" providerId="LiveId" clId="{2612CB97-AEB5-4B7F-A1EF-61FD5D02FACB}" dt="2019-10-03T21:21:02.777" v="1385" actId="20577"/>
      <pc:docMkLst>
        <pc:docMk/>
      </pc:docMkLst>
      <pc:sldChg chg="delSp modSp add">
        <pc:chgData name="Lalit Pathak" userId="d2cea278e16f97a8" providerId="LiveId" clId="{2612CB97-AEB5-4B7F-A1EF-61FD5D02FACB}" dt="2019-10-01T13:13:53.879" v="66" actId="478"/>
        <pc:sldMkLst>
          <pc:docMk/>
          <pc:sldMk cId="2093641751" sldId="272"/>
        </pc:sldMkLst>
        <pc:spChg chg="mod">
          <ac:chgData name="Lalit Pathak" userId="d2cea278e16f97a8" providerId="LiveId" clId="{2612CB97-AEB5-4B7F-A1EF-61FD5D02FACB}" dt="2019-10-01T13:13:46.655" v="64" actId="20577"/>
          <ac:spMkLst>
            <pc:docMk/>
            <pc:sldMk cId="2093641751" sldId="272"/>
            <ac:spMk id="2" creationId="{2B698B57-9BEE-4CA1-BB86-8E7BEE278C03}"/>
          </ac:spMkLst>
        </pc:spChg>
        <pc:spChg chg="del">
          <ac:chgData name="Lalit Pathak" userId="d2cea278e16f97a8" providerId="LiveId" clId="{2612CB97-AEB5-4B7F-A1EF-61FD5D02FACB}" dt="2019-10-01T13:13:53.879" v="66" actId="478"/>
          <ac:spMkLst>
            <pc:docMk/>
            <pc:sldMk cId="2093641751" sldId="272"/>
            <ac:spMk id="3" creationId="{D3362EBF-EC04-4EF6-9E65-58BB61660F4E}"/>
          </ac:spMkLst>
        </pc:spChg>
        <pc:spChg chg="del">
          <ac:chgData name="Lalit Pathak" userId="d2cea278e16f97a8" providerId="LiveId" clId="{2612CB97-AEB5-4B7F-A1EF-61FD5D02FACB}" dt="2019-10-01T13:13:49.865" v="65" actId="478"/>
          <ac:spMkLst>
            <pc:docMk/>
            <pc:sldMk cId="2093641751" sldId="272"/>
            <ac:spMk id="4" creationId="{4CFCBAB7-B9D6-4432-B141-BAA21BC5D8EB}"/>
          </ac:spMkLst>
        </pc:spChg>
      </pc:sldChg>
      <pc:sldChg chg="addSp delSp modSp add">
        <pc:chgData name="Lalit Pathak" userId="d2cea278e16f97a8" providerId="LiveId" clId="{2612CB97-AEB5-4B7F-A1EF-61FD5D02FACB}" dt="2019-10-01T16:59:26.713" v="1098" actId="14100"/>
        <pc:sldMkLst>
          <pc:docMk/>
          <pc:sldMk cId="569005564" sldId="273"/>
        </pc:sldMkLst>
        <pc:spChg chg="del">
          <ac:chgData name="Lalit Pathak" userId="d2cea278e16f97a8" providerId="LiveId" clId="{2612CB97-AEB5-4B7F-A1EF-61FD5D02FACB}" dt="2019-10-01T13:15:17.300" v="69"/>
          <ac:spMkLst>
            <pc:docMk/>
            <pc:sldMk cId="569005564" sldId="273"/>
            <ac:spMk id="2" creationId="{F8AC2C88-D3E5-4D2A-8F2E-81CDCB03CE9A}"/>
          </ac:spMkLst>
        </pc:spChg>
        <pc:spChg chg="del">
          <ac:chgData name="Lalit Pathak" userId="d2cea278e16f97a8" providerId="LiveId" clId="{2612CB97-AEB5-4B7F-A1EF-61FD5D02FACB}" dt="2019-10-01T13:15:17.300" v="69"/>
          <ac:spMkLst>
            <pc:docMk/>
            <pc:sldMk cId="569005564" sldId="273"/>
            <ac:spMk id="3" creationId="{3D80DE41-714E-4AEB-A2CC-3CEC6594FEDC}"/>
          </ac:spMkLst>
        </pc:spChg>
        <pc:spChg chg="del">
          <ac:chgData name="Lalit Pathak" userId="d2cea278e16f97a8" providerId="LiveId" clId="{2612CB97-AEB5-4B7F-A1EF-61FD5D02FACB}" dt="2019-10-01T13:15:05.916" v="68" actId="478"/>
          <ac:spMkLst>
            <pc:docMk/>
            <pc:sldMk cId="569005564" sldId="273"/>
            <ac:spMk id="4" creationId="{7BA05273-5408-4FA8-9BC4-BB6BBA4AD9D9}"/>
          </ac:spMkLst>
        </pc:spChg>
        <pc:spChg chg="add del mod">
          <ac:chgData name="Lalit Pathak" userId="d2cea278e16f97a8" providerId="LiveId" clId="{2612CB97-AEB5-4B7F-A1EF-61FD5D02FACB}" dt="2019-10-01T13:30:41.685" v="164" actId="478"/>
          <ac:spMkLst>
            <pc:docMk/>
            <pc:sldMk cId="569005564" sldId="273"/>
            <ac:spMk id="5" creationId="{CEC4805C-DCC1-4D92-B0A6-B4A4A03F1D91}"/>
          </ac:spMkLst>
        </pc:spChg>
        <pc:graphicFrameChg chg="add mod modGraphic">
          <ac:chgData name="Lalit Pathak" userId="d2cea278e16f97a8" providerId="LiveId" clId="{2612CB97-AEB5-4B7F-A1EF-61FD5D02FACB}" dt="2019-10-01T16:59:26.713" v="1098" actId="14100"/>
          <ac:graphicFrameMkLst>
            <pc:docMk/>
            <pc:sldMk cId="569005564" sldId="273"/>
            <ac:graphicFrameMk id="6" creationId="{AA7CF516-6B5C-416A-A1B7-52226DB830AA}"/>
          </ac:graphicFrameMkLst>
        </pc:graphicFrameChg>
        <pc:graphicFrameChg chg="add del mod modGraphic">
          <ac:chgData name="Lalit Pathak" userId="d2cea278e16f97a8" providerId="LiveId" clId="{2612CB97-AEB5-4B7F-A1EF-61FD5D02FACB}" dt="2019-10-01T13:52:39.696" v="879"/>
          <ac:graphicFrameMkLst>
            <pc:docMk/>
            <pc:sldMk cId="569005564" sldId="273"/>
            <ac:graphicFrameMk id="7" creationId="{08A3AE4A-55B9-40B5-9022-24DC8977D292}"/>
          </ac:graphicFrameMkLst>
        </pc:graphicFrameChg>
      </pc:sldChg>
      <pc:sldChg chg="addSp delSp modSp add">
        <pc:chgData name="Lalit Pathak" userId="d2cea278e16f97a8" providerId="LiveId" clId="{2612CB97-AEB5-4B7F-A1EF-61FD5D02FACB}" dt="2019-10-01T13:52:56.704" v="883" actId="114"/>
        <pc:sldMkLst>
          <pc:docMk/>
          <pc:sldMk cId="1383397429" sldId="274"/>
        </pc:sldMkLst>
        <pc:spChg chg="add del mod">
          <ac:chgData name="Lalit Pathak" userId="d2cea278e16f97a8" providerId="LiveId" clId="{2612CB97-AEB5-4B7F-A1EF-61FD5D02FACB}" dt="2019-10-01T13:32:16.874" v="181"/>
          <ac:spMkLst>
            <pc:docMk/>
            <pc:sldMk cId="1383397429" sldId="274"/>
            <ac:spMk id="2" creationId="{5ADBD7A4-A4E5-43BD-B186-59AEBAD976CD}"/>
          </ac:spMkLst>
        </pc:spChg>
        <pc:spChg chg="add mod">
          <ac:chgData name="Lalit Pathak" userId="d2cea278e16f97a8" providerId="LiveId" clId="{2612CB97-AEB5-4B7F-A1EF-61FD5D02FACB}" dt="2019-10-01T13:37:26.160" v="392" actId="113"/>
          <ac:spMkLst>
            <pc:docMk/>
            <pc:sldMk cId="1383397429" sldId="274"/>
            <ac:spMk id="3" creationId="{547F9BAF-71CC-43A3-A2BF-D19073F205D5}"/>
          </ac:spMkLst>
        </pc:spChg>
        <pc:spChg chg="add mod">
          <ac:chgData name="Lalit Pathak" userId="d2cea278e16f97a8" providerId="LiveId" clId="{2612CB97-AEB5-4B7F-A1EF-61FD5D02FACB}" dt="2019-10-01T13:52:56.704" v="883" actId="114"/>
          <ac:spMkLst>
            <pc:docMk/>
            <pc:sldMk cId="1383397429" sldId="274"/>
            <ac:spMk id="4" creationId="{105DE17F-17F8-4896-AC21-D4951EEA0453}"/>
          </ac:spMkLst>
        </pc:spChg>
      </pc:sldChg>
      <pc:sldChg chg="addSp modSp add">
        <pc:chgData name="Lalit Pathak" userId="d2cea278e16f97a8" providerId="LiveId" clId="{2612CB97-AEB5-4B7F-A1EF-61FD5D02FACB}" dt="2019-10-01T17:00:07.400" v="1108" actId="313"/>
        <pc:sldMkLst>
          <pc:docMk/>
          <pc:sldMk cId="3946360044" sldId="275"/>
        </pc:sldMkLst>
        <pc:spChg chg="add mod">
          <ac:chgData name="Lalit Pathak" userId="d2cea278e16f97a8" providerId="LiveId" clId="{2612CB97-AEB5-4B7F-A1EF-61FD5D02FACB}" dt="2019-10-01T13:37:06.931" v="386" actId="20577"/>
          <ac:spMkLst>
            <pc:docMk/>
            <pc:sldMk cId="3946360044" sldId="275"/>
            <ac:spMk id="2" creationId="{5148FB41-4F2C-4817-B4D5-22A6E0FE9E16}"/>
          </ac:spMkLst>
        </pc:spChg>
        <pc:spChg chg="add mod">
          <ac:chgData name="Lalit Pathak" userId="d2cea278e16f97a8" providerId="LiveId" clId="{2612CB97-AEB5-4B7F-A1EF-61FD5D02FACB}" dt="2019-10-01T17:00:07.400" v="1108" actId="313"/>
          <ac:spMkLst>
            <pc:docMk/>
            <pc:sldMk cId="3946360044" sldId="275"/>
            <ac:spMk id="3" creationId="{C12251CE-4B44-4FD5-9923-AF5ECF399E7D}"/>
          </ac:spMkLst>
        </pc:spChg>
      </pc:sldChg>
      <pc:sldChg chg="addSp modSp add">
        <pc:chgData name="Lalit Pathak" userId="d2cea278e16f97a8" providerId="LiveId" clId="{2612CB97-AEB5-4B7F-A1EF-61FD5D02FACB}" dt="2019-10-03T21:21:02.777" v="1385" actId="20577"/>
        <pc:sldMkLst>
          <pc:docMk/>
          <pc:sldMk cId="3218078954" sldId="276"/>
        </pc:sldMkLst>
        <pc:spChg chg="add mod">
          <ac:chgData name="Lalit Pathak" userId="d2cea278e16f97a8" providerId="LiveId" clId="{2612CB97-AEB5-4B7F-A1EF-61FD5D02FACB}" dt="2019-10-03T21:21:02.777" v="1385" actId="20577"/>
          <ac:spMkLst>
            <pc:docMk/>
            <pc:sldMk cId="3218078954" sldId="276"/>
            <ac:spMk id="2" creationId="{4EE82EEB-8F4B-4C27-AD5B-0E07D462BDD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10/1/2019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10/1/2019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10/1/2019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10/1/2019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10/1/2019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10/1/2019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10/1/2019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10/1/2019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10/1/2019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10/1/2019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10/1/2019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10/1/2019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kaggle.com/conorrot/irish-weather-hourly-data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52400" y="1733550"/>
            <a:ext cx="6686550" cy="3590925"/>
          </a:xfrm>
        </p:spPr>
        <p:txBody>
          <a:bodyPr anchor="ctr">
            <a:normAutofit/>
          </a:bodyPr>
          <a:lstStyle/>
          <a:p>
            <a:r>
              <a:rPr lang="en-US" sz="3600" dirty="0"/>
              <a:t>Effective  Short-Term Temperature Forecasting  for</a:t>
            </a:r>
            <a:br>
              <a:rPr lang="en-US" sz="3600" dirty="0"/>
            </a:br>
            <a:r>
              <a:rPr lang="en-US" sz="3600" dirty="0"/>
              <a:t>Hourly  Time  Series  using  ARIMA,  LSTM,  TBATS</a:t>
            </a:r>
          </a:p>
        </p:txBody>
      </p:sp>
      <p:pic>
        <p:nvPicPr>
          <p:cNvPr id="1026" name="Picture 2" descr="https://cdn1.iconfinder.com/data/icons/agriculture-13/48/81-512.png">
            <a:extLst>
              <a:ext uri="{FF2B5EF4-FFF2-40B4-BE49-F238E27FC236}">
                <a16:creationId xmlns:a16="http://schemas.microsoft.com/office/drawing/2014/main" id="{EC0B3CA6-98E7-4B3C-885F-E466AEFC5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817" y="1346201"/>
            <a:ext cx="4876800" cy="416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98B57-9BEE-4CA1-BB86-8E7BEE278C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Process for project implementation </a:t>
            </a:r>
          </a:p>
        </p:txBody>
      </p:sp>
    </p:spTree>
    <p:extLst>
      <p:ext uri="{BB962C8B-B14F-4D97-AF65-F5344CB8AC3E}">
        <p14:creationId xmlns:p14="http://schemas.microsoft.com/office/powerpoint/2010/main" val="209364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A7CF516-6B5C-416A-A1B7-52226DB83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882711"/>
              </p:ext>
            </p:extLst>
          </p:nvPr>
        </p:nvGraphicFramePr>
        <p:xfrm>
          <a:off x="152399" y="95250"/>
          <a:ext cx="11896725" cy="6638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9124">
                  <a:extLst>
                    <a:ext uri="{9D8B030D-6E8A-4147-A177-3AD203B41FA5}">
                      <a16:colId xmlns:a16="http://schemas.microsoft.com/office/drawing/2014/main" val="2513622899"/>
                    </a:ext>
                  </a:extLst>
                </a:gridCol>
                <a:gridCol w="8775811">
                  <a:extLst>
                    <a:ext uri="{9D8B030D-6E8A-4147-A177-3AD203B41FA5}">
                      <a16:colId xmlns:a16="http://schemas.microsoft.com/office/drawing/2014/main" val="3482041234"/>
                    </a:ext>
                  </a:extLst>
                </a:gridCol>
                <a:gridCol w="2211790">
                  <a:extLst>
                    <a:ext uri="{9D8B030D-6E8A-4147-A177-3AD203B41FA5}">
                      <a16:colId xmlns:a16="http://schemas.microsoft.com/office/drawing/2014/main" val="2275664381"/>
                    </a:ext>
                  </a:extLst>
                </a:gridCol>
              </a:tblGrid>
              <a:tr h="5620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SR 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Process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Status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33089464"/>
                  </a:ext>
                </a:extLst>
              </a:tr>
              <a:tr h="56205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Problem Identification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Complete 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34686952"/>
                  </a:ext>
                </a:extLst>
              </a:tr>
              <a:tr h="56205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Data Collection, Organization, and Definitions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Complete 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31406241"/>
                  </a:ext>
                </a:extLst>
              </a:tr>
              <a:tr h="56205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Installation of software’s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Complete 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06323734"/>
                  </a:ext>
                </a:extLst>
              </a:tr>
              <a:tr h="56205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Exploratory Data Analysis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highlight>
                            <a:srgbClr val="FF00FF"/>
                          </a:highlight>
                        </a:rPr>
                        <a:t>In progress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55867828"/>
                  </a:ext>
                </a:extLst>
              </a:tr>
              <a:tr h="56205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Pre-processing and Training Data Development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highlight>
                            <a:srgbClr val="FF0000"/>
                          </a:highlight>
                        </a:rPr>
                        <a:t>Not Started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02874385"/>
                  </a:ext>
                </a:extLst>
              </a:tr>
              <a:tr h="45636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Fit Models with Training Data Set Review Model Outcomes — Iterate over 6.additional models as needed.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highlight>
                            <a:srgbClr val="FF0000"/>
                          </a:highlight>
                        </a:rPr>
                        <a:t>Not Started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69383504"/>
                  </a:ext>
                </a:extLst>
              </a:tr>
              <a:tr h="56205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Identify the Final Model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FF0000"/>
                          </a:highlight>
                        </a:rPr>
                        <a:t>Not Started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61593669"/>
                  </a:ext>
                </a:extLst>
              </a:tr>
              <a:tr h="56205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Apply the Model to the Complete Data Set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FF0000"/>
                          </a:highlight>
                        </a:rPr>
                        <a:t>Not Started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25861919"/>
                  </a:ext>
                </a:extLst>
              </a:tr>
              <a:tr h="56205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Review the Results Share your findings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highlight>
                            <a:srgbClr val="FF0000"/>
                          </a:highlight>
                        </a:rPr>
                        <a:t>Not Started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48939175"/>
                  </a:ext>
                </a:extLst>
              </a:tr>
              <a:tr h="56205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Optimization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highlight>
                            <a:srgbClr val="FF0000"/>
                          </a:highlight>
                        </a:rPr>
                        <a:t>Not Started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5221886"/>
                  </a:ext>
                </a:extLst>
              </a:tr>
              <a:tr h="56205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Finalize Code and Documentation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highlight>
                            <a:srgbClr val="FF0000"/>
                          </a:highlight>
                        </a:rPr>
                        <a:t>Not Started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72889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900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7F9BAF-71CC-43A3-A2BF-D19073F205D5}"/>
              </a:ext>
            </a:extLst>
          </p:cNvPr>
          <p:cNvSpPr/>
          <p:nvPr/>
        </p:nvSpPr>
        <p:spPr>
          <a:xfrm>
            <a:off x="990600" y="600075"/>
            <a:ext cx="100203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">
              <a:buAutoNum type="arabicPeriod"/>
            </a:pPr>
            <a:r>
              <a:rPr lang="en-US" b="1" i="1" dirty="0"/>
              <a:t>Problem Identification </a:t>
            </a:r>
          </a:p>
          <a:p>
            <a:pPr algn="just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we efficiently forecast air temperature of Cork considering Wet</a:t>
            </a:r>
          </a:p>
          <a:p>
            <a:pPr algn="just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Bulb Air Temperature, Dew Point Air Temperature, Vapor Pressure for</a:t>
            </a:r>
          </a:p>
          <a:p>
            <a:pPr algn="just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twenty-four hours using time series techniques ARIMA, LSTM, TBATS ?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5DE17F-17F8-4896-AC21-D4951EEA0453}"/>
              </a:ext>
            </a:extLst>
          </p:cNvPr>
          <p:cNvSpPr txBox="1"/>
          <p:nvPr/>
        </p:nvSpPr>
        <p:spPr>
          <a:xfrm>
            <a:off x="990600" y="1962150"/>
            <a:ext cx="996315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"/>
            <a:r>
              <a:rPr lang="en-US" b="1" i="1" dirty="0"/>
              <a:t>2. Data Collection, Organization, and Definitions</a:t>
            </a:r>
          </a:p>
          <a:p>
            <a:pPr fontAlgn="b"/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"/>
            <a:r>
              <a:rPr lang="en-US" b="1" i="1" dirty="0">
                <a:solidFill>
                  <a:srgbClr val="000000"/>
                </a:solidFill>
                <a:latin typeface="Calibri" panose="020F0502020204030204" pitchFamily="34" charset="0"/>
              </a:rPr>
              <a:t>Collection </a:t>
            </a:r>
          </a:p>
          <a:p>
            <a:pPr fontAlgn="b"/>
            <a:r>
              <a:rPr lang="en-US" dirty="0">
                <a:hlinkClick r:id="rId2"/>
              </a:rPr>
              <a:t>https://kaggle.com/conorrot/irish-weather-hourly-data</a:t>
            </a:r>
            <a:endParaRPr lang="en-US" dirty="0"/>
          </a:p>
          <a:p>
            <a:pPr fontAlgn="b"/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"/>
            <a:r>
              <a:rPr lang="en-US" b="1" i="1" dirty="0">
                <a:solidFill>
                  <a:srgbClr val="000000"/>
                </a:solidFill>
                <a:latin typeface="Calibri" panose="020F0502020204030204" pitchFamily="34" charset="0"/>
              </a:rPr>
              <a:t>Definition ( Colum wise data definition) : </a:t>
            </a:r>
          </a:p>
          <a:p>
            <a:pPr fontAlgn="base"/>
            <a:r>
              <a:rPr lang="en-US" dirty="0"/>
              <a:t>1. date</a:t>
            </a:r>
          </a:p>
          <a:p>
            <a:pPr fontAlgn="base"/>
            <a:r>
              <a:rPr lang="en-US" dirty="0"/>
              <a:t>2. Station Name of the weather station</a:t>
            </a:r>
          </a:p>
          <a:p>
            <a:pPr fontAlgn="base"/>
            <a:r>
              <a:rPr lang="en-US" dirty="0"/>
              <a:t>3. county</a:t>
            </a:r>
          </a:p>
          <a:p>
            <a:pPr fontAlgn="base"/>
            <a:r>
              <a:rPr lang="en-US" dirty="0"/>
              <a:t>4. longitude</a:t>
            </a:r>
          </a:p>
          <a:p>
            <a:pPr fontAlgn="base"/>
            <a:r>
              <a:rPr lang="en-US" dirty="0"/>
              <a:t>5. latitude</a:t>
            </a:r>
          </a:p>
          <a:p>
            <a:pPr fontAlgn="base"/>
            <a:r>
              <a:rPr lang="en-US" dirty="0"/>
              <a:t>6. </a:t>
            </a:r>
            <a:r>
              <a:rPr lang="en-US" dirty="0" err="1"/>
              <a:t>rainPrecipitation</a:t>
            </a:r>
            <a:r>
              <a:rPr lang="en-US" dirty="0"/>
              <a:t> Amount (mm)</a:t>
            </a:r>
          </a:p>
          <a:p>
            <a:pPr fontAlgn="base"/>
            <a:r>
              <a:rPr lang="en-US" dirty="0"/>
              <a:t>7. </a:t>
            </a:r>
            <a:r>
              <a:rPr lang="en-US" dirty="0" err="1"/>
              <a:t>tempAir</a:t>
            </a:r>
            <a:r>
              <a:rPr lang="en-US" dirty="0"/>
              <a:t> Temperature (°C)</a:t>
            </a:r>
          </a:p>
          <a:p>
            <a:pPr fontAlgn="base"/>
            <a:r>
              <a:rPr lang="en-US" dirty="0"/>
              <a:t>8. </a:t>
            </a:r>
            <a:r>
              <a:rPr lang="en-US" dirty="0" err="1"/>
              <a:t>wetbWet</a:t>
            </a:r>
            <a:r>
              <a:rPr lang="en-US" dirty="0"/>
              <a:t> Bulb Air Temperature (°C)</a:t>
            </a:r>
          </a:p>
          <a:p>
            <a:pPr fontAlgn="base"/>
            <a:r>
              <a:rPr lang="en-US" dirty="0"/>
              <a:t>9. </a:t>
            </a:r>
            <a:r>
              <a:rPr lang="en-US" dirty="0" err="1"/>
              <a:t>dewptDew</a:t>
            </a:r>
            <a:r>
              <a:rPr lang="en-US" dirty="0"/>
              <a:t> Point Air Temperature (°C)</a:t>
            </a:r>
          </a:p>
          <a:p>
            <a:pPr fontAlgn="b"/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"/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39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48FB41-4F2C-4817-B4D5-22A6E0FE9E16}"/>
              </a:ext>
            </a:extLst>
          </p:cNvPr>
          <p:cNvSpPr txBox="1"/>
          <p:nvPr/>
        </p:nvSpPr>
        <p:spPr>
          <a:xfrm>
            <a:off x="1485900" y="457200"/>
            <a:ext cx="94678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10. </a:t>
            </a:r>
            <a:r>
              <a:rPr lang="en-US" dirty="0" err="1"/>
              <a:t>vapprVapour</a:t>
            </a:r>
            <a:r>
              <a:rPr lang="en-US" dirty="0"/>
              <a:t> Pressure (</a:t>
            </a:r>
            <a:r>
              <a:rPr lang="en-US" dirty="0" err="1"/>
              <a:t>hPa</a:t>
            </a:r>
            <a:r>
              <a:rPr lang="en-US" dirty="0"/>
              <a:t>)</a:t>
            </a:r>
          </a:p>
          <a:p>
            <a:pPr fontAlgn="base"/>
            <a:r>
              <a:rPr lang="en-US" dirty="0"/>
              <a:t>11. </a:t>
            </a:r>
            <a:r>
              <a:rPr lang="en-US" dirty="0" err="1"/>
              <a:t>rhumRelative</a:t>
            </a:r>
            <a:r>
              <a:rPr lang="en-US" dirty="0"/>
              <a:t> Humidity (%)</a:t>
            </a:r>
          </a:p>
          <a:p>
            <a:pPr fontAlgn="base"/>
            <a:r>
              <a:rPr lang="en-US" dirty="0"/>
              <a:t>12. </a:t>
            </a:r>
            <a:r>
              <a:rPr lang="en-US" dirty="0" err="1"/>
              <a:t>mslMean</a:t>
            </a:r>
            <a:r>
              <a:rPr lang="en-US" dirty="0"/>
              <a:t> Sea Level Pressure (</a:t>
            </a:r>
            <a:r>
              <a:rPr lang="en-US" dirty="0" err="1"/>
              <a:t>hPa</a:t>
            </a:r>
            <a:r>
              <a:rPr lang="en-US" dirty="0"/>
              <a:t>)</a:t>
            </a:r>
          </a:p>
          <a:p>
            <a:pPr fontAlgn="base"/>
            <a:r>
              <a:rPr lang="en-US" dirty="0"/>
              <a:t>13. </a:t>
            </a:r>
            <a:r>
              <a:rPr lang="en-US" dirty="0" err="1"/>
              <a:t>wdspMean</a:t>
            </a:r>
            <a:r>
              <a:rPr lang="en-US" dirty="0"/>
              <a:t> Hourly Wind Speed (</a:t>
            </a:r>
            <a:r>
              <a:rPr lang="en-US" dirty="0" err="1"/>
              <a:t>kt</a:t>
            </a:r>
            <a:r>
              <a:rPr lang="en-US" dirty="0"/>
              <a:t>)</a:t>
            </a:r>
          </a:p>
          <a:p>
            <a:pPr fontAlgn="base"/>
            <a:r>
              <a:rPr lang="en-US" dirty="0"/>
              <a:t>14. </a:t>
            </a:r>
            <a:r>
              <a:rPr lang="en-US" dirty="0" err="1"/>
              <a:t>wddirPredominant</a:t>
            </a:r>
            <a:r>
              <a:rPr lang="en-US" dirty="0"/>
              <a:t> Hourly Wind Direction (degrees)</a:t>
            </a:r>
          </a:p>
          <a:p>
            <a:pPr fontAlgn="base"/>
            <a:r>
              <a:rPr lang="en-US" dirty="0"/>
              <a:t>15. </a:t>
            </a:r>
            <a:r>
              <a:rPr lang="en-US" dirty="0" err="1"/>
              <a:t>wwSynop</a:t>
            </a:r>
            <a:r>
              <a:rPr lang="en-US" dirty="0"/>
              <a:t> Code Present Weather - (see data dictionary)</a:t>
            </a:r>
          </a:p>
          <a:p>
            <a:pPr fontAlgn="base"/>
            <a:r>
              <a:rPr lang="en-US" dirty="0"/>
              <a:t>16. </a:t>
            </a:r>
            <a:r>
              <a:rPr lang="en-US" dirty="0" err="1"/>
              <a:t>wSynop</a:t>
            </a:r>
            <a:r>
              <a:rPr lang="en-US" dirty="0"/>
              <a:t> Code Past Weather - (see data dictionary)</a:t>
            </a:r>
          </a:p>
          <a:p>
            <a:pPr fontAlgn="base"/>
            <a:r>
              <a:rPr lang="en-US" dirty="0"/>
              <a:t>17. </a:t>
            </a:r>
            <a:r>
              <a:rPr lang="en-US" dirty="0" err="1"/>
              <a:t>sunSunshine</a:t>
            </a:r>
            <a:r>
              <a:rPr lang="en-US" dirty="0"/>
              <a:t> Duration (hours)</a:t>
            </a:r>
          </a:p>
          <a:p>
            <a:pPr fontAlgn="base"/>
            <a:r>
              <a:rPr lang="en-US" dirty="0"/>
              <a:t>18. </a:t>
            </a:r>
            <a:r>
              <a:rPr lang="en-US" dirty="0" err="1"/>
              <a:t>visVisibility</a:t>
            </a:r>
            <a:r>
              <a:rPr lang="en-US" dirty="0"/>
              <a:t> (m)</a:t>
            </a:r>
          </a:p>
          <a:p>
            <a:pPr fontAlgn="base"/>
            <a:r>
              <a:rPr lang="en-US" dirty="0"/>
              <a:t>19. </a:t>
            </a:r>
            <a:r>
              <a:rPr lang="en-US" dirty="0" err="1"/>
              <a:t>clhtCloud</a:t>
            </a:r>
            <a:r>
              <a:rPr lang="en-US" dirty="0"/>
              <a:t> Ceiling Height - if none value is 999 (100s of feet)</a:t>
            </a:r>
          </a:p>
          <a:p>
            <a:pPr fontAlgn="base"/>
            <a:r>
              <a:rPr lang="en-US" dirty="0"/>
              <a:t>20. </a:t>
            </a:r>
            <a:r>
              <a:rPr lang="en-US" dirty="0" err="1"/>
              <a:t>clamtCloud</a:t>
            </a:r>
            <a:r>
              <a:rPr lang="en-US" dirty="0"/>
              <a:t> Amount (</a:t>
            </a:r>
            <a:r>
              <a:rPr lang="en-US" dirty="0" err="1"/>
              <a:t>okta</a:t>
            </a:r>
            <a:r>
              <a:rPr lang="en-US" dirty="0"/>
              <a:t>)</a:t>
            </a:r>
          </a:p>
          <a:p>
            <a:pPr fontAlgn="b"/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2251CE-4B44-4FD5-9923-AF5ECF399E7D}"/>
              </a:ext>
            </a:extLst>
          </p:cNvPr>
          <p:cNvSpPr txBox="1"/>
          <p:nvPr/>
        </p:nvSpPr>
        <p:spPr>
          <a:xfrm>
            <a:off x="1485900" y="3810000"/>
            <a:ext cx="101917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3. Installation of software's </a:t>
            </a:r>
            <a:endParaRPr lang="en-US" b="1" i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System Configuration : </a:t>
            </a:r>
          </a:p>
          <a:p>
            <a:r>
              <a:rPr lang="en-US" dirty="0"/>
              <a:t>   windows 10, Intel I5 825u </a:t>
            </a:r>
            <a:r>
              <a:rPr lang="en-US" dirty="0" err="1"/>
              <a:t>cpu</a:t>
            </a:r>
            <a:r>
              <a:rPr lang="en-US" dirty="0"/>
              <a:t> 1.60 </a:t>
            </a:r>
            <a:r>
              <a:rPr lang="en-US" dirty="0" err="1"/>
              <a:t>ghz</a:t>
            </a:r>
            <a:r>
              <a:rPr lang="en-US" dirty="0"/>
              <a:t>, 8gb Ram, 64 bit </a:t>
            </a:r>
            <a:r>
              <a:rPr lang="en-US" dirty="0" err="1"/>
              <a:t>os</a:t>
            </a:r>
            <a:r>
              <a:rPr lang="en-US" dirty="0"/>
              <a:t>,  </a:t>
            </a:r>
          </a:p>
          <a:p>
            <a:r>
              <a:rPr lang="en-US" dirty="0"/>
              <a:t>2. Software : Anaconda navigator 3 (includes python, R , </a:t>
            </a:r>
            <a:r>
              <a:rPr lang="en-US" dirty="0" err="1"/>
              <a:t>pycharm</a:t>
            </a:r>
            <a:r>
              <a:rPr lang="en-US" dirty="0"/>
              <a:t>, spider, Jupiter notebook)</a:t>
            </a:r>
          </a:p>
          <a:p>
            <a:r>
              <a:rPr lang="en-US" dirty="0"/>
              <a:t>3. Google collaborator </a:t>
            </a:r>
          </a:p>
          <a:p>
            <a:r>
              <a:rPr lang="en-US" dirty="0"/>
              <a:t>4. GitHub for version control/ code control  </a:t>
            </a:r>
          </a:p>
        </p:txBody>
      </p:sp>
    </p:spTree>
    <p:extLst>
      <p:ext uri="{BB962C8B-B14F-4D97-AF65-F5344CB8AC3E}">
        <p14:creationId xmlns:p14="http://schemas.microsoft.com/office/powerpoint/2010/main" val="394636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E82EEB-8F4B-4C27-AD5B-0E07D462BDD5}"/>
              </a:ext>
            </a:extLst>
          </p:cNvPr>
          <p:cNvSpPr txBox="1"/>
          <p:nvPr/>
        </p:nvSpPr>
        <p:spPr>
          <a:xfrm>
            <a:off x="723900" y="552450"/>
            <a:ext cx="106775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4. Exploratory Data Analysis</a:t>
            </a:r>
            <a:endParaRPr lang="en-US" b="1" i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/>
              <a:t>1. Preview data                                       --- Completed </a:t>
            </a:r>
          </a:p>
          <a:p>
            <a:r>
              <a:rPr lang="en-US" dirty="0"/>
              <a:t>2. Check total number of entries and column types      --- Completed </a:t>
            </a:r>
          </a:p>
          <a:p>
            <a:r>
              <a:rPr lang="en-US" dirty="0"/>
              <a:t>3. Check any null values &amp; Dealing with Null values      </a:t>
            </a:r>
          </a:p>
          <a:p>
            <a:r>
              <a:rPr lang="en-US" dirty="0"/>
              <a:t>4. Check duplicate entries                             --- Completed </a:t>
            </a:r>
          </a:p>
          <a:p>
            <a:r>
              <a:rPr lang="en-US" dirty="0"/>
              <a:t>5. Correlation plot                                    --- Completed </a:t>
            </a:r>
          </a:p>
          <a:p>
            <a:r>
              <a:rPr lang="en-US" dirty="0"/>
              <a:t>6. Finding outliers &amp; Removing outliers               --- Completed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7. Plot distribution of numeric data (univariate  and pairwise joint distribution)</a:t>
            </a:r>
          </a:p>
          <a:p>
            <a:r>
              <a:rPr lang="en-US" dirty="0"/>
              <a:t>8. Plot count distribution of categorical data </a:t>
            </a:r>
          </a:p>
          <a:p>
            <a:r>
              <a:rPr lang="en-US" dirty="0"/>
              <a:t>9. Analyze time series of numeric data by daily, monthly and yearly frequencies. </a:t>
            </a: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807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0314_thank_you_with_smiley_Slide01">
            <a:extLst>
              <a:ext uri="{FF2B5EF4-FFF2-40B4-BE49-F238E27FC236}">
                <a16:creationId xmlns:a16="http://schemas.microsoft.com/office/drawing/2014/main" id="{B9FA7EE4-9966-477D-8BEA-E2A34F9FA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08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3464</TotalTime>
  <Words>494</Words>
  <Application>Microsoft Office PowerPoint</Application>
  <PresentationFormat>Widescreen</PresentationFormat>
  <Paragraphs>92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Euphemia</vt:lpstr>
      <vt:lpstr>Plantagenet Cherokee</vt:lpstr>
      <vt:lpstr>Wingdings</vt:lpstr>
      <vt:lpstr>Academic Literature 16x9</vt:lpstr>
      <vt:lpstr>Effective  Short-Term Temperature Forecasting  for Hourly  Time  Series  using  ARIMA,  LSTM,  TBATS</vt:lpstr>
      <vt:lpstr>Process for project implementation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  Short-Term Temperature Forecasting  for Hourly  Time  Series  using  ARIMA,  LSTM,  TBATS</dc:title>
  <dc:creator>Lalit Pathak</dc:creator>
  <cp:lastModifiedBy>Lalit Pathak</cp:lastModifiedBy>
  <cp:revision>7</cp:revision>
  <dcterms:created xsi:type="dcterms:W3CDTF">2019-09-24T15:08:51Z</dcterms:created>
  <dcterms:modified xsi:type="dcterms:W3CDTF">2019-10-03T21:21:06Z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