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62" r:id="rId3"/>
    <p:sldId id="266" r:id="rId4"/>
    <p:sldId id="267" r:id="rId5"/>
    <p:sldId id="268" r:id="rId6"/>
    <p:sldId id="269" r:id="rId7"/>
    <p:sldId id="270" r:id="rId8"/>
    <p:sldId id="274" r:id="rId9"/>
    <p:sldId id="272" r:id="rId10"/>
    <p:sldId id="27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Virginia Tech" id="{EF1B8CD1-4DC2-4694-BC1F-6CF013FB394E}">
          <p14:sldIdLst>
            <p14:sldId id="262"/>
            <p14:sldId id="266"/>
            <p14:sldId id="267"/>
            <p14:sldId id="268"/>
            <p14:sldId id="269"/>
            <p14:sldId id="270"/>
            <p14:sldId id="274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04F27E-8229-41CF-A8A8-ACC0C4F785B8}">
  <a:tblStyle styleId="{5604F27E-8229-41CF-A8A8-ACC0C4F785B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 autoAdjust="0"/>
    <p:restoredTop sz="88203"/>
  </p:normalViewPr>
  <p:slideViewPr>
    <p:cSldViewPr snapToGrid="0">
      <p:cViewPr>
        <p:scale>
          <a:sx n="100" d="100"/>
          <a:sy n="100" d="100"/>
        </p:scale>
        <p:origin x="792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336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CoreMark/MHz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CoreMarks/MHz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Sheet1!$B$5:$B$10</c:f>
              <c:strCache>
                <c:ptCount val="6"/>
                <c:pt idx="0">
                  <c:v>"-O0"</c:v>
                </c:pt>
                <c:pt idx="1">
                  <c:v>"-O1"</c:v>
                </c:pt>
                <c:pt idx="2">
                  <c:v>"-O2"</c:v>
                </c:pt>
                <c:pt idx="3">
                  <c:v>"-O3"</c:v>
                </c:pt>
                <c:pt idx="4">
                  <c:v>"-Ofast"</c:v>
                </c:pt>
                <c:pt idx="5">
                  <c:v>"-funroll_loop"</c:v>
                </c:pt>
              </c:strCache>
            </c:strRef>
          </c:cat>
          <c:val>
            <c:numRef>
              <c:f>Sheet1!$C$5:$C$10</c:f>
              <c:numCache>
                <c:formatCode>0.00</c:formatCode>
                <c:ptCount val="6"/>
                <c:pt idx="0">
                  <c:v>2.046357142857143</c:v>
                </c:pt>
                <c:pt idx="1">
                  <c:v>6.6355392857142848</c:v>
                </c:pt>
                <c:pt idx="2">
                  <c:v>8.9085000000000001</c:v>
                </c:pt>
                <c:pt idx="3">
                  <c:v>8.7657142857142851</c:v>
                </c:pt>
                <c:pt idx="4">
                  <c:v>8.769285714285715</c:v>
                </c:pt>
                <c:pt idx="5">
                  <c:v>9.1585714285714293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FA-0E40-A1F7-5E7F7ED6BE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6647184"/>
        <c:axId val="376649184"/>
      </c:barChart>
      <c:lineChart>
        <c:grouping val="standard"/>
        <c:varyColors val="0"/>
        <c:ser>
          <c:idx val="1"/>
          <c:order val="1"/>
          <c:tx>
            <c:strRef>
              <c:f>Sheet1!$D$4</c:f>
              <c:strCache>
                <c:ptCount val="1"/>
                <c:pt idx="0">
                  <c:v>IPC</c:v>
                </c:pt>
              </c:strCache>
            </c:strRef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Sheet1!$B$5:$B$10</c:f>
              <c:strCache>
                <c:ptCount val="6"/>
                <c:pt idx="0">
                  <c:v>"-O0"</c:v>
                </c:pt>
                <c:pt idx="1">
                  <c:v>"-O1"</c:v>
                </c:pt>
                <c:pt idx="2">
                  <c:v>"-O2"</c:v>
                </c:pt>
                <c:pt idx="3">
                  <c:v>"-O3"</c:v>
                </c:pt>
                <c:pt idx="4">
                  <c:v>"-Ofast"</c:v>
                </c:pt>
                <c:pt idx="5">
                  <c:v>"-funroll_loop"</c:v>
                </c:pt>
              </c:strCache>
            </c:strRef>
          </c:cat>
          <c:val>
            <c:numRef>
              <c:f>Sheet1!$D$5:$D$10</c:f>
              <c:numCache>
                <c:formatCode>General</c:formatCode>
                <c:ptCount val="6"/>
                <c:pt idx="0">
                  <c:v>0.56000000000000005</c:v>
                </c:pt>
                <c:pt idx="1">
                  <c:v>0.63</c:v>
                </c:pt>
                <c:pt idx="2">
                  <c:v>0.74</c:v>
                </c:pt>
                <c:pt idx="3">
                  <c:v>0.63</c:v>
                </c:pt>
                <c:pt idx="4">
                  <c:v>0.5</c:v>
                </c:pt>
                <c:pt idx="5">
                  <c:v>0.66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FA-0E40-A1F7-5E7F7ED6BE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6263872"/>
        <c:axId val="606261216"/>
      </c:lineChart>
      <c:catAx>
        <c:axId val="37664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49184"/>
        <c:crosses val="autoZero"/>
        <c:auto val="1"/>
        <c:lblAlgn val="ctr"/>
        <c:lblOffset val="100"/>
        <c:noMultiLvlLbl val="0"/>
      </c:catAx>
      <c:valAx>
        <c:axId val="37664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47184"/>
        <c:crosses val="autoZero"/>
        <c:crossBetween val="between"/>
      </c:valAx>
      <c:valAx>
        <c:axId val="60626121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263872"/>
        <c:crosses val="max"/>
        <c:crossBetween val="between"/>
      </c:valAx>
      <c:catAx>
        <c:axId val="606263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062612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Instructions / Branch_Density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Sheet1!$F$35</c:f>
              <c:strCache>
                <c:ptCount val="1"/>
                <c:pt idx="0">
                  <c:v>Instruction (million)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Sheet1!$E$36:$E$41</c:f>
              <c:strCache>
                <c:ptCount val="6"/>
                <c:pt idx="0">
                  <c:v>"-O0"</c:v>
                </c:pt>
                <c:pt idx="1">
                  <c:v>"-O1"</c:v>
                </c:pt>
                <c:pt idx="2">
                  <c:v>"-O2"</c:v>
                </c:pt>
                <c:pt idx="3">
                  <c:v>"-O3"</c:v>
                </c:pt>
                <c:pt idx="4">
                  <c:v>"-Ofast"</c:v>
                </c:pt>
                <c:pt idx="5">
                  <c:v>"-funroll"</c:v>
                </c:pt>
              </c:strCache>
            </c:strRef>
          </c:cat>
          <c:val>
            <c:numRef>
              <c:f>Sheet1!$F$36:$F$41</c:f>
              <c:numCache>
                <c:formatCode>General</c:formatCode>
                <c:ptCount val="6"/>
                <c:pt idx="0">
                  <c:v>136531.146457</c:v>
                </c:pt>
                <c:pt idx="1">
                  <c:v>143901.04164000001</c:v>
                </c:pt>
                <c:pt idx="2">
                  <c:v>356106.97580199997</c:v>
                </c:pt>
                <c:pt idx="3">
                  <c:v>278958.40978099999</c:v>
                </c:pt>
                <c:pt idx="4">
                  <c:v>305538.42310700001</c:v>
                </c:pt>
                <c:pt idx="5">
                  <c:v>362658.827911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9-A245-8A7C-55B81ED3F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6462816"/>
        <c:axId val="606264736"/>
      </c:barChart>
      <c:lineChart>
        <c:grouping val="standard"/>
        <c:varyColors val="0"/>
        <c:ser>
          <c:idx val="1"/>
          <c:order val="1"/>
          <c:tx>
            <c:strRef>
              <c:f>Sheet1!$G$35</c:f>
              <c:strCache>
                <c:ptCount val="1"/>
                <c:pt idx="0">
                  <c:v>Branches(%)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Sheet1!$E$36:$E$41</c:f>
              <c:strCache>
                <c:ptCount val="6"/>
                <c:pt idx="0">
                  <c:v>"-O0"</c:v>
                </c:pt>
                <c:pt idx="1">
                  <c:v>"-O1"</c:v>
                </c:pt>
                <c:pt idx="2">
                  <c:v>"-O2"</c:v>
                </c:pt>
                <c:pt idx="3">
                  <c:v>"-O3"</c:v>
                </c:pt>
                <c:pt idx="4">
                  <c:v>"-Ofast"</c:v>
                </c:pt>
                <c:pt idx="5">
                  <c:v>"-funroll"</c:v>
                </c:pt>
              </c:strCache>
            </c:strRef>
          </c:cat>
          <c:val>
            <c:numRef>
              <c:f>Sheet1!$G$36:$G$41</c:f>
              <c:numCache>
                <c:formatCode>0.00%</c:formatCode>
                <c:ptCount val="6"/>
                <c:pt idx="0">
                  <c:v>0.19900000000000001</c:v>
                </c:pt>
                <c:pt idx="1">
                  <c:v>0.19900000000000001</c:v>
                </c:pt>
                <c:pt idx="2">
                  <c:v>0.19900000000000001</c:v>
                </c:pt>
                <c:pt idx="3">
                  <c:v>0.19900000000000001</c:v>
                </c:pt>
                <c:pt idx="4">
                  <c:v>0.19900000000000001</c:v>
                </c:pt>
                <c:pt idx="5">
                  <c:v>0.19900000000000001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09-A245-8A7C-55B81ED3F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6764288"/>
        <c:axId val="376762176"/>
      </c:lineChart>
      <c:catAx>
        <c:axId val="60646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264736"/>
        <c:crosses val="autoZero"/>
        <c:auto val="1"/>
        <c:lblAlgn val="ctr"/>
        <c:lblOffset val="100"/>
        <c:noMultiLvlLbl val="0"/>
      </c:catAx>
      <c:valAx>
        <c:axId val="60626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462816"/>
        <c:crosses val="autoZero"/>
        <c:crossBetween val="between"/>
      </c:valAx>
      <c:valAx>
        <c:axId val="376762176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64288"/>
        <c:crosses val="max"/>
        <c:crossBetween val="between"/>
      </c:valAx>
      <c:catAx>
        <c:axId val="3767642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67621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Instruction</a:t>
            </a:r>
            <a:r>
              <a:rPr lang="en-GB" baseline="0" dirty="0"/>
              <a:t> - retiring / Stalls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Sheet1!$H$4</c:f>
              <c:strCache>
                <c:ptCount val="1"/>
                <c:pt idx="0">
                  <c:v>Stalls_FE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Sheet1!$G$5:$G$10</c:f>
              <c:strCache>
                <c:ptCount val="6"/>
                <c:pt idx="0">
                  <c:v>"-O0"</c:v>
                </c:pt>
                <c:pt idx="1">
                  <c:v>"-O1"</c:v>
                </c:pt>
                <c:pt idx="2">
                  <c:v>"-O2"</c:v>
                </c:pt>
                <c:pt idx="3">
                  <c:v>"-O3"</c:v>
                </c:pt>
                <c:pt idx="4">
                  <c:v>"-Ofast"</c:v>
                </c:pt>
                <c:pt idx="5">
                  <c:v>"-funroll_loop"</c:v>
                </c:pt>
              </c:strCache>
            </c:strRef>
          </c:cat>
          <c:val>
            <c:numRef>
              <c:f>Sheet1!$H$5:$H$10</c:f>
              <c:numCache>
                <c:formatCode>General</c:formatCode>
                <c:ptCount val="6"/>
                <c:pt idx="0">
                  <c:v>15.03</c:v>
                </c:pt>
                <c:pt idx="1">
                  <c:v>15.04</c:v>
                </c:pt>
                <c:pt idx="2">
                  <c:v>15.02</c:v>
                </c:pt>
                <c:pt idx="3">
                  <c:v>15.01</c:v>
                </c:pt>
                <c:pt idx="4">
                  <c:v>15.02</c:v>
                </c:pt>
                <c:pt idx="5">
                  <c:v>15.01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C0-4243-B02D-8D38F27ADEC3}"/>
            </c:ext>
          </c:extLst>
        </c:ser>
        <c:ser>
          <c:idx val="1"/>
          <c:order val="1"/>
          <c:tx>
            <c:strRef>
              <c:f>Sheet1!$I$4</c:f>
              <c:strCache>
                <c:ptCount val="1"/>
                <c:pt idx="0">
                  <c:v>Stalls_BE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Sheet1!$G$5:$G$10</c:f>
              <c:strCache>
                <c:ptCount val="6"/>
                <c:pt idx="0">
                  <c:v>"-O0"</c:v>
                </c:pt>
                <c:pt idx="1">
                  <c:v>"-O1"</c:v>
                </c:pt>
                <c:pt idx="2">
                  <c:v>"-O2"</c:v>
                </c:pt>
                <c:pt idx="3">
                  <c:v>"-O3"</c:v>
                </c:pt>
                <c:pt idx="4">
                  <c:v>"-Ofast"</c:v>
                </c:pt>
                <c:pt idx="5">
                  <c:v>"-funroll_loop"</c:v>
                </c:pt>
              </c:strCache>
            </c:strRef>
          </c:cat>
          <c:val>
            <c:numRef>
              <c:f>Sheet1!$I$5:$I$10</c:f>
              <c:numCache>
                <c:formatCode>General</c:formatCode>
                <c:ptCount val="6"/>
                <c:pt idx="0">
                  <c:v>25.02</c:v>
                </c:pt>
                <c:pt idx="1">
                  <c:v>24.97</c:v>
                </c:pt>
                <c:pt idx="2">
                  <c:v>24.99</c:v>
                </c:pt>
                <c:pt idx="3">
                  <c:v>24.97</c:v>
                </c:pt>
                <c:pt idx="4">
                  <c:v>24.99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C0-4243-B02D-8D38F27ADEC3}"/>
            </c:ext>
          </c:extLst>
        </c:ser>
        <c:ser>
          <c:idx val="2"/>
          <c:order val="2"/>
          <c:tx>
            <c:strRef>
              <c:f>Sheet1!$J$4</c:f>
              <c:strCache>
                <c:ptCount val="1"/>
                <c:pt idx="0">
                  <c:v>Br_Mispred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Sheet1!$G$5:$G$10</c:f>
              <c:strCache>
                <c:ptCount val="6"/>
                <c:pt idx="0">
                  <c:v>"-O0"</c:v>
                </c:pt>
                <c:pt idx="1">
                  <c:v>"-O1"</c:v>
                </c:pt>
                <c:pt idx="2">
                  <c:v>"-O2"</c:v>
                </c:pt>
                <c:pt idx="3">
                  <c:v>"-O3"</c:v>
                </c:pt>
                <c:pt idx="4">
                  <c:v>"-Ofast"</c:v>
                </c:pt>
                <c:pt idx="5">
                  <c:v>"-funroll_loop"</c:v>
                </c:pt>
              </c:strCache>
            </c:strRef>
          </c:cat>
          <c:val>
            <c:numRef>
              <c:f>Sheet1!$J$5:$J$10</c:f>
              <c:numCache>
                <c:formatCode>General</c:formatCode>
                <c:ptCount val="6"/>
                <c:pt idx="0">
                  <c:v>19.899999999999999</c:v>
                </c:pt>
                <c:pt idx="1">
                  <c:v>19.899999999999999</c:v>
                </c:pt>
                <c:pt idx="2">
                  <c:v>19.899999999999999</c:v>
                </c:pt>
                <c:pt idx="3">
                  <c:v>19.899999999999999</c:v>
                </c:pt>
                <c:pt idx="4">
                  <c:v>19.899999999999999</c:v>
                </c:pt>
                <c:pt idx="5">
                  <c:v>19.899999999999999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C0-4243-B02D-8D38F27ADEC3}"/>
            </c:ext>
          </c:extLst>
        </c:ser>
        <c:ser>
          <c:idx val="3"/>
          <c:order val="3"/>
          <c:tx>
            <c:strRef>
              <c:f>Sheet1!$K$4</c:f>
              <c:strCache>
                <c:ptCount val="1"/>
                <c:pt idx="0">
                  <c:v>Retiring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Sheet1!$G$5:$G$10</c:f>
              <c:strCache>
                <c:ptCount val="6"/>
                <c:pt idx="0">
                  <c:v>"-O0"</c:v>
                </c:pt>
                <c:pt idx="1">
                  <c:v>"-O1"</c:v>
                </c:pt>
                <c:pt idx="2">
                  <c:v>"-O2"</c:v>
                </c:pt>
                <c:pt idx="3">
                  <c:v>"-O3"</c:v>
                </c:pt>
                <c:pt idx="4">
                  <c:v>"-Ofast"</c:v>
                </c:pt>
                <c:pt idx="5">
                  <c:v>"-funroll_loop"</c:v>
                </c:pt>
              </c:strCache>
            </c:strRef>
          </c:cat>
          <c:val>
            <c:numRef>
              <c:f>Sheet1!$K$5:$K$10</c:f>
              <c:numCache>
                <c:formatCode>General</c:formatCode>
                <c:ptCount val="6"/>
                <c:pt idx="0">
                  <c:v>40.050000000000004</c:v>
                </c:pt>
                <c:pt idx="1">
                  <c:v>40.090000000000011</c:v>
                </c:pt>
                <c:pt idx="2">
                  <c:v>40.090000000000011</c:v>
                </c:pt>
                <c:pt idx="3">
                  <c:v>40.119999999999997</c:v>
                </c:pt>
                <c:pt idx="4">
                  <c:v>40.090000000000011</c:v>
                </c:pt>
                <c:pt idx="5">
                  <c:v>40.089999999999996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C0-4243-B02D-8D38F27AD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6344112"/>
        <c:axId val="606345840"/>
      </c:barChart>
      <c:catAx>
        <c:axId val="60634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345840"/>
        <c:crosses val="autoZero"/>
        <c:auto val="1"/>
        <c:lblAlgn val="ctr"/>
        <c:lblOffset val="100"/>
        <c:noMultiLvlLbl val="0"/>
      </c:catAx>
      <c:valAx>
        <c:axId val="60634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344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Misses Per Kilo Instruction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Sheet1!$T$4</c:f>
              <c:strCache>
                <c:ptCount val="1"/>
                <c:pt idx="0">
                  <c:v>L1d_MPKI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Sheet1!$S$5:$S$10</c:f>
              <c:strCache>
                <c:ptCount val="6"/>
                <c:pt idx="0">
                  <c:v>"-O0"</c:v>
                </c:pt>
                <c:pt idx="1">
                  <c:v>"-O1"</c:v>
                </c:pt>
                <c:pt idx="2">
                  <c:v>"-O2"</c:v>
                </c:pt>
                <c:pt idx="3">
                  <c:v>"-O3"</c:v>
                </c:pt>
                <c:pt idx="4">
                  <c:v>"-Ofast"</c:v>
                </c:pt>
                <c:pt idx="5">
                  <c:v>"-funroll_loop"</c:v>
                </c:pt>
              </c:strCache>
            </c:strRef>
          </c:cat>
          <c:val>
            <c:numRef>
              <c:f>Sheet1!$T$5:$T$10</c:f>
              <c:numCache>
                <c:formatCode>General</c:formatCode>
                <c:ptCount val="6"/>
                <c:pt idx="0">
                  <c:v>5.8266451256274019</c:v>
                </c:pt>
                <c:pt idx="1">
                  <c:v>6.8059054808659827</c:v>
                </c:pt>
                <c:pt idx="2">
                  <c:v>5.1839211316838014</c:v>
                </c:pt>
                <c:pt idx="3">
                  <c:v>5.4977730917093064</c:v>
                </c:pt>
                <c:pt idx="4">
                  <c:v>8.1381165508248419</c:v>
                </c:pt>
                <c:pt idx="5">
                  <c:v>9.5682821840795693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CA-074C-BBEE-6823068B9FE1}"/>
            </c:ext>
          </c:extLst>
        </c:ser>
        <c:ser>
          <c:idx val="1"/>
          <c:order val="1"/>
          <c:tx>
            <c:strRef>
              <c:f>Sheet1!$U$4</c:f>
              <c:strCache>
                <c:ptCount val="1"/>
                <c:pt idx="0">
                  <c:v>L1i_MPKI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Sheet1!$S$5:$S$10</c:f>
              <c:strCache>
                <c:ptCount val="6"/>
                <c:pt idx="0">
                  <c:v>"-O0"</c:v>
                </c:pt>
                <c:pt idx="1">
                  <c:v>"-O1"</c:v>
                </c:pt>
                <c:pt idx="2">
                  <c:v>"-O2"</c:v>
                </c:pt>
                <c:pt idx="3">
                  <c:v>"-O3"</c:v>
                </c:pt>
                <c:pt idx="4">
                  <c:v>"-Ofast"</c:v>
                </c:pt>
                <c:pt idx="5">
                  <c:v>"-funroll_loop"</c:v>
                </c:pt>
              </c:strCache>
            </c:strRef>
          </c:cat>
          <c:val>
            <c:numRef>
              <c:f>Sheet1!$U$5:$U$10</c:f>
              <c:numCache>
                <c:formatCode>General</c:formatCode>
                <c:ptCount val="6"/>
                <c:pt idx="0">
                  <c:v>10.01422668365721</c:v>
                </c:pt>
                <c:pt idx="1">
                  <c:v>9.1221110079519789</c:v>
                </c:pt>
                <c:pt idx="2">
                  <c:v>7.9441047725302987</c:v>
                </c:pt>
                <c:pt idx="3">
                  <c:v>9.4273413985424845</c:v>
                </c:pt>
                <c:pt idx="4">
                  <c:v>7.2571524669533449</c:v>
                </c:pt>
                <c:pt idx="5">
                  <c:v>8.194795215985577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CA-074C-BBEE-6823068B9FE1}"/>
            </c:ext>
          </c:extLst>
        </c:ser>
        <c:ser>
          <c:idx val="2"/>
          <c:order val="2"/>
          <c:tx>
            <c:strRef>
              <c:f>Sheet1!$V$4</c:f>
              <c:strCache>
                <c:ptCount val="1"/>
                <c:pt idx="0">
                  <c:v>dTLB_MPKI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Sheet1!$S$5:$S$10</c:f>
              <c:strCache>
                <c:ptCount val="6"/>
                <c:pt idx="0">
                  <c:v>"-O0"</c:v>
                </c:pt>
                <c:pt idx="1">
                  <c:v>"-O1"</c:v>
                </c:pt>
                <c:pt idx="2">
                  <c:v>"-O2"</c:v>
                </c:pt>
                <c:pt idx="3">
                  <c:v>"-O3"</c:v>
                </c:pt>
                <c:pt idx="4">
                  <c:v>"-Ofast"</c:v>
                </c:pt>
                <c:pt idx="5">
                  <c:v>"-funroll_loop"</c:v>
                </c:pt>
              </c:strCache>
            </c:strRef>
          </c:cat>
          <c:val>
            <c:numRef>
              <c:f>Sheet1!$V$5:$V$10</c:f>
              <c:numCache>
                <c:formatCode>General</c:formatCode>
                <c:ptCount val="6"/>
                <c:pt idx="0">
                  <c:v>0.32157146657980767</c:v>
                </c:pt>
                <c:pt idx="1">
                  <c:v>0.26023857487901919</c:v>
                </c:pt>
                <c:pt idx="2">
                  <c:v>0.27032653539908374</c:v>
                </c:pt>
                <c:pt idx="3">
                  <c:v>0.32330297936098557</c:v>
                </c:pt>
                <c:pt idx="4">
                  <c:v>0.42224686403784828</c:v>
                </c:pt>
                <c:pt idx="5">
                  <c:v>0.38090382576844495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CA-074C-BBEE-6823068B9FE1}"/>
            </c:ext>
          </c:extLst>
        </c:ser>
        <c:ser>
          <c:idx val="3"/>
          <c:order val="3"/>
          <c:tx>
            <c:strRef>
              <c:f>Sheet1!$W$4</c:f>
              <c:strCache>
                <c:ptCount val="1"/>
                <c:pt idx="0">
                  <c:v>iTLB_MPKI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Sheet1!$S$5:$S$10</c:f>
              <c:strCache>
                <c:ptCount val="6"/>
                <c:pt idx="0">
                  <c:v>"-O0"</c:v>
                </c:pt>
                <c:pt idx="1">
                  <c:v>"-O1"</c:v>
                </c:pt>
                <c:pt idx="2">
                  <c:v>"-O2"</c:v>
                </c:pt>
                <c:pt idx="3">
                  <c:v>"-O3"</c:v>
                </c:pt>
                <c:pt idx="4">
                  <c:v>"-Ofast"</c:v>
                </c:pt>
                <c:pt idx="5">
                  <c:v>"-funroll_loop"</c:v>
                </c:pt>
              </c:strCache>
            </c:strRef>
          </c:cat>
          <c:val>
            <c:numRef>
              <c:f>Sheet1!$W$5:$W$10</c:f>
              <c:numCache>
                <c:formatCode>General</c:formatCode>
                <c:ptCount val="6"/>
                <c:pt idx="0">
                  <c:v>5.8196251962935347E-2</c:v>
                </c:pt>
                <c:pt idx="1">
                  <c:v>3.8242044235976665E-2</c:v>
                </c:pt>
                <c:pt idx="2">
                  <c:v>4.3937684637494048E-2</c:v>
                </c:pt>
                <c:pt idx="3">
                  <c:v>5.0474097594167627E-2</c:v>
                </c:pt>
                <c:pt idx="4">
                  <c:v>9.0883862388317124E-2</c:v>
                </c:pt>
                <c:pt idx="5">
                  <c:v>6.9753476416705512E-2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CA-074C-BBEE-6823068B9FE1}"/>
            </c:ext>
          </c:extLst>
        </c:ser>
        <c:ser>
          <c:idx val="4"/>
          <c:order val="4"/>
          <c:tx>
            <c:strRef>
              <c:f>Sheet1!$X$4</c:f>
              <c:strCache>
                <c:ptCount val="1"/>
                <c:pt idx="0">
                  <c:v>Br_Mispred_PKI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Sheet1!$S$5:$S$10</c:f>
              <c:strCache>
                <c:ptCount val="6"/>
                <c:pt idx="0">
                  <c:v>"-O0"</c:v>
                </c:pt>
                <c:pt idx="1">
                  <c:v>"-O1"</c:v>
                </c:pt>
                <c:pt idx="2">
                  <c:v>"-O2"</c:v>
                </c:pt>
                <c:pt idx="3">
                  <c:v>"-O3"</c:v>
                </c:pt>
                <c:pt idx="4">
                  <c:v>"-Ofast"</c:v>
                </c:pt>
                <c:pt idx="5">
                  <c:v>"-funroll_loop"</c:v>
                </c:pt>
              </c:strCache>
            </c:strRef>
          </c:cat>
          <c:val>
            <c:numRef>
              <c:f>Sheet1!$X$5:$X$10</c:f>
              <c:numCache>
                <c:formatCode>General</c:formatCode>
                <c:ptCount val="6"/>
                <c:pt idx="0">
                  <c:v>4.8396698712854205</c:v>
                </c:pt>
                <c:pt idx="1">
                  <c:v>5.3198881556059874</c:v>
                </c:pt>
                <c:pt idx="2">
                  <c:v>3.5734013413641565</c:v>
                </c:pt>
                <c:pt idx="3">
                  <c:v>5.1383165222561002</c:v>
                </c:pt>
                <c:pt idx="4">
                  <c:v>5.3371793878405986</c:v>
                </c:pt>
                <c:pt idx="5">
                  <c:v>5.4357244117156291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CA-074C-BBEE-6823068B9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6698128"/>
        <c:axId val="376699856"/>
      </c:barChart>
      <c:catAx>
        <c:axId val="37669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99856"/>
        <c:crosses val="autoZero"/>
        <c:auto val="1"/>
        <c:lblAlgn val="ctr"/>
        <c:lblOffset val="100"/>
        <c:noMultiLvlLbl val="0"/>
      </c:catAx>
      <c:valAx>
        <c:axId val="37669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9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877CD0-59AE-0B91-C022-8989D3A6EE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439E6-E15E-9632-3EDD-B63313219B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353E7-12BF-5647-A30A-46B82BF79869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920AF-5C38-98CB-1FDA-70D4A8FF49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04BF4-1590-D89F-247E-86617859B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91077-78FF-BC47-83F5-0F73CA15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75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0000"/>
            <a:lumOff val="40000"/>
          </a:schemeClr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74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6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background" userDrawn="1">
  <p:cSld name="white corner logo, maroon corner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38200" y="2620451"/>
            <a:ext cx="10515600" cy="154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500"/>
              <a:buFont typeface="Arial"/>
              <a:buNone/>
              <a:defRPr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4059" y="-6100"/>
            <a:ext cx="2940214" cy="87589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28836" y="257770"/>
            <a:ext cx="2053002" cy="38778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8F44-B635-4FCB-8D18-224854E87C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0438" y="4491038"/>
            <a:ext cx="5661025" cy="544512"/>
          </a:xfrm>
        </p:spPr>
        <p:txBody>
          <a:bodyPr/>
          <a:lstStyle>
            <a:lvl1pPr marL="50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388248-0E75-42A8-A19A-2B4C7ECE9F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60438" y="5208588"/>
            <a:ext cx="5661025" cy="544512"/>
          </a:xfrm>
        </p:spPr>
        <p:txBody>
          <a:bodyPr/>
          <a:lstStyle>
            <a:lvl1pPr marL="50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mpty background alt footer">
  <p:cSld name="1_maroon background">
    <p:bg>
      <p:bgPr>
        <a:solidFill>
          <a:schemeClr val="dk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838200" y="5064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mpty background alt footer" userDrawn="1">
  <p:cSld name="1_maroon background"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8200" y="34440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27688-F886-429D-A4EF-D615E67DCB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060294"/>
            <a:ext cx="10515600" cy="402776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180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08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838200" y="2138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"/>
          <p:cNvSpPr txBox="1">
            <a:spLocks noGrp="1"/>
          </p:cNvSpPr>
          <p:nvPr>
            <p:ph type="title"/>
          </p:nvPr>
        </p:nvSpPr>
        <p:spPr>
          <a:xfrm>
            <a:off x="838200" y="1949116"/>
            <a:ext cx="1025778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Clr>
                <a:schemeClr val="lt1"/>
              </a:buClr>
              <a:buSzPts val="5400"/>
            </a:pPr>
            <a:r>
              <a:rPr lang="en-US" sz="4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</a:t>
            </a:r>
            <a:r>
              <a:rPr lang="en-US" sz="44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LargeBoom</a:t>
            </a:r>
            <a:r>
              <a:rPr lang="en-US" sz="4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4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SmallBoom</a:t>
            </a:r>
            <a:r>
              <a:rPr lang="en-US" sz="4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RISC-V CPU performance with EEMBC CoreMark</a:t>
            </a:r>
          </a:p>
        </p:txBody>
      </p:sp>
      <p:sp>
        <p:nvSpPr>
          <p:cNvPr id="2" name="Author">
            <a:extLst>
              <a:ext uri="{FF2B5EF4-FFF2-40B4-BE49-F238E27FC236}">
                <a16:creationId xmlns:a16="http://schemas.microsoft.com/office/drawing/2014/main" id="{EF307A02-42FC-48EE-B45C-BC911F3896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347205"/>
            <a:ext cx="9252284" cy="1074821"/>
          </a:xfrm>
        </p:spPr>
        <p:txBody>
          <a:bodyPr>
            <a:noAutofit/>
          </a:bodyPr>
          <a:lstStyle/>
          <a:p>
            <a:pPr marL="50800" indent="0">
              <a:buNone/>
            </a:pPr>
            <a:r>
              <a:rPr lang="en-US" sz="20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Presented by - Lalit Prasad Peri (</a:t>
            </a:r>
            <a:r>
              <a:rPr lang="en-US" sz="20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lalitprasad@vt.edu</a:t>
            </a:r>
            <a:r>
              <a:rPr lang="en-US" sz="20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)</a:t>
            </a:r>
          </a:p>
          <a:p>
            <a:pPr marL="50800" indent="0">
              <a:buNone/>
            </a:pPr>
            <a:r>
              <a:rPr lang="en-US" sz="20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Project Group #2</a:t>
            </a:r>
          </a:p>
          <a:p>
            <a:pPr marL="50800" indent="0">
              <a:buNone/>
            </a:pPr>
            <a:r>
              <a:rPr lang="en-US" sz="20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ECE5504 Computer Architecture - Fall2023 </a:t>
            </a:r>
          </a:p>
        </p:txBody>
      </p:sp>
      <p:pic>
        <p:nvPicPr>
          <p:cNvPr id="114" name="Virginia Tech Logo" descr="Virginia Te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2196" y="299447"/>
            <a:ext cx="2351529" cy="444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06C6C-6189-9F94-6860-D93464A8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23" y="512923"/>
            <a:ext cx="9818077" cy="54451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of Presentation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3FCF05-CA92-BC30-550E-85D5A2988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213338"/>
            <a:ext cx="10515600" cy="4874725"/>
          </a:xfrm>
        </p:spPr>
        <p:txBody>
          <a:bodyPr>
            <a:normAutofit/>
          </a:bodyPr>
          <a:lstStyle/>
          <a:p>
            <a:pPr marL="393700" indent="-342900">
              <a:buFont typeface="Arial" panose="020B0604020202020204" pitchFamily="34" charset="0"/>
              <a:buChar char="•"/>
            </a:pPr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7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700" indent="-34290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Motivation </a:t>
            </a:r>
          </a:p>
          <a:p>
            <a:pPr marL="393700" indent="-34290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Methods used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(ISA / Compiler / Code-Analysis)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Analysis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(Runtime / Model Simulations)</a:t>
            </a:r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700" indent="-34290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Preliminary Results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Takeaway</a:t>
            </a:r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logo for a company&#10;&#10;Description automatically generated">
            <a:extLst>
              <a:ext uri="{FF2B5EF4-FFF2-40B4-BE49-F238E27FC236}">
                <a16:creationId xmlns:a16="http://schemas.microsoft.com/office/drawing/2014/main" id="{AC9ED576-66B5-6730-8DBF-C8708517A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00" y="5753100"/>
            <a:ext cx="2959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3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for a company&#10;&#10;Description automatically generated">
            <a:extLst>
              <a:ext uri="{FF2B5EF4-FFF2-40B4-BE49-F238E27FC236}">
                <a16:creationId xmlns:a16="http://schemas.microsoft.com/office/drawing/2014/main" id="{D69E5AD3-CDC8-65CD-C35E-C48D805BC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00" y="5753100"/>
            <a:ext cx="2959100" cy="11049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4E06C6C-6189-9F94-6860-D93464A8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23" y="512923"/>
            <a:ext cx="9818077" cy="54451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3FCF05-CA92-BC30-550E-85D5A2988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2723" y="1138459"/>
            <a:ext cx="10961077" cy="5030628"/>
          </a:xfrm>
        </p:spPr>
        <p:txBody>
          <a:bodyPr>
            <a:noAutofit/>
          </a:bodyPr>
          <a:lstStyle/>
          <a:p>
            <a:pPr marL="622300" indent="-5715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Synthetic microbenchmarks like Dhrystone (DMIPS) have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been leveraged by CPU architects to fine-tune microarchitecture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but it is shown to be susceptible to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gaming” by compiler. </a:t>
            </a:r>
          </a:p>
          <a:p>
            <a:pPr marL="622300" indent="-571500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not always, synthetic benchmark scores don’t translate to actionable performance uplifts when comparing CPU architectures (DMIPS, </a:t>
            </a:r>
            <a:r>
              <a:rPr lang="en-IN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BogoMIPS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571500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CoreMark? 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CoreMark is a simple, yet sophisticated benchmark that is designed specifically to test the functionality of a processor core. Running CoreMark produces a single-number score allowing users to make quick comparisons between processors.</a:t>
            </a:r>
          </a:p>
          <a:p>
            <a:pPr marL="622300" indent="-571500">
              <a:buFont typeface="Arial" panose="020B0604020202020204" pitchFamily="34" charset="0"/>
              <a:buChar char="•"/>
            </a:pPr>
            <a:r>
              <a:rPr lang="x-none" sz="1800" spc="-5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CoreMark, though having a small program footprint, has a set of diverse algorithms to evaluate performance – i) List processing (search and sort), ii) matrix manipulation, iii) finite state machine, and iv) CRC (cyclic redundancy checks). Benchmark was designed with 64-bit processors in view.</a:t>
            </a:r>
            <a:endParaRPr lang="en-IN" sz="18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 indent="-457200"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Coremark Improves on Dhrystone?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Dhrystone, CoreMark is small, portable, easy to understand, free, and displays a single number benchmark score. Unlike Dhrystone, CoreMark has specific run and reporting rules, and was designed to avoid problematic aspects of Dhrystone (i.e. library optimizations)</a:t>
            </a:r>
            <a:endParaRPr lang="en-IN" sz="18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 indent="-45720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the outcome of this study, intention is to recommend a high-performance CPU microarchitecture for either class of RISC-V designs i.e., 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LargeBoom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SmallBoom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optimized for workloads which have similar characteristics as CoreMark.</a:t>
            </a:r>
          </a:p>
        </p:txBody>
      </p:sp>
    </p:spTree>
    <p:extLst>
      <p:ext uri="{BB962C8B-B14F-4D97-AF65-F5344CB8AC3E}">
        <p14:creationId xmlns:p14="http://schemas.microsoft.com/office/powerpoint/2010/main" val="401951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06C6C-6189-9F94-6860-D93464A8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23" y="512923"/>
            <a:ext cx="9818077" cy="54451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3FCF05-CA92-BC30-550E-85D5A2988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2723" y="1213338"/>
            <a:ext cx="10961077" cy="4874725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 (ISA / Compiler / Code-Analysis)</a:t>
            </a:r>
          </a:p>
          <a:p>
            <a:pPr marL="508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7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Focuses on static analysis &amp; optimization of binaries by the means of using compiler and profile-guided optimizations.</a:t>
            </a:r>
          </a:p>
          <a:p>
            <a:pPr marL="3937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step extract the characteristics like code-footprint, instruction mix and function graph profiles (CFGs).</a:t>
            </a:r>
          </a:p>
          <a:p>
            <a:pPr marL="3937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benchmarks could be “gamed” to improve scores without tangible changes in CPU architecture, this necessitates to understand the possible signatures of static optimizations.</a:t>
            </a:r>
          </a:p>
          <a:p>
            <a:pPr marL="3937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this 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gnu-gcc-9.4.0 is used for x86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RISC-V extension 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riscv64-unknown-elf-gcc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SmallBoom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LargeBoom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937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the flags explored - 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-O1, -O2, -O3, -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Ofast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-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funroll_loops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-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ftree_vectorize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9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06C6C-6189-9F94-6860-D93464A8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23" y="512923"/>
            <a:ext cx="9818077" cy="54451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3FCF05-CA92-BC30-550E-85D5A2988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148" y="1201763"/>
            <a:ext cx="10961077" cy="48747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Analysis (Runtime / Model Simulations)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analysis focuses on simulating and observing the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sensitivity of benchmarks with micro-architecture parameter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variations. This study proposes to use chip-yard project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instantiates </a:t>
            </a:r>
            <a:r>
              <a:rPr lang="en-IN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-models for CPUs and supports LLC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main memory, with parameterizable characteristics.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FA71B3-A6BE-BE18-3B44-A0CC4FB98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88962"/>
              </p:ext>
            </p:extLst>
          </p:nvPr>
        </p:nvGraphicFramePr>
        <p:xfrm>
          <a:off x="1731578" y="3379807"/>
          <a:ext cx="8292102" cy="275477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56544">
                  <a:extLst>
                    <a:ext uri="{9D8B030D-6E8A-4147-A177-3AD203B41FA5}">
                      <a16:colId xmlns:a16="http://schemas.microsoft.com/office/drawing/2014/main" val="2116923576"/>
                    </a:ext>
                  </a:extLst>
                </a:gridCol>
                <a:gridCol w="5635558">
                  <a:extLst>
                    <a:ext uri="{9D8B030D-6E8A-4147-A177-3AD203B41FA5}">
                      <a16:colId xmlns:a16="http://schemas.microsoft.com/office/drawing/2014/main" val="887106060"/>
                    </a:ext>
                  </a:extLst>
                </a:gridCol>
              </a:tblGrid>
              <a:tr h="55553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Micro-architecture features</a:t>
                      </a:r>
                      <a:endParaRPr lang="en-IN" sz="16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Policies and parameter sweeps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7124697"/>
                  </a:ext>
                </a:extLst>
              </a:tr>
              <a:tr h="6597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Caches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Replacement policies – LRU, SLRU, Random</a:t>
                      </a:r>
                      <a:endParaRPr lang="en-IN" sz="1400" dirty="0">
                        <a:effectLst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$Sweeps - Line-sizes, sets/ways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2571256"/>
                  </a:ext>
                </a:extLst>
              </a:tr>
              <a:tr h="3665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Prefetchers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NLP, NLP+N, </a:t>
                      </a:r>
                      <a:r>
                        <a:rPr lang="en-US" sz="1400" dirty="0" err="1">
                          <a:effectLst/>
                        </a:rPr>
                        <a:t>SWPrefetch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7912613"/>
                  </a:ext>
                </a:extLst>
              </a:tr>
              <a:tr h="3665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TLB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iTLB/dTLB sizes. PageTable Entries.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6681073"/>
                  </a:ext>
                </a:extLst>
              </a:tr>
              <a:tr h="3665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Branch-prediction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PHT/BTB sizes; SwPred, TAGE, Alpha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4990596"/>
                  </a:ext>
                </a:extLst>
              </a:tr>
              <a:tr h="43984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Instruction-Scheduling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INT/FP </a:t>
                      </a:r>
                      <a:r>
                        <a:rPr lang="en-US" sz="1400" dirty="0" err="1">
                          <a:effectLst/>
                        </a:rPr>
                        <a:t>phy</a:t>
                      </a:r>
                      <a:r>
                        <a:rPr lang="en-US" sz="1400" dirty="0">
                          <a:effectLst/>
                        </a:rPr>
                        <a:t>-registers, ROB size, </a:t>
                      </a:r>
                      <a:r>
                        <a:rPr lang="en-US" sz="1400" dirty="0" err="1">
                          <a:effectLst/>
                        </a:rPr>
                        <a:t>Ldq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Stq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648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94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06C6C-6189-9F94-6860-D93464A8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23" y="512923"/>
            <a:ext cx="9818077" cy="54451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Results #1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3FCF05-CA92-BC30-550E-85D5A2988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2723" y="1213338"/>
            <a:ext cx="10961077" cy="487472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 (ISA / Compiler / Code-Analysis)</a:t>
            </a:r>
          </a:p>
          <a:p>
            <a:pPr marL="3937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generating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objdump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de-compilation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coremark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binaries, instruction mix was extracted.</a:t>
            </a:r>
          </a:p>
          <a:p>
            <a:pPr marL="393700" indent="-342900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Ghidra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Decompiler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used to extract object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decompliation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937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Hurdles overcome: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CPU_CYCLE macros in source codes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 doesn’t have complete/correct implementation of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time.h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 Instrumenting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coremark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source code for RISC-V performance counters.</a:t>
            </a:r>
          </a:p>
          <a:p>
            <a:pPr marL="3937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Ghidra Logo PNG Vector (SVG) Free Download">
            <a:extLst>
              <a:ext uri="{FF2B5EF4-FFF2-40B4-BE49-F238E27FC236}">
                <a16:creationId xmlns:a16="http://schemas.microsoft.com/office/drawing/2014/main" id="{FDB94468-B826-7611-A60E-4551D28CB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275" y="924052"/>
            <a:ext cx="1018570" cy="102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53885CD-6347-6DD1-CADF-48A89C6FF4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9096100"/>
              </p:ext>
            </p:extLst>
          </p:nvPr>
        </p:nvGraphicFramePr>
        <p:xfrm>
          <a:off x="203963" y="3443468"/>
          <a:ext cx="5611646" cy="3414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FE2E16-1820-75F1-F1E3-647C9E66E20A}"/>
              </a:ext>
            </a:extLst>
          </p:cNvPr>
          <p:cNvSpPr txBox="1"/>
          <p:nvPr/>
        </p:nvSpPr>
        <p:spPr>
          <a:xfrm>
            <a:off x="10466596" y="1948042"/>
            <a:ext cx="215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Ghidra-decompiler</a:t>
            </a:r>
            <a:endParaRPr lang="en-US" b="1" i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B9948F4-E804-273A-DA36-4F0AEE5AE4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214674"/>
              </p:ext>
            </p:extLst>
          </p:nvPr>
        </p:nvGraphicFramePr>
        <p:xfrm>
          <a:off x="6499468" y="3408235"/>
          <a:ext cx="5486694" cy="3414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2220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06C6C-6189-9F94-6860-D93464A8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23" y="512923"/>
            <a:ext cx="9818077" cy="54451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Results #2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3FCF05-CA92-BC30-550E-85D5A2988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2722" y="1213339"/>
            <a:ext cx="7011378" cy="146041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Analysis ( Runtime / Model Simulations)</a:t>
            </a:r>
          </a:p>
          <a:p>
            <a:pPr marL="3937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profiling results on x86 server (for comparison with RISC-V model profiling).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D93E20E-6D80-BBEB-CC12-E1F9CDF43D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543144"/>
              </p:ext>
            </p:extLst>
          </p:nvPr>
        </p:nvGraphicFramePr>
        <p:xfrm>
          <a:off x="392723" y="2673753"/>
          <a:ext cx="5472562" cy="41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C605D25-9F52-989A-A273-6522B60F72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76415"/>
              </p:ext>
            </p:extLst>
          </p:nvPr>
        </p:nvGraphicFramePr>
        <p:xfrm>
          <a:off x="6096000" y="2090099"/>
          <a:ext cx="5865282" cy="4536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4598F6B0-16D8-524E-F33D-43FD8DAFFB85}"/>
              </a:ext>
            </a:extLst>
          </p:cNvPr>
          <p:cNvSpPr/>
          <p:nvPr/>
        </p:nvSpPr>
        <p:spPr>
          <a:xfrm>
            <a:off x="9340770" y="1493134"/>
            <a:ext cx="2280212" cy="596965"/>
          </a:xfrm>
          <a:prstGeom prst="wedgeRoundRectCallout">
            <a:avLst>
              <a:gd name="adj1" fmla="val 8144"/>
              <a:gd name="adj2" fmla="val 1090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Higher L1i/L1d miss rates!</a:t>
            </a:r>
          </a:p>
        </p:txBody>
      </p:sp>
    </p:spTree>
    <p:extLst>
      <p:ext uri="{BB962C8B-B14F-4D97-AF65-F5344CB8AC3E}">
        <p14:creationId xmlns:p14="http://schemas.microsoft.com/office/powerpoint/2010/main" val="241624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2B41-1EF6-56F5-6B07-FF0E4B71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447"/>
            <a:ext cx="10515600" cy="4841057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/>
            </a:b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Shay Gal-On, Markus Levy, “Exploring CoreMark™ – A Benchmark Maximizing Simplicity and Efficacy” EEMBC Whitepaper</a:t>
            </a:r>
            <a:b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Jim Turley “Dhrystone Is Dead; Long Live CoreMark!”, </a:t>
            </a:r>
            <a:r>
              <a:rPr lang="en-I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EEJournel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June’2009</a:t>
            </a:r>
            <a:b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CoreMark-Cortex-M4. https://</a:t>
            </a:r>
            <a:r>
              <a:rPr lang="en-I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developer.arm.com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/Processors/Cortex-M4</a:t>
            </a:r>
            <a:b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SimulationArtifacts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https://</a:t>
            </a:r>
            <a:r>
              <a:rPr lang="en-I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lalitprasadperi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Evaluating_CoreMark_on_BoomCore</a:t>
            </a:r>
            <a:b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RISC-V </a:t>
            </a:r>
            <a:r>
              <a:rPr lang="en-I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Insstruction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 Architecture v2.2 https://</a:t>
            </a:r>
            <a:r>
              <a:rPr lang="en-I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riscv.org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wpcontent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/uploads/2017/05/riscv-spec-v2.2.pdf</a:t>
            </a:r>
            <a:b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[6] BOOM CPU Specification https://</a:t>
            </a:r>
            <a:r>
              <a:rPr lang="en-I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docs.boom-core.org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/latest/</a:t>
            </a:r>
            <a:b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I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Chipyard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Documentation https://</a:t>
            </a:r>
            <a:r>
              <a:rPr lang="en-I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chipyard.readthedocs.io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/latest/Generators/</a:t>
            </a:r>
            <a:r>
              <a:rPr lang="en-I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BOOM.html</a:t>
            </a:r>
            <a:b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I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Gcc-riscv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toolchain https://</a:t>
            </a:r>
            <a:r>
              <a:rPr lang="en-I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wiki.riscv.org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/display/HOME/</a:t>
            </a:r>
            <a:r>
              <a:rPr lang="en-I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Toolchain+Projects</a:t>
            </a:r>
            <a:b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[9] David A Patterson and John L. Hennessy, Computer Architecture: A Quantitative Approach 5th edition.</a:t>
            </a:r>
            <a:b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[10] Course Slides, ECE5504 Fall2023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E09A-EA4A-E546-3604-3CF92F62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787" y="2223062"/>
            <a:ext cx="7820855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1453574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861F41"/>
      </a:dk1>
      <a:lt1>
        <a:srgbClr val="FFFFFF"/>
      </a:lt1>
      <a:dk2>
        <a:srgbClr val="75787B"/>
      </a:dk2>
      <a:lt2>
        <a:srgbClr val="E5E1E6"/>
      </a:lt2>
      <a:accent1>
        <a:srgbClr val="861F41"/>
      </a:accent1>
      <a:accent2>
        <a:srgbClr val="C64600"/>
      </a:accent2>
      <a:accent3>
        <a:srgbClr val="A5A5A5"/>
      </a:accent3>
      <a:accent4>
        <a:srgbClr val="508590"/>
      </a:accent4>
      <a:accent5>
        <a:srgbClr val="E5E1E6"/>
      </a:accent5>
      <a:accent6>
        <a:srgbClr val="003C7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861F41"/>
      </a:dk1>
      <a:lt1>
        <a:srgbClr val="FFFFFF"/>
      </a:lt1>
      <a:dk2>
        <a:srgbClr val="75787B"/>
      </a:dk2>
      <a:lt2>
        <a:srgbClr val="E5E1E6"/>
      </a:lt2>
      <a:accent1>
        <a:srgbClr val="861F41"/>
      </a:accent1>
      <a:accent2>
        <a:srgbClr val="C64600"/>
      </a:accent2>
      <a:accent3>
        <a:srgbClr val="A5A5A5"/>
      </a:accent3>
      <a:accent4>
        <a:srgbClr val="508590"/>
      </a:accent4>
      <a:accent5>
        <a:srgbClr val="E5E1E6"/>
      </a:accent5>
      <a:accent6>
        <a:srgbClr val="003C7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6C1035"/>
      </a:dk1>
      <a:lt1>
        <a:srgbClr val="5C6C66"/>
      </a:lt1>
      <a:dk2>
        <a:srgbClr val="A7A7A7"/>
      </a:dk2>
      <a:lt2>
        <a:srgbClr val="535353"/>
      </a:lt2>
      <a:accent1>
        <a:srgbClr val="6C1035"/>
      </a:accent1>
      <a:accent2>
        <a:srgbClr val="E57631"/>
      </a:accent2>
      <a:accent3>
        <a:srgbClr val="A5A5A5"/>
      </a:accent3>
      <a:accent4>
        <a:srgbClr val="417C79"/>
      </a:accent4>
      <a:accent5>
        <a:srgbClr val="E5E1EF"/>
      </a:accent5>
      <a:accent6>
        <a:srgbClr val="003C7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7844</TotalTime>
  <Words>865</Words>
  <Application>Microsoft Macintosh PowerPoint</Application>
  <PresentationFormat>Widescreen</PresentationFormat>
  <Paragraphs>61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1_Office Theme</vt:lpstr>
      <vt:lpstr>1_Office Theme</vt:lpstr>
      <vt:lpstr>Evaluating LargeBoom &amp; SmallBoom RISC-V CPU performance with EEMBC CoreMark</vt:lpstr>
      <vt:lpstr>Outline of Presentation</vt:lpstr>
      <vt:lpstr>Motivation</vt:lpstr>
      <vt:lpstr>Evaluation Method</vt:lpstr>
      <vt:lpstr>Evaluation Method</vt:lpstr>
      <vt:lpstr>Preliminary Results #1</vt:lpstr>
      <vt:lpstr>Preliminary Results #2</vt:lpstr>
      <vt:lpstr>References  [1] Shay Gal-On, Markus Levy, “Exploring CoreMark™ – A Benchmark Maximizing Simplicity and Efficacy” EEMBC Whitepaper [2] Jim Turley “Dhrystone Is Dead; Long Live CoreMark!”, EEJournel, June’2009 [3] CoreMark-Cortex-M4. https://developer.arm.com/Processors/Cortex-M4 [4] SimulationArtifacts: https://github.com/lalitprasadperi/Evaluating_CoreMark_on_BoomCore [5] RISC-V Insstruction Set Architecture v2.2 https://riscv.org/wpcontent/uploads/2017/05/riscv-spec-v2.2.pdf [6] BOOM CPU Specification https://docs.boom-core.org/en/latest/ [7] Chipyard Project Documentation https://chipyard.readthedocs.io/en/latest/Generators/BOOM.html [8] Gcc-riscv toolchain https://wiki.riscv.org/display/HOME/Toolchain+Projects [9] David A Patterson and John L. Hennessy, Computer Architecture: A Quantitative Approach 5th edition. [10] Course Slides, ECE5504 Fall2023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 1/3</dc:title>
  <dc:creator>Schlieper, Elizabeth</dc:creator>
  <cp:lastModifiedBy>Lalit Prasad Peri</cp:lastModifiedBy>
  <cp:revision>87</cp:revision>
  <dcterms:modified xsi:type="dcterms:W3CDTF">2023-11-28T06:25:16Z</dcterms:modified>
</cp:coreProperties>
</file>