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7" d="100"/>
          <a:sy n="47" d="100"/>
        </p:scale>
        <p:origin x="77" y="9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9/6/2023</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9/6/2023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9/6/2023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9/6/2023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9/6/2023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9/6/2023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9/6/2023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9/6/2023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9/6/2023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9/6/2023</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9/6/2023</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9/6/2023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9/6/2023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9/6/2023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9/6/2023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9/6/2023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9/6/2023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9/6/2023</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7CD19-ACBA-7E06-12AB-A5A42CA42190}"/>
              </a:ext>
            </a:extLst>
          </p:cNvPr>
          <p:cNvSpPr>
            <a:spLocks noGrp="1"/>
          </p:cNvSpPr>
          <p:nvPr>
            <p:ph type="ctrTitle"/>
          </p:nvPr>
        </p:nvSpPr>
        <p:spPr>
          <a:xfrm>
            <a:off x="1526795" y="1090569"/>
            <a:ext cx="8453817" cy="746620"/>
          </a:xfrm>
        </p:spPr>
        <p:txBody>
          <a:bodyPr/>
          <a:lstStyle/>
          <a:p>
            <a:pPr algn="ctr"/>
            <a:r>
              <a:rPr lang="en-IN" sz="4000" dirty="0">
                <a:latin typeface="Times New Roman" panose="02020603050405020304" pitchFamily="18" charset="0"/>
                <a:cs typeface="Times New Roman" panose="02020603050405020304" pitchFamily="18" charset="0"/>
              </a:rPr>
              <a:t>PROJECT PRESENTATION</a:t>
            </a:r>
          </a:p>
        </p:txBody>
      </p:sp>
      <p:sp>
        <p:nvSpPr>
          <p:cNvPr id="3" name="Subtitle 2">
            <a:extLst>
              <a:ext uri="{FF2B5EF4-FFF2-40B4-BE49-F238E27FC236}">
                <a16:creationId xmlns:a16="http://schemas.microsoft.com/office/drawing/2014/main" id="{8D13F4D2-478F-4345-D3C7-F7CA3423CB43}"/>
              </a:ext>
            </a:extLst>
          </p:cNvPr>
          <p:cNvSpPr>
            <a:spLocks noGrp="1"/>
          </p:cNvSpPr>
          <p:nvPr>
            <p:ph type="subTitle" idx="1"/>
          </p:nvPr>
        </p:nvSpPr>
        <p:spPr>
          <a:xfrm>
            <a:off x="1154955" y="3808603"/>
            <a:ext cx="8825658" cy="1830198"/>
          </a:xfrm>
        </p:spPr>
        <p:txBody>
          <a:bodyPr/>
          <a:lstStyle/>
          <a:p>
            <a:pPr algn="ctr"/>
            <a:r>
              <a:rPr lang="en-IN" sz="2400" b="1" u="sng" dirty="0">
                <a:solidFill>
                  <a:schemeClr val="bg1"/>
                </a:solidFill>
                <a:latin typeface="Times New Roman" panose="02020603050405020304" pitchFamily="18" charset="0"/>
                <a:cs typeface="Times New Roman" panose="02020603050405020304" pitchFamily="18" charset="0"/>
              </a:rPr>
              <a:t>CAPSTONE  PROJECT</a:t>
            </a:r>
          </a:p>
          <a:p>
            <a:pPr algn="ctr"/>
            <a:r>
              <a:rPr lang="en-IN" sz="2400" b="1" dirty="0">
                <a:solidFill>
                  <a:schemeClr val="accent2"/>
                </a:solidFill>
                <a:latin typeface="Times New Roman" panose="02020603050405020304" pitchFamily="18" charset="0"/>
                <a:cs typeface="Times New Roman" panose="02020603050405020304" pitchFamily="18" charset="0"/>
              </a:rPr>
              <a:t>TITLE: </a:t>
            </a:r>
            <a:r>
              <a:rPr lang="en-US" sz="2400" b="1" i="0" dirty="0">
                <a:solidFill>
                  <a:schemeClr val="accent2">
                    <a:lumMod val="20000"/>
                    <a:lumOff val="80000"/>
                  </a:schemeClr>
                </a:solidFill>
                <a:effectLst/>
                <a:latin typeface="Times New Roman" panose="02020603050405020304" pitchFamily="18" charset="0"/>
                <a:cs typeface="Times New Roman" panose="02020603050405020304" pitchFamily="18" charset="0"/>
              </a:rPr>
              <a:t>Hotel Book Prediction using machine learning</a:t>
            </a:r>
          </a:p>
          <a:p>
            <a:pPr algn="ctr"/>
            <a:endParaRPr lang="en-IN" u="sng"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F4AF6712-6C81-6736-6EE8-5904BF1BF85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533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E9DBE-5367-D3E1-D093-16641C261CA2}"/>
              </a:ext>
            </a:extLst>
          </p:cNvPr>
          <p:cNvSpPr>
            <a:spLocks noGrp="1"/>
          </p:cNvSpPr>
          <p:nvPr>
            <p:ph type="title"/>
          </p:nvPr>
        </p:nvSpPr>
        <p:spPr/>
        <p:txBody>
          <a:bodyPr/>
          <a:lstStyle/>
          <a:p>
            <a:r>
              <a:rPr lang="en-IN" dirty="0"/>
              <a:t>Data analysis project steps</a:t>
            </a:r>
          </a:p>
        </p:txBody>
      </p:sp>
      <p:sp>
        <p:nvSpPr>
          <p:cNvPr id="3" name="Content Placeholder 2">
            <a:extLst>
              <a:ext uri="{FF2B5EF4-FFF2-40B4-BE49-F238E27FC236}">
                <a16:creationId xmlns:a16="http://schemas.microsoft.com/office/drawing/2014/main" id="{595C271D-D6BC-5AD8-F5C8-C81682CED85C}"/>
              </a:ext>
            </a:extLst>
          </p:cNvPr>
          <p:cNvSpPr>
            <a:spLocks noGrp="1"/>
          </p:cNvSpPr>
          <p:nvPr>
            <p:ph idx="1"/>
          </p:nvPr>
        </p:nvSpPr>
        <p:spPr/>
        <p:txBody>
          <a:bodyPr/>
          <a:lstStyle/>
          <a:p>
            <a:r>
              <a:rPr lang="en-IN" dirty="0"/>
              <a:t>Create a problem statement</a:t>
            </a:r>
          </a:p>
          <a:p>
            <a:r>
              <a:rPr lang="en-IN" dirty="0"/>
              <a:t>Identify the data you want to </a:t>
            </a:r>
            <a:r>
              <a:rPr lang="en-IN" dirty="0" err="1"/>
              <a:t>analyze</a:t>
            </a:r>
            <a:r>
              <a:rPr lang="en-IN" dirty="0"/>
              <a:t>.</a:t>
            </a:r>
          </a:p>
          <a:p>
            <a:r>
              <a:rPr lang="en-IN" dirty="0"/>
              <a:t>Explore and clean the data</a:t>
            </a:r>
          </a:p>
          <a:p>
            <a:r>
              <a:rPr lang="en-IN" dirty="0" err="1"/>
              <a:t>Analyze</a:t>
            </a:r>
            <a:r>
              <a:rPr lang="en-IN" dirty="0"/>
              <a:t> the data to get useful insights.</a:t>
            </a:r>
          </a:p>
          <a:p>
            <a:r>
              <a:rPr lang="en-IN" dirty="0"/>
              <a:t>Present the data in terms of reports or dashboards using visualization.</a:t>
            </a:r>
          </a:p>
          <a:p>
            <a:endParaRPr lang="en-IN" dirty="0"/>
          </a:p>
        </p:txBody>
      </p:sp>
    </p:spTree>
    <p:extLst>
      <p:ext uri="{BB962C8B-B14F-4D97-AF65-F5344CB8AC3E}">
        <p14:creationId xmlns:p14="http://schemas.microsoft.com/office/powerpoint/2010/main" val="624300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7226D-E75A-F872-264E-EFFCF2484BCA}"/>
              </a:ext>
            </a:extLst>
          </p:cNvPr>
          <p:cNvSpPr>
            <a:spLocks noGrp="1"/>
          </p:cNvSpPr>
          <p:nvPr>
            <p:ph type="title"/>
          </p:nvPr>
        </p:nvSpPr>
        <p:spPr/>
        <p:txBody>
          <a:bodyPr/>
          <a:lstStyle/>
          <a:p>
            <a:pPr algn="ctr"/>
            <a:r>
              <a:rPr lang="en-IN" sz="4000" dirty="0">
                <a:latin typeface="Times New Roman" panose="02020603050405020304" pitchFamily="18" charset="0"/>
                <a:cs typeface="Times New Roman" panose="02020603050405020304" pitchFamily="18" charset="0"/>
              </a:rPr>
              <a:t>Business problem</a:t>
            </a:r>
          </a:p>
        </p:txBody>
      </p:sp>
      <p:sp>
        <p:nvSpPr>
          <p:cNvPr id="3" name="Content Placeholder 2">
            <a:extLst>
              <a:ext uri="{FF2B5EF4-FFF2-40B4-BE49-F238E27FC236}">
                <a16:creationId xmlns:a16="http://schemas.microsoft.com/office/drawing/2014/main" id="{91A7CCBC-D93B-65B5-E54C-5CCF77FE7D7E}"/>
              </a:ext>
            </a:extLst>
          </p:cNvPr>
          <p:cNvSpPr>
            <a:spLocks noGrp="1"/>
          </p:cNvSpPr>
          <p:nvPr>
            <p:ph idx="1"/>
          </p:nvPr>
        </p:nvSpPr>
        <p:spPr>
          <a:xfrm>
            <a:off x="1154954" y="2603500"/>
            <a:ext cx="10291375" cy="3416300"/>
          </a:xfrm>
        </p:spPr>
        <p:txBody>
          <a:bodyPr>
            <a:normAutofit/>
          </a:bodyPr>
          <a:lstStyle/>
          <a:p>
            <a:r>
              <a:rPr lang="en-US" sz="2400" dirty="0">
                <a:latin typeface="Times New Roman" panose="02020603050405020304" pitchFamily="18" charset="0"/>
                <a:cs typeface="Times New Roman" panose="02020603050405020304" pitchFamily="18" charset="0"/>
              </a:rPr>
              <a:t>In recent years, City Hotel and Resort Hotel have seen high cancellation rates. Each hotel is now dealing with a number of issues as a result, including fewer revenues and less than ideal hotel room use. Consequently, lowering cancellation rates is both hotels' primary goal in order to increase their efficiency in generating revenue, and for us to offer thorough business advice to address this problem. The analysis of hotel booking cancellations as well as other factors that have no bearing on their business and yearly revenue generation are the main topics of this report.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2468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3B569-14AA-EB71-7157-66142F5E219B}"/>
              </a:ext>
            </a:extLst>
          </p:cNvPr>
          <p:cNvSpPr>
            <a:spLocks noGrp="1"/>
          </p:cNvSpPr>
          <p:nvPr>
            <p:ph type="title"/>
          </p:nvPr>
        </p:nvSpPr>
        <p:spPr>
          <a:xfrm>
            <a:off x="1154954" y="963386"/>
            <a:ext cx="8825659" cy="717247"/>
          </a:xfrm>
        </p:spPr>
        <p:txBody>
          <a:bodyPr/>
          <a:lstStyle/>
          <a:p>
            <a:pPr algn="ctr"/>
            <a:r>
              <a:rPr lang="en-IN" dirty="0">
                <a:latin typeface="Times New Roman" panose="02020603050405020304" pitchFamily="18" charset="0"/>
                <a:cs typeface="Times New Roman" panose="02020603050405020304" pitchFamily="18" charset="0"/>
              </a:rPr>
              <a:t>Assumptions</a:t>
            </a:r>
          </a:p>
        </p:txBody>
      </p:sp>
      <p:sp>
        <p:nvSpPr>
          <p:cNvPr id="3" name="Content Placeholder 2">
            <a:extLst>
              <a:ext uri="{FF2B5EF4-FFF2-40B4-BE49-F238E27FC236}">
                <a16:creationId xmlns:a16="http://schemas.microsoft.com/office/drawing/2014/main" id="{DE79D991-29E6-B62A-04E9-AB262CD520B8}"/>
              </a:ext>
            </a:extLst>
          </p:cNvPr>
          <p:cNvSpPr>
            <a:spLocks noGrp="1"/>
          </p:cNvSpPr>
          <p:nvPr>
            <p:ph idx="1"/>
          </p:nvPr>
        </p:nvSpPr>
        <p:spPr/>
        <p:txBody>
          <a:bodyPr>
            <a:normAutofit/>
          </a:bodyPr>
          <a:lstStyle/>
          <a:p>
            <a:r>
              <a:rPr lang="en-IN" sz="2400" b="1" dirty="0">
                <a:latin typeface="Times New Roman" panose="02020603050405020304" pitchFamily="18" charset="0"/>
                <a:cs typeface="Times New Roman" panose="02020603050405020304" pitchFamily="18" charset="0"/>
              </a:rPr>
              <a:t>No unusual occurrences between 2015 and 2017 will have a substantial impact on the data used</a:t>
            </a:r>
          </a:p>
          <a:p>
            <a:r>
              <a:rPr lang="en-IN" sz="2400" b="1" dirty="0">
                <a:latin typeface="Times New Roman" panose="02020603050405020304" pitchFamily="18" charset="0"/>
                <a:cs typeface="Times New Roman" panose="02020603050405020304" pitchFamily="18" charset="0"/>
              </a:rPr>
              <a:t>The information is still current and can be used to </a:t>
            </a:r>
            <a:r>
              <a:rPr lang="en-IN" sz="2400" b="1" dirty="0" err="1">
                <a:latin typeface="Times New Roman" panose="02020603050405020304" pitchFamily="18" charset="0"/>
                <a:cs typeface="Times New Roman" panose="02020603050405020304" pitchFamily="18" charset="0"/>
              </a:rPr>
              <a:t>analyze</a:t>
            </a:r>
            <a:r>
              <a:rPr lang="en-IN" sz="2400" b="1" dirty="0">
                <a:latin typeface="Times New Roman" panose="02020603050405020304" pitchFamily="18" charset="0"/>
                <a:cs typeface="Times New Roman" panose="02020603050405020304" pitchFamily="18" charset="0"/>
              </a:rPr>
              <a:t> a hotel’s possible plans in an efficient manner.</a:t>
            </a:r>
          </a:p>
          <a:p>
            <a:r>
              <a:rPr lang="en-IN" sz="2400" b="1" dirty="0">
                <a:latin typeface="Times New Roman" panose="02020603050405020304" pitchFamily="18" charset="0"/>
                <a:cs typeface="Times New Roman" panose="02020603050405020304" pitchFamily="18" charset="0"/>
              </a:rPr>
              <a:t>There are no unanticipated negatives to the hotel employing any advised technique.</a:t>
            </a:r>
          </a:p>
          <a:p>
            <a:r>
              <a:rPr lang="en-IN" sz="2400" b="1" dirty="0">
                <a:latin typeface="Times New Roman" panose="02020603050405020304" pitchFamily="18" charset="0"/>
                <a:cs typeface="Times New Roman" panose="02020603050405020304" pitchFamily="18" charset="0"/>
              </a:rPr>
              <a:t>The hotel is not currently using any of the suggested solutions.</a:t>
            </a:r>
          </a:p>
        </p:txBody>
      </p:sp>
    </p:spTree>
    <p:extLst>
      <p:ext uri="{BB962C8B-B14F-4D97-AF65-F5344CB8AC3E}">
        <p14:creationId xmlns:p14="http://schemas.microsoft.com/office/powerpoint/2010/main" val="1643985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F1C98-7BB6-AAA0-17E4-8D7068A4BC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BFF199-0871-5A78-93B4-B6FFC6C486CC}"/>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The biggest factor affecting the effectiveness of earning income is booking cancellations</a:t>
            </a:r>
          </a:p>
          <a:p>
            <a:r>
              <a:rPr lang="en-IN" sz="2400" dirty="0">
                <a:latin typeface="Times New Roman" panose="02020603050405020304" pitchFamily="18" charset="0"/>
                <a:cs typeface="Times New Roman" panose="02020603050405020304" pitchFamily="18" charset="0"/>
              </a:rPr>
              <a:t>Cancellations result in vacant rooms for the booked length of time</a:t>
            </a:r>
          </a:p>
          <a:p>
            <a:r>
              <a:rPr lang="en-IN" sz="2400" dirty="0">
                <a:latin typeface="Times New Roman" panose="02020603050405020304" pitchFamily="18" charset="0"/>
                <a:cs typeface="Times New Roman" panose="02020603050405020304" pitchFamily="18" charset="0"/>
              </a:rPr>
              <a:t>Clients  make hotel reservations the same year they make cancellations</a:t>
            </a:r>
          </a:p>
        </p:txBody>
      </p:sp>
    </p:spTree>
    <p:extLst>
      <p:ext uri="{BB962C8B-B14F-4D97-AF65-F5344CB8AC3E}">
        <p14:creationId xmlns:p14="http://schemas.microsoft.com/office/powerpoint/2010/main" val="4254597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25751-BB15-C19A-3906-126FF18A51A0}"/>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Research questions</a:t>
            </a:r>
          </a:p>
        </p:txBody>
      </p:sp>
      <p:sp>
        <p:nvSpPr>
          <p:cNvPr id="3" name="Content Placeholder 2">
            <a:extLst>
              <a:ext uri="{FF2B5EF4-FFF2-40B4-BE49-F238E27FC236}">
                <a16:creationId xmlns:a16="http://schemas.microsoft.com/office/drawing/2014/main" id="{81495CE0-5FFA-14B3-B3EF-7EE73D026F30}"/>
              </a:ext>
            </a:extLst>
          </p:cNvPr>
          <p:cNvSpPr>
            <a:spLocks noGrp="1"/>
          </p:cNvSpPr>
          <p:nvPr>
            <p:ph idx="1"/>
          </p:nvPr>
        </p:nvSpPr>
        <p:spPr/>
        <p:txBody>
          <a:bodyPr/>
          <a:lstStyle/>
          <a:p>
            <a:r>
              <a:rPr lang="en-IN" sz="2400" b="1" dirty="0">
                <a:latin typeface="Times New Roman" panose="02020603050405020304" pitchFamily="18" charset="0"/>
                <a:cs typeface="Times New Roman" panose="02020603050405020304" pitchFamily="18" charset="0"/>
              </a:rPr>
              <a:t>What are the variables that affect the hotel reservations cancellations?</a:t>
            </a:r>
          </a:p>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How can we make hotel reservation cancellations better?</a:t>
            </a:r>
          </a:p>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How will hotels be assisted in making pricing and promotional decisions?</a:t>
            </a:r>
          </a:p>
          <a:p>
            <a:endParaRPr lang="en-IN" dirty="0"/>
          </a:p>
        </p:txBody>
      </p:sp>
    </p:spTree>
    <p:extLst>
      <p:ext uri="{BB962C8B-B14F-4D97-AF65-F5344CB8AC3E}">
        <p14:creationId xmlns:p14="http://schemas.microsoft.com/office/powerpoint/2010/main" val="3158403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C40D2-EFE7-AF70-526A-8B2B19FB27C6}"/>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Hypothesis</a:t>
            </a:r>
          </a:p>
        </p:txBody>
      </p:sp>
      <p:sp>
        <p:nvSpPr>
          <p:cNvPr id="3" name="Content Placeholder 2">
            <a:extLst>
              <a:ext uri="{FF2B5EF4-FFF2-40B4-BE49-F238E27FC236}">
                <a16:creationId xmlns:a16="http://schemas.microsoft.com/office/drawing/2014/main" id="{70EC85D9-3A5D-36B0-6894-FFB76CCCE7A8}"/>
              </a:ext>
            </a:extLst>
          </p:cNvPr>
          <p:cNvSpPr>
            <a:spLocks noGrp="1"/>
          </p:cNvSpPr>
          <p:nvPr>
            <p:ph idx="1"/>
          </p:nvPr>
        </p:nvSpPr>
        <p:spPr/>
        <p:txBody>
          <a:bodyPr/>
          <a:lstStyle/>
          <a:p>
            <a:r>
              <a:rPr lang="en-IN" sz="2400" b="1" dirty="0">
                <a:latin typeface="Times New Roman" panose="02020603050405020304" pitchFamily="18" charset="0"/>
                <a:cs typeface="Times New Roman" panose="02020603050405020304" pitchFamily="18" charset="0"/>
              </a:rPr>
              <a:t>More cancellations occur when prices are higher</a:t>
            </a:r>
          </a:p>
          <a:p>
            <a:r>
              <a:rPr lang="en-IN" sz="2400" b="1" dirty="0">
                <a:latin typeface="Times New Roman" panose="02020603050405020304" pitchFamily="18" charset="0"/>
                <a:cs typeface="Times New Roman" panose="02020603050405020304" pitchFamily="18" charset="0"/>
              </a:rPr>
              <a:t>When there is a longer waiting list customers tend to cancel more frequently</a:t>
            </a:r>
          </a:p>
          <a:p>
            <a:r>
              <a:rPr lang="en-IN" sz="2400" b="1" dirty="0">
                <a:latin typeface="Times New Roman" panose="02020603050405020304" pitchFamily="18" charset="0"/>
                <a:cs typeface="Times New Roman" panose="02020603050405020304" pitchFamily="18" charset="0"/>
              </a:rPr>
              <a:t>The majority of clients are coming from offline travel agents to make their observations.</a:t>
            </a:r>
          </a:p>
          <a:p>
            <a:endParaRPr lang="en-IN" dirty="0"/>
          </a:p>
        </p:txBody>
      </p:sp>
    </p:spTree>
    <p:extLst>
      <p:ext uri="{BB962C8B-B14F-4D97-AF65-F5344CB8AC3E}">
        <p14:creationId xmlns:p14="http://schemas.microsoft.com/office/powerpoint/2010/main" val="3203369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32</TotalTime>
  <Words>324</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Times New Roman</vt:lpstr>
      <vt:lpstr>Wingdings 3</vt:lpstr>
      <vt:lpstr>Ion Boardroom</vt:lpstr>
      <vt:lpstr>PROJECT PRESENTATION</vt:lpstr>
      <vt:lpstr>Data analysis project steps</vt:lpstr>
      <vt:lpstr>Business problem</vt:lpstr>
      <vt:lpstr>Assumptions</vt:lpstr>
      <vt:lpstr>PowerPoint Presentation</vt:lpstr>
      <vt:lpstr>Research questions</vt:lpstr>
      <vt:lpstr>Hypothesis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LALIT SONAWANE</dc:creator>
  <cp:lastModifiedBy>LALIT SONAWANE</cp:lastModifiedBy>
  <cp:revision>1</cp:revision>
  <dcterms:created xsi:type="dcterms:W3CDTF">2023-09-06T09:50:51Z</dcterms:created>
  <dcterms:modified xsi:type="dcterms:W3CDTF">2023-09-06T10:23:26Z</dcterms:modified>
</cp:coreProperties>
</file>