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2" r:id="rId2"/>
    <p:sldId id="295" r:id="rId3"/>
    <p:sldId id="278" r:id="rId4"/>
    <p:sldId id="279" r:id="rId5"/>
    <p:sldId id="296"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12" autoAdjust="0"/>
    <p:restoredTop sz="94660"/>
  </p:normalViewPr>
  <p:slideViewPr>
    <p:cSldViewPr snapToGrid="0">
      <p:cViewPr varScale="1">
        <p:scale>
          <a:sx n="117" d="100"/>
          <a:sy n="117" d="100"/>
        </p:scale>
        <p:origin x="-499"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pPr/>
              <a:t>9/25/2021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pPr/>
              <a:t>‹#›</a:t>
            </a:fld>
            <a:endParaRPr lang="en-US"/>
          </a:p>
        </p:txBody>
      </p:sp>
    </p:spTree>
    <p:extLst>
      <p:ext uri="{BB962C8B-B14F-4D97-AF65-F5344CB8AC3E}">
        <p14:creationId xmlns:p14="http://schemas.microsoft.com/office/powerpoint/2010/main" xmlns=""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xmlns=""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3A90430C-755F-CC48-B69D-C7B5FE58167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xmlns=""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xmlns=""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xmlns=""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Tree>
    <p:extLst>
      <p:ext uri="{BB962C8B-B14F-4D97-AF65-F5344CB8AC3E}">
        <p14:creationId xmlns:p14="http://schemas.microsoft.com/office/powerpoint/2010/main" xmlns=""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11" name="Content Placeholder 2">
            <a:extLst>
              <a:ext uri="{FF2B5EF4-FFF2-40B4-BE49-F238E27FC236}">
                <a16:creationId xmlns:a16="http://schemas.microsoft.com/office/drawing/2014/main" xmlns=""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xmlns=""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sp>
        <p:nvSpPr>
          <p:cNvPr id="7" name="Content Placeholder 2">
            <a:extLst>
              <a:ext uri="{FF2B5EF4-FFF2-40B4-BE49-F238E27FC236}">
                <a16:creationId xmlns:a16="http://schemas.microsoft.com/office/drawing/2014/main" xmlns=""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xmlns=""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xmlns=""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xmlns=""/>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xmlns="" id="{CB22C87B-454A-5546-8346-08CD9A74FE5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xmlns=""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xmlns="" id="{FF0D9D5E-4D2E-CA4D-AD11-F48A3C1E8D6D}"/>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xmlns=""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xmlns="" id="{74AF8623-17CF-6240-8EE3-A38651F2E384}"/>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xmlns=""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xmlns=""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xmlns=""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xmlns=""/>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hqprint">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xmlns="" id="{AFD0E892-AD84-1E4B-88EE-D37B1E173C5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xmlns=""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xmlns=""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xmlns=""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xmlns=""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15" name="Picture 14">
            <a:extLst>
              <a:ext uri="{FF2B5EF4-FFF2-40B4-BE49-F238E27FC236}">
                <a16:creationId xmlns:a16="http://schemas.microsoft.com/office/drawing/2014/main" xmlns="" id="{F70F4A04-9F09-BC4C-BCD8-015E0BC0878C}"/>
              </a:ext>
            </a:extLst>
          </p:cNvPr>
          <p:cNvPicPr>
            <a:picLocks noChangeAspect="1"/>
          </p:cNvPicPr>
          <p:nvPr/>
        </p:nvPicPr>
        <p:blipFill>
          <a:blip r:embed="rId2" cstate="print"/>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xmlns=""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xmlns=""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xmlns="" id="{1E3CF8DA-271C-CB40-9A53-7C2CBDDD591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xmlns=""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xmlns=""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xmlns=""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xmlns=""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1928" y="0"/>
            <a:ext cx="9160462" cy="5143500"/>
          </a:xfrm>
          <a:prstGeom prst="rect">
            <a:avLst/>
          </a:prstGeom>
        </p:spPr>
      </p:pic>
    </p:spTree>
    <p:extLst>
      <p:ext uri="{BB962C8B-B14F-4D97-AF65-F5344CB8AC3E}">
        <p14:creationId xmlns:p14="http://schemas.microsoft.com/office/powerpoint/2010/main" xmlns=""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E91B630-BDD5-844D-9F57-E0F3DA8DE295}"/>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xmlns=""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xmlns=""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xmlns=""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xmlns=""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xmlns=""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xmlns=""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xmlns=""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xmlns=""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xmlns=""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xmlns="" id="{C2914087-A4EF-E640-A3E0-574DF86EFCB7}"/>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xmlns=""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xmlns="" id="{729CBCB3-DFC4-6A43-9125-F8D01C1DBC97}"/>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xmlns=""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xmlns=""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xmlns=""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xmlns=""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404F555-4B35-F044-B7D0-D32F73D755D2}"/>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xmlns="" id="{C6865CC2-EE1E-B44E-B46B-DD0F56CB7AB5}"/>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xmlns=""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xmlns=""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xmlns=""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xmlns=""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xmlns=""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xmlns=""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xmlns=""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xmlns=""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xmlns="" id="{41D0A58E-F413-134E-B7FA-239403A9526F}"/>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xmlns=""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xmlns=""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xmlns=""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xmlns=""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xmlns=""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xmlns=""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xmlns=""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xmlns=""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1380DC35-22AA-CB4D-B036-9AE68A672CD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xmlns="" id="{3E72939B-E866-3F48-956F-028BC0570F38}"/>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xmlns=""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xmlns=""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xmlns=""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xmlns=""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xmlns="" id="{4CD00A0B-19B3-AE44-9414-54B79855AA4B}"/>
              </a:ext>
            </a:extLst>
          </p:cNvPr>
          <p:cNvPicPr>
            <a:picLocks noChangeAspect="1"/>
          </p:cNvPicPr>
          <p:nvPr/>
        </p:nvPicPr>
        <p:blipFill>
          <a:blip r:embed="rId2" cstate="print"/>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xmlns=""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xmlns=""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xmlns=""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xmlns=""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xmlns=""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xmlns=""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9E394311-CCC6-F94F-925A-AA4EE294BA18}"/>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xmlns=""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xmlns=""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xmlns=""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xmlns=""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xmlns=""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xmlns=""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xmlns=""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xmlns=""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xmlns=""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pPr/>
              <a:t>‹#›</a:t>
            </a:fld>
            <a:endParaRPr lang="en-US"/>
          </a:p>
        </p:txBody>
      </p:sp>
      <p:pic>
        <p:nvPicPr>
          <p:cNvPr id="7" name="Picture 6">
            <a:extLst>
              <a:ext uri="{FF2B5EF4-FFF2-40B4-BE49-F238E27FC236}">
                <a16:creationId xmlns:a16="http://schemas.microsoft.com/office/drawing/2014/main" xmlns="" id="{A75C5FF7-2DC4-5442-BB0D-C1FF3C41C2F6}"/>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xmlns=""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xmlns=""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xmlns=""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TEMPLATE</a:t>
            </a:r>
          </a:p>
        </p:txBody>
      </p:sp>
      <p:sp>
        <p:nvSpPr>
          <p:cNvPr id="1641473" name="Rectangle 3"/>
          <p:cNvSpPr>
            <a:spLocks noGrp="1" noChangeArrowheads="1"/>
          </p:cNvSpPr>
          <p:nvPr>
            <p:ph idx="4294967295"/>
          </p:nvPr>
        </p:nvSpPr>
        <p:spPr>
          <a:xfrm>
            <a:off x="260554" y="1543050"/>
            <a:ext cx="8804787" cy="1657350"/>
          </a:xfrm>
          <a:prstGeom prst="rect">
            <a:avLst/>
          </a:prstGeom>
        </p:spPr>
        <p:txBody>
          <a:bodyPr>
            <a:normAutofit/>
          </a:bodyPr>
          <a:lstStyle/>
          <a:p>
            <a:pPr algn="ctr"/>
            <a:endParaRPr lang="en-US" sz="2400" dirty="0"/>
          </a:p>
          <a:p>
            <a:r>
              <a:rPr lang="en-US" sz="2400" dirty="0"/>
              <a:t>As a </a:t>
            </a:r>
            <a:r>
              <a:rPr lang="en-US" sz="2400" b="1" i="1" dirty="0"/>
              <a:t>&lt;type of user&gt;</a:t>
            </a:r>
            <a:r>
              <a:rPr lang="en-US" sz="2400" i="1" dirty="0"/>
              <a:t>, </a:t>
            </a:r>
            <a:r>
              <a:rPr lang="en-US" sz="2400" dirty="0"/>
              <a:t>I want to </a:t>
            </a:r>
            <a:r>
              <a:rPr lang="en-US" sz="2400" b="1" i="1" dirty="0"/>
              <a:t>&lt;immediate goal&gt; </a:t>
            </a:r>
            <a:r>
              <a:rPr lang="en-US" sz="2400" dirty="0"/>
              <a:t>so that </a:t>
            </a:r>
            <a:r>
              <a:rPr lang="en-US" sz="2400" b="1" i="1" dirty="0"/>
              <a:t>&lt;business outcome&gt;.</a:t>
            </a:r>
          </a:p>
        </p:txBody>
      </p:sp>
      <p:sp>
        <p:nvSpPr>
          <p:cNvPr id="5" name="Rectangular Callout 4"/>
          <p:cNvSpPr/>
          <p:nvPr/>
        </p:nvSpPr>
        <p:spPr>
          <a:xfrm>
            <a:off x="1485900" y="1007269"/>
            <a:ext cx="2021681" cy="535781"/>
          </a:xfrm>
          <a:prstGeom prst="wedgeRectCallout">
            <a:avLst>
              <a:gd name="adj1" fmla="val -20558"/>
              <a:gd name="adj2" fmla="val 138307"/>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User Role </a:t>
            </a:r>
            <a:r>
              <a:rPr lang="en-US" i="1" dirty="0">
                <a:latin typeface="+mj-lt"/>
              </a:rPr>
              <a:t>(Who?)</a:t>
            </a:r>
          </a:p>
        </p:txBody>
      </p:sp>
      <p:sp>
        <p:nvSpPr>
          <p:cNvPr id="6" name="Rectangular Callout 5"/>
          <p:cNvSpPr/>
          <p:nvPr/>
        </p:nvSpPr>
        <p:spPr>
          <a:xfrm>
            <a:off x="4450326" y="3120437"/>
            <a:ext cx="2644378" cy="639365"/>
          </a:xfrm>
          <a:prstGeom prst="wedgeRectCallout">
            <a:avLst>
              <a:gd name="adj1" fmla="val -6025"/>
              <a:gd name="adj2" fmla="val -175622"/>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Desired Function </a:t>
            </a:r>
            <a:r>
              <a:rPr lang="en-US" i="1" dirty="0">
                <a:latin typeface="+mj-lt"/>
              </a:rPr>
              <a:t>(What?)</a:t>
            </a:r>
          </a:p>
        </p:txBody>
      </p:sp>
      <p:sp>
        <p:nvSpPr>
          <p:cNvPr id="7" name="Rectangular Callout 6"/>
          <p:cNvSpPr/>
          <p:nvPr/>
        </p:nvSpPr>
        <p:spPr>
          <a:xfrm>
            <a:off x="836972" y="3016660"/>
            <a:ext cx="2074069" cy="663178"/>
          </a:xfrm>
          <a:prstGeom prst="wedgeRectCallout">
            <a:avLst>
              <a:gd name="adj1" fmla="val -29204"/>
              <a:gd name="adj2" fmla="val -98174"/>
            </a:avLst>
          </a:prstGeom>
          <a:solidFill>
            <a:schemeClr val="accent3">
              <a:lumMod val="60000"/>
              <a:lumOff val="40000"/>
            </a:schemeClr>
          </a:solidFill>
          <a:ln>
            <a:solidFill>
              <a:schemeClr val="accent3">
                <a:lumMod val="50000"/>
              </a:schemeClr>
            </a:solid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b="1" dirty="0">
                <a:latin typeface="+mj-lt"/>
              </a:rPr>
              <a:t>End Result </a:t>
            </a:r>
            <a:r>
              <a:rPr lang="en-US" i="1" dirty="0">
                <a:latin typeface="+mj-lt"/>
              </a:rPr>
              <a:t>(Why?)</a:t>
            </a:r>
          </a:p>
        </p:txBody>
      </p:sp>
      <p:sp>
        <p:nvSpPr>
          <p:cNvPr id="8" name="Rounded Rectangle 7"/>
          <p:cNvSpPr/>
          <p:nvPr/>
        </p:nvSpPr>
        <p:spPr>
          <a:xfrm>
            <a:off x="3257550" y="3943351"/>
            <a:ext cx="2686050" cy="598885"/>
          </a:xfrm>
          <a:prstGeom prst="roundRect">
            <a:avLst/>
          </a:prstGeom>
          <a:solidFill>
            <a:schemeClr val="accent3">
              <a:lumMod val="75000"/>
            </a:schemeClr>
          </a:solidFill>
          <a:ln>
            <a:solidFill>
              <a:schemeClr val="accent3">
                <a:lumMod val="50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950" i="1" dirty="0">
                <a:solidFill>
                  <a:schemeClr val="tx2"/>
                </a:solidFill>
              </a:rPr>
              <a:t>Who, What, Why.. </a:t>
            </a:r>
            <a:br>
              <a:rPr lang="en-US" sz="1950" i="1" dirty="0">
                <a:solidFill>
                  <a:schemeClr val="tx2"/>
                </a:solidFill>
              </a:rPr>
            </a:br>
            <a:r>
              <a:rPr lang="en-US" sz="1950" i="1" dirty="0">
                <a:solidFill>
                  <a:schemeClr val="tx2"/>
                </a:solidFill>
              </a:rPr>
              <a:t>What is </a:t>
            </a:r>
            <a:r>
              <a:rPr lang="en-US" sz="1950" b="1" i="1" dirty="0">
                <a:solidFill>
                  <a:schemeClr val="tx2"/>
                </a:solidFill>
              </a:rPr>
              <a:t>NOT </a:t>
            </a:r>
            <a:r>
              <a:rPr lang="en-US" sz="1950" i="1" dirty="0">
                <a:solidFill>
                  <a:schemeClr val="tx2"/>
                </a:solidFill>
              </a:rPr>
              <a:t>here?</a:t>
            </a:r>
          </a:p>
        </p:txBody>
      </p:sp>
    </p:spTree>
    <p:extLst>
      <p:ext uri="{BB962C8B-B14F-4D97-AF65-F5344CB8AC3E}">
        <p14:creationId xmlns:p14="http://schemas.microsoft.com/office/powerpoint/2010/main" xmlns="" val="5585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1" y="482601"/>
            <a:ext cx="2305163" cy="3844652"/>
          </a:xfrm>
        </p:spPr>
        <p:txBody>
          <a:bodyPr vert="horz" lIns="68580" tIns="34290" rIns="68580" bIns="34290" rtlCol="0" anchor="ctr" anchorCtr="0">
            <a:normAutofit/>
          </a:bodyPr>
          <a:lstStyle/>
          <a:p>
            <a:pPr algn="r"/>
            <a:r>
              <a:rPr lang="en-US" sz="3600" dirty="0"/>
              <a:t>User Story Examples</a:t>
            </a:r>
          </a:p>
        </p:txBody>
      </p:sp>
      <p:sp>
        <p:nvSpPr>
          <p:cNvPr id="3" name="Content Placeholder 2"/>
          <p:cNvSpPr>
            <a:spLocks noGrp="1"/>
          </p:cNvSpPr>
          <p:nvPr>
            <p:ph idx="4294967295"/>
          </p:nvPr>
        </p:nvSpPr>
        <p:spPr>
          <a:xfrm>
            <a:off x="3272839" y="466273"/>
            <a:ext cx="5093921" cy="3860980"/>
          </a:xfrm>
        </p:spPr>
        <p:txBody>
          <a:bodyPr vert="horz" lIns="0" tIns="34290" rIns="0" bIns="34290" rtlCol="0" anchor="ctr">
            <a:normAutofit/>
          </a:bodyPr>
          <a:lstStyle/>
          <a:p>
            <a:pPr>
              <a:lnSpc>
                <a:spcPct val="90000"/>
              </a:lnSpc>
            </a:pPr>
            <a:r>
              <a:rPr lang="en-US" sz="1125" b="1" dirty="0">
                <a:solidFill>
                  <a:schemeClr val="accent3"/>
                </a:solidFill>
              </a:rPr>
              <a:t>Good examples</a:t>
            </a:r>
          </a:p>
          <a:p>
            <a:pPr lvl="1">
              <a:lnSpc>
                <a:spcPct val="90000"/>
              </a:lnSpc>
            </a:pPr>
            <a:r>
              <a:rPr lang="en-US" sz="1125" dirty="0"/>
              <a:t>As a customer, I need to use a debit card to make purchases so that I only use cash on hand for purchases.</a:t>
            </a:r>
          </a:p>
          <a:p>
            <a:pPr lvl="1">
              <a:lnSpc>
                <a:spcPct val="90000"/>
              </a:lnSpc>
            </a:pPr>
            <a:r>
              <a:rPr lang="en-US" sz="1125" dirty="0"/>
              <a:t>As a customer, I need to search for health care providers so that I can choose the lowest cost option.</a:t>
            </a:r>
          </a:p>
          <a:p>
            <a:pPr lvl="1">
              <a:lnSpc>
                <a:spcPct val="90000"/>
              </a:lnSpc>
            </a:pPr>
            <a:r>
              <a:rPr lang="en-US" sz="1125" dirty="0"/>
              <a:t>As a customer, I need to edit my profile information so that I don’t have to enter my personal details before each interaction.</a:t>
            </a:r>
          </a:p>
          <a:p>
            <a:pPr lvl="1">
              <a:lnSpc>
                <a:spcPct val="90000"/>
              </a:lnSpc>
            </a:pPr>
            <a:r>
              <a:rPr lang="en-US" sz="1125" dirty="0"/>
              <a:t>As an end-user, I need to find a pediatrician health care provider in my network in my local area so that I may take my kids to the doctor. </a:t>
            </a:r>
          </a:p>
          <a:p>
            <a:pPr>
              <a:lnSpc>
                <a:spcPct val="90000"/>
              </a:lnSpc>
            </a:pPr>
            <a:endParaRPr lang="en-US" sz="1125" dirty="0"/>
          </a:p>
          <a:p>
            <a:pPr>
              <a:lnSpc>
                <a:spcPct val="90000"/>
              </a:lnSpc>
            </a:pPr>
            <a:r>
              <a:rPr lang="en-US" sz="1125" b="1" dirty="0">
                <a:solidFill>
                  <a:schemeClr val="accent3"/>
                </a:solidFill>
              </a:rPr>
              <a:t>Bad examples</a:t>
            </a:r>
          </a:p>
          <a:p>
            <a:pPr lvl="1">
              <a:lnSpc>
                <a:spcPct val="90000"/>
              </a:lnSpc>
            </a:pPr>
            <a:r>
              <a:rPr lang="en-US" sz="1125" dirty="0"/>
              <a:t>Our new e-commerce system should take credit cards (no particular viewpoint)</a:t>
            </a:r>
          </a:p>
          <a:p>
            <a:pPr lvl="1">
              <a:lnSpc>
                <a:spcPct val="90000"/>
              </a:lnSpc>
            </a:pPr>
            <a:r>
              <a:rPr lang="en-US" sz="1125" dirty="0"/>
              <a:t>New users must take the HRA (why?)</a:t>
            </a:r>
          </a:p>
          <a:p>
            <a:pPr lvl="1">
              <a:lnSpc>
                <a:spcPct val="90000"/>
              </a:lnSpc>
            </a:pPr>
            <a:r>
              <a:rPr lang="en-US" sz="1125" dirty="0"/>
              <a:t>The system must be written in on the </a:t>
            </a:r>
            <a:r>
              <a:rPr lang="en-US" sz="1125" dirty="0" err="1"/>
              <a:t>.net</a:t>
            </a:r>
            <a:r>
              <a:rPr lang="en-US" sz="1125" dirty="0"/>
              <a:t> platform (no business value)</a:t>
            </a:r>
          </a:p>
          <a:p>
            <a:pPr lvl="1">
              <a:lnSpc>
                <a:spcPct val="90000"/>
              </a:lnSpc>
            </a:pPr>
            <a:r>
              <a:rPr lang="en-US" sz="1125" dirty="0"/>
              <a:t>A user must find the website easy to use (not testable)</a:t>
            </a:r>
          </a:p>
          <a:p>
            <a:pPr lvl="1">
              <a:lnSpc>
                <a:spcPct val="90000"/>
              </a:lnSpc>
            </a:pPr>
            <a:r>
              <a:rPr lang="en-US" sz="1125" dirty="0"/>
              <a:t>Show pediatricians by zip code (for whom and why?)</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F981D154-657F-4977-9E16-BEA23DC28A30}" type="slidenum">
              <a:rPr lang="en-US" sz="788"/>
              <a:pPr>
                <a:spcAft>
                  <a:spcPts val="450"/>
                </a:spcAft>
                <a:defRPr/>
              </a:pPr>
              <a:t>4</a:t>
            </a:fld>
            <a:endParaRPr lang="en-US" sz="788"/>
          </a:p>
        </p:txBody>
      </p:sp>
    </p:spTree>
    <p:extLst>
      <p:ext uri="{BB962C8B-B14F-4D97-AF65-F5344CB8AC3E}">
        <p14:creationId xmlns:p14="http://schemas.microsoft.com/office/powerpoint/2010/main" xmlns="" val="21214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78952" cy="4709160"/>
          </a:xfrm>
        </p:spPr>
        <p:txBody>
          <a:bodyPr/>
          <a:lstStyle/>
          <a:p>
            <a:r>
              <a:rPr lang="en-US" sz="1200" dirty="0" smtClean="0"/>
              <a:t>User Story 1</a:t>
            </a:r>
            <a:r>
              <a:rPr lang="en-US" sz="1200" dirty="0" smtClean="0"/>
              <a:t>:</a:t>
            </a:r>
            <a:br>
              <a:rPr lang="en-US" sz="1200" dirty="0" smtClean="0"/>
            </a:br>
            <a:r>
              <a:rPr lang="en-US" sz="1200" dirty="0" smtClean="0"/>
              <a:t>As </a:t>
            </a:r>
            <a:r>
              <a:rPr lang="en-US" sz="1200" dirty="0" smtClean="0"/>
              <a:t>a video conference participant, I want live video feed to turn off automatically, when the connection is not strong, so that my voice communication is clear</a:t>
            </a:r>
            <a:r>
              <a:rPr lang="en-US" sz="1200" dirty="0" smtClean="0"/>
              <a:t>.</a:t>
            </a:r>
            <a:br>
              <a:rPr lang="en-US" sz="1200" dirty="0" smtClean="0"/>
            </a:br>
            <a:r>
              <a:rPr lang="en-US" sz="1200" dirty="0" smtClean="0"/>
              <a:t/>
            </a:r>
            <a:br>
              <a:rPr lang="en-US" sz="1200" dirty="0" smtClean="0"/>
            </a:br>
            <a:r>
              <a:rPr lang="en-US" sz="1200" dirty="0" smtClean="0"/>
              <a:t>User </a:t>
            </a:r>
            <a:r>
              <a:rPr lang="en-US" sz="1200" dirty="0" smtClean="0"/>
              <a:t>Story </a:t>
            </a:r>
            <a:r>
              <a:rPr lang="en-US" sz="1200" dirty="0" smtClean="0"/>
              <a:t>2</a:t>
            </a:r>
            <a:r>
              <a:rPr lang="en-US" sz="1200" dirty="0" smtClean="0"/>
              <a:t>:</a:t>
            </a:r>
            <a:br>
              <a:rPr lang="en-US" sz="1200" dirty="0" smtClean="0"/>
            </a:br>
            <a:r>
              <a:rPr lang="en-US" sz="1200" dirty="0" smtClean="0"/>
              <a:t>As </a:t>
            </a:r>
            <a:r>
              <a:rPr lang="en-US" sz="1200" dirty="0" smtClean="0"/>
              <a:t>a video conference participant, I want to have when indicator that there is a rapid drop in transmission throughput, so that I can distinguish between a natural pause in the conversation and pause due to throughput issues</a:t>
            </a:r>
            <a:r>
              <a:rPr lang="en-US" sz="1200" dirty="0" smtClean="0"/>
              <a:t>.</a:t>
            </a:r>
            <a:br>
              <a:rPr lang="en-US" sz="1200" dirty="0" smtClean="0"/>
            </a:br>
            <a:r>
              <a:rPr lang="en-US" sz="1200" dirty="0" smtClean="0"/>
              <a:t/>
            </a:r>
            <a:br>
              <a:rPr lang="en-US" sz="1200" dirty="0" smtClean="0"/>
            </a:br>
            <a:r>
              <a:rPr lang="en-US" sz="1200" dirty="0" smtClean="0"/>
              <a:t>User Story 3</a:t>
            </a:r>
            <a:r>
              <a:rPr lang="en-US" sz="1200" dirty="0" smtClean="0"/>
              <a:t>:</a:t>
            </a:r>
            <a:br>
              <a:rPr lang="en-US" sz="1200" dirty="0" smtClean="0"/>
            </a:br>
            <a:r>
              <a:rPr lang="en-US" sz="1200" dirty="0" smtClean="0"/>
              <a:t>As a Video </a:t>
            </a:r>
            <a:r>
              <a:rPr lang="en-US" sz="1200" dirty="0" smtClean="0"/>
              <a:t>conference participant, I want to receive full video feed of the conversation later, so that in cases and bandwidth was not sufficient to have a live video feed, the video will be sent to me later during the downtime</a:t>
            </a:r>
            <a:r>
              <a:rPr lang="en-US" sz="1200" dirty="0" smtClean="0"/>
              <a:t>.</a:t>
            </a:r>
            <a:br>
              <a:rPr lang="en-US" sz="1200" dirty="0" smtClean="0"/>
            </a:br>
            <a:r>
              <a:rPr lang="en-US" sz="1200" dirty="0" smtClean="0"/>
              <a:t/>
            </a:r>
            <a:br>
              <a:rPr lang="en-US" sz="1200" dirty="0" smtClean="0"/>
            </a:br>
            <a:r>
              <a:rPr lang="en-US" sz="1200" dirty="0" smtClean="0"/>
              <a:t>User Story 4</a:t>
            </a:r>
            <a:r>
              <a:rPr lang="en-US" sz="1200" dirty="0" smtClean="0"/>
              <a:t>:</a:t>
            </a:r>
            <a:br>
              <a:rPr lang="en-US" sz="1200" dirty="0" smtClean="0"/>
            </a:br>
            <a:r>
              <a:rPr lang="en-US" sz="1200" dirty="0" smtClean="0"/>
              <a:t>As </a:t>
            </a:r>
            <a:r>
              <a:rPr lang="en-US" sz="1200" dirty="0" smtClean="0"/>
              <a:t>a Video conference operator, I want to have automatic rerouting of the connection, when a relay station is out of commission, so that video conference is not </a:t>
            </a:r>
            <a:r>
              <a:rPr lang="en-US" sz="1200" dirty="0" smtClean="0"/>
              <a:t>interrupted.</a:t>
            </a:r>
            <a:br>
              <a:rPr lang="en-US" sz="1200" dirty="0" smtClean="0"/>
            </a:br>
            <a:r>
              <a:rPr lang="en-US" sz="1200" dirty="0" smtClean="0"/>
              <a:t/>
            </a:r>
            <a:br>
              <a:rPr lang="en-US" sz="1200" dirty="0" smtClean="0"/>
            </a:br>
            <a:r>
              <a:rPr lang="en-US" sz="1200" smtClean="0"/>
              <a:t>User Story </a:t>
            </a:r>
            <a:r>
              <a:rPr lang="en-US" sz="1200" smtClean="0"/>
              <a:t>5</a:t>
            </a:r>
            <a:r>
              <a:rPr lang="en-US" sz="1200" smtClean="0"/>
              <a:t>:</a:t>
            </a:r>
            <a:br>
              <a:rPr lang="en-US" sz="1200" smtClean="0"/>
            </a:br>
            <a:r>
              <a:rPr lang="en-US" sz="1200" smtClean="0"/>
              <a:t>As </a:t>
            </a:r>
            <a:r>
              <a:rPr lang="en-US" sz="1200" smtClean="0"/>
              <a:t>a video conference operator, I want to have ability to store the recordings, so that video from the video conference can be forwarded to participants in during the downtime.</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endParaRPr lang="en-US" sz="1200" dirty="0"/>
          </a:p>
        </p:txBody>
      </p:sp>
    </p:spTree>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xmlns=""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248</TotalTime>
  <Words>354</Words>
  <Application>Microsoft Office PowerPoint</Application>
  <PresentationFormat>On-screen Show (16:9)</PresentationFormat>
  <Paragraphs>31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CognizantTheme</vt:lpstr>
      <vt:lpstr>Agile </vt:lpstr>
      <vt:lpstr>Task 2:  User Stories</vt:lpstr>
      <vt:lpstr>USER STORY TEMPLATE</vt:lpstr>
      <vt:lpstr>User Story Examples</vt:lpstr>
      <vt:lpstr>User Story 1: As a video conference participant, I want live video feed to turn off automatically, when the connection is not strong, so that my voice communication is clear.  User Story 2: As a video conference participant, I want to have when indicator that there is a rapid drop in transmission throughput, so that I can distinguish between a natural pause in the conversation and pause due to throughput issues.  User Story 3: As a Video conference participant, I want to receive full video feed of the conversation later, so that in cases and bandwidth was not sufficient to have a live video feed, the video will be sent to me later during the downtime.  User Story 4: As a Video conference operator, I want to have automatic rerouting of the connection, when a relay station is out of commission, so that video conference is not interrupted.  User Story 5: As a video conference operator, I want to have ability to store the recordings, so that video from the video conference can be forwarded to participants in during the downtime.      </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Karan Singh</cp:lastModifiedBy>
  <cp:revision>14</cp:revision>
  <dcterms:created xsi:type="dcterms:W3CDTF">2021-06-03T17:56:22Z</dcterms:created>
  <dcterms:modified xsi:type="dcterms:W3CDTF">2021-09-25T06:54:42Z</dcterms:modified>
</cp:coreProperties>
</file>