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1" r:id="rId3"/>
    <p:sldId id="260" r:id="rId4"/>
    <p:sldId id="256" r:id="rId5"/>
    <p:sldId id="262" r:id="rId6"/>
    <p:sldId id="257" r:id="rId7"/>
    <p:sldId id="258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F342E-D467-E44D-BF6A-A5B44649E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50CDA83-FE86-3D4D-B409-B732D1D76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D91BF41-69CA-184B-9F18-03C25F150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5C4D-CEA1-0640-A103-DFEE9B4A0346}" type="datetimeFigureOut">
              <a:rPr lang="da-DK" smtClean="0"/>
              <a:t>22.12.2020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03F6CF9-ADCA-BB47-A531-43FE3189A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A87E1FA-1A2D-394E-B666-A6F8CD809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3275-0049-BF48-94EE-4F08BB814F7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966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96257-56AA-F34E-8984-2FD64239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E1653AC-8BF2-2B40-BF41-9C0AF8734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9FF363D-192D-2F4E-84E3-21A76FA91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5C4D-CEA1-0640-A103-DFEE9B4A0346}" type="datetimeFigureOut">
              <a:rPr lang="da-DK" smtClean="0"/>
              <a:t>22.12.2020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668DC8A-9930-CA40-A960-F06468E2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084457D-21B4-5B46-A842-4670852B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3275-0049-BF48-94EE-4F08BB814F7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391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06E265E-9CDD-1F4E-870A-D8595F53A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B424FB9-E11A-D144-96C4-66CAEA6A8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E8AB00B-93DE-8341-8B72-93B9D97D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5C4D-CEA1-0640-A103-DFEE9B4A0346}" type="datetimeFigureOut">
              <a:rPr lang="da-DK" smtClean="0"/>
              <a:t>22.12.2020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69BD789-50F5-6A43-A052-6CAF4A71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F3C7BF2-3DB0-614F-9DFC-413B145E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3275-0049-BF48-94EE-4F08BB814F7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014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54E51-21BA-D74D-87AA-07BD9A8A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E39AADF-15A5-794E-AF61-69820AA37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DB6031D-1890-FA46-8E3F-1816EBD0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5C4D-CEA1-0640-A103-DFEE9B4A0346}" type="datetimeFigureOut">
              <a:rPr lang="da-DK" smtClean="0"/>
              <a:t>22.12.2020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E612BFB-468E-FF4F-8A64-6BB5AECB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67CA593-63D1-D24E-9012-EEF952E9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3275-0049-BF48-94EE-4F08BB814F7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99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3A0B1A-AE24-2A42-AFD2-240A787B5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C9663A8-E9AA-8D47-BAEA-43C26AB2B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4681B7B-A096-6447-9702-2FBC5F15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5C4D-CEA1-0640-A103-DFEE9B4A0346}" type="datetimeFigureOut">
              <a:rPr lang="da-DK" smtClean="0"/>
              <a:t>22.12.2020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93F2613-A52A-1042-BC9F-35247D60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320C312-FEC3-3A47-BDE5-869CE89A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3275-0049-BF48-94EE-4F08BB814F7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4565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61F0ED-3AD5-2A4D-8769-87DC0A100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25466F4-A703-114C-848F-6A9FC8486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96C674D-A1AB-FC4E-8DEA-A42917B84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2CC8196-BA57-AA49-9AAC-922A4202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5C4D-CEA1-0640-A103-DFEE9B4A0346}" type="datetimeFigureOut">
              <a:rPr lang="da-DK" smtClean="0"/>
              <a:t>22.12.2020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686EBD8-E5B6-A943-A1A9-6AF5F9D93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D8BB89D-9FB3-8449-9B24-AE9982B1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3275-0049-BF48-94EE-4F08BB814F7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3785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EA592-89AB-FD42-BD4E-217ED970D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DD5750D-2C3A-9F43-B460-5807CBEBA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496FFA0-BD7A-9B4B-B6F4-142226C73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03A5CB15-150F-1641-8005-1A991AA98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05B61BF0-3E2E-FE49-AAA2-723F58A8E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9773A503-8A3D-2144-A48C-D39FA465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5C4D-CEA1-0640-A103-DFEE9B4A0346}" type="datetimeFigureOut">
              <a:rPr lang="da-DK" smtClean="0"/>
              <a:t>22.12.2020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0F51E02-AC02-6D41-AA68-7C2E2630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D10B36B-B812-BF4D-836A-12FC231E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3275-0049-BF48-94EE-4F08BB814F7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432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F7B19-9844-DF45-9427-6CB39899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7B8F19F-4344-1446-A1E4-A289CF26C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5C4D-CEA1-0640-A103-DFEE9B4A0346}" type="datetimeFigureOut">
              <a:rPr lang="da-DK" smtClean="0"/>
              <a:t>22.12.2020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67CF18F-339D-BF4B-9E1B-9E06CC5D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C5109A1-681E-6349-BFC8-B3CB3F15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3275-0049-BF48-94EE-4F08BB814F7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440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DD351814-2F0C-0049-A126-A91D0B3AF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5C4D-CEA1-0640-A103-DFEE9B4A0346}" type="datetimeFigureOut">
              <a:rPr lang="da-DK" smtClean="0"/>
              <a:t>22.12.2020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E61EC16-6214-FE44-B1D5-8C78D22F1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E1EF3B3-B333-174C-8F92-6A8E2FEF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3275-0049-BF48-94EE-4F08BB814F7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712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C9115D-7FE5-704C-B52D-17591A34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CD14782-5BB5-2C4B-BCE8-BC276A19F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AE5E9D7-5D2D-7446-BFDE-1F8B472B9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1FC925D-FD22-B540-9E63-8BE5F0E5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5C4D-CEA1-0640-A103-DFEE9B4A0346}" type="datetimeFigureOut">
              <a:rPr lang="da-DK" smtClean="0"/>
              <a:t>22.12.2020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60A7DF2-1A61-2746-B928-6085F658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80F6A64-39F9-C64D-87BB-519497D10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3275-0049-BF48-94EE-4F08BB814F7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103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A57EFE-0442-DD4E-BF33-539BC7FCB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784E7855-4CAE-0A4C-A243-4182DD985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12395A8-81E8-5445-B240-25D00CE2F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83EDF59-2F20-4D4A-8A2E-02122466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5C4D-CEA1-0640-A103-DFEE9B4A0346}" type="datetimeFigureOut">
              <a:rPr lang="da-DK" smtClean="0"/>
              <a:t>22.12.2020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B3A7FF9-20CF-BB44-9C3C-AD217DFF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1B8163C-7F8A-9A48-AAB3-D58F472C6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3275-0049-BF48-94EE-4F08BB814F7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722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456179EF-9B97-B74F-A52F-B234D8F77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810A4F0-4FDA-A648-8447-AF2D33FF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DB91CB9-9084-304D-9180-F9DA933FA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C5C4D-CEA1-0640-A103-DFEE9B4A0346}" type="datetimeFigureOut">
              <a:rPr lang="da-DK" smtClean="0"/>
              <a:t>22.12.2020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A88D072-01AC-E74F-AD84-C3FF71E55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FBEC3A4-E0D0-8A4E-9C14-DF4F94431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83275-0049-BF48-94EE-4F08BB814F7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449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ionicframework.com/docs/developing/starting" TargetMode="External"/><Relationship Id="rId13" Type="http://schemas.openxmlformats.org/officeDocument/2006/relationships/hyperlink" Target="https://www.w3schools.com/cssref/" TargetMode="External"/><Relationship Id="rId3" Type="http://schemas.openxmlformats.org/officeDocument/2006/relationships/hyperlink" Target="https://ionicframework.com/docs/components" TargetMode="External"/><Relationship Id="rId7" Type="http://schemas.openxmlformats.org/officeDocument/2006/relationships/hyperlink" Target="https://ionicframework.com/docs" TargetMode="External"/><Relationship Id="rId12" Type="http://schemas.openxmlformats.org/officeDocument/2006/relationships/hyperlink" Target="https://devdocs.io/css/" TargetMode="External"/><Relationship Id="rId2" Type="http://schemas.openxmlformats.org/officeDocument/2006/relationships/hyperlink" Target="https://angular.io/doc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w3schools.com/" TargetMode="External"/><Relationship Id="rId11" Type="http://schemas.openxmlformats.org/officeDocument/2006/relationships/hyperlink" Target="https://www.typescriptlang.org/docs" TargetMode="External"/><Relationship Id="rId5" Type="http://schemas.openxmlformats.org/officeDocument/2006/relationships/hyperlink" Target="https://cookbook.kirby.design/home/intro" TargetMode="External"/><Relationship Id="rId10" Type="http://schemas.openxmlformats.org/officeDocument/2006/relationships/hyperlink" Target="https://github.com/laljyskebank/kirby-simple-starter/blob/master/Kom%20i%20gang%20med%20Kirby.docx" TargetMode="External"/><Relationship Id="rId4" Type="http://schemas.openxmlformats.org/officeDocument/2006/relationships/hyperlink" Target="https://kirby.design/" TargetMode="External"/><Relationship Id="rId9" Type="http://schemas.openxmlformats.org/officeDocument/2006/relationships/hyperlink" Target="https://github.com/laljyskebank/kirby-simple-starte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okbook.kirby.design/home/intro" TargetMode="External"/><Relationship Id="rId2" Type="http://schemas.openxmlformats.org/officeDocument/2006/relationships/hyperlink" Target="https://angular.io/guide/route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ngular.io/guide/two-way-binding" TargetMode="External"/><Relationship Id="rId5" Type="http://schemas.openxmlformats.org/officeDocument/2006/relationships/hyperlink" Target="https://angular.io/guide/architecture" TargetMode="External"/><Relationship Id="rId4" Type="http://schemas.openxmlformats.org/officeDocument/2006/relationships/hyperlink" Target="https://angular.io/tutorial/toh-pt3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27476-8CD3-694D-BDE9-FAE1B5DDB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Demo UI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4764BCD-0337-364F-AA2F-26CE150D6B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Eksempel til demo</a:t>
            </a:r>
          </a:p>
        </p:txBody>
      </p:sp>
    </p:spTree>
    <p:extLst>
      <p:ext uri="{BB962C8B-B14F-4D97-AF65-F5344CB8AC3E}">
        <p14:creationId xmlns:p14="http://schemas.microsoft.com/office/powerpoint/2010/main" val="230108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Phone XR White Mockup PNG Image | Free Download in 2020 | Iphone mockup,  Mobile mockup, Png">
            <a:extLst>
              <a:ext uri="{FF2B5EF4-FFF2-40B4-BE49-F238E27FC236}">
                <a16:creationId xmlns:a16="http://schemas.microsoft.com/office/drawing/2014/main" id="{563617D2-006B-8740-AE39-5103776912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7" r="25200"/>
          <a:stretch/>
        </p:blipFill>
        <p:spPr bwMode="auto">
          <a:xfrm>
            <a:off x="4011329" y="722697"/>
            <a:ext cx="3155229" cy="608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Afrundet rektangel 27">
            <a:extLst>
              <a:ext uri="{FF2B5EF4-FFF2-40B4-BE49-F238E27FC236}">
                <a16:creationId xmlns:a16="http://schemas.microsoft.com/office/drawing/2014/main" id="{56D51D34-2D4D-0240-9606-2C1690B4E347}"/>
              </a:ext>
            </a:extLst>
          </p:cNvPr>
          <p:cNvSpPr/>
          <p:nvPr/>
        </p:nvSpPr>
        <p:spPr>
          <a:xfrm>
            <a:off x="4448699" y="2888860"/>
            <a:ext cx="2176321" cy="2159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a-DK" sz="12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E652B68-A146-6E40-A7AC-B38DBD2B1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40" y="10119"/>
            <a:ext cx="10515600" cy="677688"/>
          </a:xfrm>
        </p:spPr>
        <p:txBody>
          <a:bodyPr>
            <a:normAutofit fontScale="90000"/>
          </a:bodyPr>
          <a:lstStyle/>
          <a:p>
            <a:r>
              <a:rPr lang="da-DK" dirty="0"/>
              <a:t>Betaling af regning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23DEDF09-B37E-1D47-B53B-BB2C9EF08312}"/>
              </a:ext>
            </a:extLst>
          </p:cNvPr>
          <p:cNvSpPr txBox="1"/>
          <p:nvPr/>
        </p:nvSpPr>
        <p:spPr>
          <a:xfrm>
            <a:off x="4814233" y="1155712"/>
            <a:ext cx="1415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b="1" dirty="0"/>
              <a:t>Betal regning</a:t>
            </a:r>
          </a:p>
        </p:txBody>
      </p:sp>
      <p:sp>
        <p:nvSpPr>
          <p:cNvPr id="5" name="Afrundet rektangel 4">
            <a:extLst>
              <a:ext uri="{FF2B5EF4-FFF2-40B4-BE49-F238E27FC236}">
                <a16:creationId xmlns:a16="http://schemas.microsoft.com/office/drawing/2014/main" id="{54AD4D1E-0D36-0146-A736-5FA0F8381CA5}"/>
              </a:ext>
            </a:extLst>
          </p:cNvPr>
          <p:cNvSpPr/>
          <p:nvPr/>
        </p:nvSpPr>
        <p:spPr>
          <a:xfrm>
            <a:off x="4448699" y="2177437"/>
            <a:ext cx="2176321" cy="2159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a-DK" sz="1200" dirty="0"/>
              <a:t>?kr.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28EE541C-6CCE-E144-A9C0-0945134694EB}"/>
              </a:ext>
            </a:extLst>
          </p:cNvPr>
          <p:cNvSpPr txBox="1"/>
          <p:nvPr/>
        </p:nvSpPr>
        <p:spPr>
          <a:xfrm>
            <a:off x="4448699" y="1520328"/>
            <a:ext cx="1140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/>
              <a:t>konto</a:t>
            </a:r>
          </a:p>
        </p:txBody>
      </p:sp>
      <p:sp>
        <p:nvSpPr>
          <p:cNvPr id="9" name="Afrundet rektangel 8">
            <a:extLst>
              <a:ext uri="{FF2B5EF4-FFF2-40B4-BE49-F238E27FC236}">
                <a16:creationId xmlns:a16="http://schemas.microsoft.com/office/drawing/2014/main" id="{7BEBD9B0-E12F-7649-844C-A495CA573482}"/>
              </a:ext>
            </a:extLst>
          </p:cNvPr>
          <p:cNvSpPr/>
          <p:nvPr/>
        </p:nvSpPr>
        <p:spPr>
          <a:xfrm>
            <a:off x="4448699" y="1736816"/>
            <a:ext cx="2176321" cy="2159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8" name="Trekant 7">
            <a:extLst>
              <a:ext uri="{FF2B5EF4-FFF2-40B4-BE49-F238E27FC236}">
                <a16:creationId xmlns:a16="http://schemas.microsoft.com/office/drawing/2014/main" id="{5FFDD120-BE4D-2C4D-9427-FA157579B0F7}"/>
              </a:ext>
            </a:extLst>
          </p:cNvPr>
          <p:cNvSpPr/>
          <p:nvPr/>
        </p:nvSpPr>
        <p:spPr>
          <a:xfrm rot="10800000">
            <a:off x="6375090" y="1781938"/>
            <a:ext cx="195309" cy="149240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1DB1083F-0858-C44E-AA9E-39C12D4ED05C}"/>
              </a:ext>
            </a:extLst>
          </p:cNvPr>
          <p:cNvSpPr txBox="1"/>
          <p:nvPr/>
        </p:nvSpPr>
        <p:spPr>
          <a:xfrm>
            <a:off x="4448699" y="1957710"/>
            <a:ext cx="1140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/>
              <a:t>Beløb</a:t>
            </a:r>
          </a:p>
        </p:txBody>
      </p:sp>
      <p:sp>
        <p:nvSpPr>
          <p:cNvPr id="12" name="Afrundet rektangel 11">
            <a:extLst>
              <a:ext uri="{FF2B5EF4-FFF2-40B4-BE49-F238E27FC236}">
                <a16:creationId xmlns:a16="http://schemas.microsoft.com/office/drawing/2014/main" id="{79835483-7443-0D49-B69D-25D71862A977}"/>
              </a:ext>
            </a:extLst>
          </p:cNvPr>
          <p:cNvSpPr/>
          <p:nvPr/>
        </p:nvSpPr>
        <p:spPr>
          <a:xfrm>
            <a:off x="4448699" y="3339922"/>
            <a:ext cx="2176321" cy="2159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a-DK" sz="1200" dirty="0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D6C7AA8A-C093-6B45-BDCC-72047F1DEA1C}"/>
              </a:ext>
            </a:extLst>
          </p:cNvPr>
          <p:cNvSpPr txBox="1"/>
          <p:nvPr/>
        </p:nvSpPr>
        <p:spPr>
          <a:xfrm>
            <a:off x="4448699" y="3120195"/>
            <a:ext cx="1140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/>
              <a:t>Betalings-ID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78F54510-B20D-3448-BA72-1E2CCF66711D}"/>
              </a:ext>
            </a:extLst>
          </p:cNvPr>
          <p:cNvSpPr txBox="1"/>
          <p:nvPr/>
        </p:nvSpPr>
        <p:spPr>
          <a:xfrm>
            <a:off x="4448699" y="2481564"/>
            <a:ext cx="1140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b="1" dirty="0"/>
              <a:t>Til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8692893F-7608-194D-8062-3F99FDE1E36A}"/>
              </a:ext>
            </a:extLst>
          </p:cNvPr>
          <p:cNvSpPr txBox="1"/>
          <p:nvPr/>
        </p:nvSpPr>
        <p:spPr>
          <a:xfrm>
            <a:off x="4448699" y="1336355"/>
            <a:ext cx="1140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b="1" dirty="0"/>
              <a:t>Fra</a:t>
            </a:r>
          </a:p>
        </p:txBody>
      </p:sp>
      <p:sp>
        <p:nvSpPr>
          <p:cNvPr id="16" name="Afrundet rektangel 15">
            <a:extLst>
              <a:ext uri="{FF2B5EF4-FFF2-40B4-BE49-F238E27FC236}">
                <a16:creationId xmlns:a16="http://schemas.microsoft.com/office/drawing/2014/main" id="{804BF81B-3D08-F440-B45A-0EB298DE4F73}"/>
              </a:ext>
            </a:extLst>
          </p:cNvPr>
          <p:cNvSpPr/>
          <p:nvPr/>
        </p:nvSpPr>
        <p:spPr>
          <a:xfrm>
            <a:off x="4448699" y="3796759"/>
            <a:ext cx="2176321" cy="2159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a-DK" sz="1200" dirty="0"/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C5F06D20-6B77-0941-B5A8-79CE5684EF5A}"/>
              </a:ext>
            </a:extLst>
          </p:cNvPr>
          <p:cNvSpPr txBox="1"/>
          <p:nvPr/>
        </p:nvSpPr>
        <p:spPr>
          <a:xfrm>
            <a:off x="4448699" y="3577032"/>
            <a:ext cx="1140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/>
              <a:t>Kreditor</a:t>
            </a:r>
          </a:p>
        </p:txBody>
      </p:sp>
      <p:sp>
        <p:nvSpPr>
          <p:cNvPr id="10" name="Afrundet rektangel 9">
            <a:extLst>
              <a:ext uri="{FF2B5EF4-FFF2-40B4-BE49-F238E27FC236}">
                <a16:creationId xmlns:a16="http://schemas.microsoft.com/office/drawing/2014/main" id="{119817BE-D77F-7644-97F0-47FC6250E247}"/>
              </a:ext>
            </a:extLst>
          </p:cNvPr>
          <p:cNvSpPr/>
          <p:nvPr/>
        </p:nvSpPr>
        <p:spPr>
          <a:xfrm>
            <a:off x="4503259" y="2922463"/>
            <a:ext cx="328472" cy="131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/>
              <a:t>01</a:t>
            </a:r>
          </a:p>
        </p:txBody>
      </p:sp>
      <p:sp>
        <p:nvSpPr>
          <p:cNvPr id="19" name="Afrundet rektangel 18">
            <a:extLst>
              <a:ext uri="{FF2B5EF4-FFF2-40B4-BE49-F238E27FC236}">
                <a16:creationId xmlns:a16="http://schemas.microsoft.com/office/drawing/2014/main" id="{E93B7B68-C34B-704D-A2D5-C0029581D64A}"/>
              </a:ext>
            </a:extLst>
          </p:cNvPr>
          <p:cNvSpPr/>
          <p:nvPr/>
        </p:nvSpPr>
        <p:spPr>
          <a:xfrm>
            <a:off x="4848329" y="2922463"/>
            <a:ext cx="328472" cy="1316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000" dirty="0"/>
              <a:t>04</a:t>
            </a:r>
          </a:p>
        </p:txBody>
      </p:sp>
      <p:sp>
        <p:nvSpPr>
          <p:cNvPr id="20" name="Afrundet rektangel 19">
            <a:extLst>
              <a:ext uri="{FF2B5EF4-FFF2-40B4-BE49-F238E27FC236}">
                <a16:creationId xmlns:a16="http://schemas.microsoft.com/office/drawing/2014/main" id="{98942C2A-2DE0-0144-9986-01CD9FA16930}"/>
              </a:ext>
            </a:extLst>
          </p:cNvPr>
          <p:cNvSpPr/>
          <p:nvPr/>
        </p:nvSpPr>
        <p:spPr>
          <a:xfrm>
            <a:off x="5193399" y="2922463"/>
            <a:ext cx="328472" cy="1316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000" dirty="0"/>
              <a:t>15</a:t>
            </a:r>
          </a:p>
        </p:txBody>
      </p:sp>
      <p:sp>
        <p:nvSpPr>
          <p:cNvPr id="25" name="Afrundet rektangel 24">
            <a:extLst>
              <a:ext uri="{FF2B5EF4-FFF2-40B4-BE49-F238E27FC236}">
                <a16:creationId xmlns:a16="http://schemas.microsoft.com/office/drawing/2014/main" id="{5AF2291B-9EE1-3740-B7FE-7153BF2FFAA9}"/>
              </a:ext>
            </a:extLst>
          </p:cNvPr>
          <p:cNvSpPr/>
          <p:nvPr/>
        </p:nvSpPr>
        <p:spPr>
          <a:xfrm>
            <a:off x="5538469" y="2922463"/>
            <a:ext cx="328472" cy="1316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000" dirty="0"/>
              <a:t>71</a:t>
            </a:r>
          </a:p>
        </p:txBody>
      </p:sp>
      <p:sp>
        <p:nvSpPr>
          <p:cNvPr id="26" name="Afrundet rektangel 25">
            <a:extLst>
              <a:ext uri="{FF2B5EF4-FFF2-40B4-BE49-F238E27FC236}">
                <a16:creationId xmlns:a16="http://schemas.microsoft.com/office/drawing/2014/main" id="{67FF2755-2004-0049-ACA4-CCDE4B19EEF4}"/>
              </a:ext>
            </a:extLst>
          </p:cNvPr>
          <p:cNvSpPr/>
          <p:nvPr/>
        </p:nvSpPr>
        <p:spPr>
          <a:xfrm>
            <a:off x="5883539" y="2922463"/>
            <a:ext cx="328472" cy="1316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000" dirty="0"/>
              <a:t>73</a:t>
            </a:r>
          </a:p>
        </p:txBody>
      </p:sp>
      <p:sp>
        <p:nvSpPr>
          <p:cNvPr id="27" name="Afrundet rektangel 26">
            <a:extLst>
              <a:ext uri="{FF2B5EF4-FFF2-40B4-BE49-F238E27FC236}">
                <a16:creationId xmlns:a16="http://schemas.microsoft.com/office/drawing/2014/main" id="{6D637FFB-3B8E-0C46-8120-90DAED005AD7}"/>
              </a:ext>
            </a:extLst>
          </p:cNvPr>
          <p:cNvSpPr/>
          <p:nvPr/>
        </p:nvSpPr>
        <p:spPr>
          <a:xfrm>
            <a:off x="6228608" y="2922463"/>
            <a:ext cx="328472" cy="1316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000" dirty="0"/>
              <a:t>75</a:t>
            </a: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DD6E9C9C-9A38-0045-A57D-3D8DE1A18563}"/>
              </a:ext>
            </a:extLst>
          </p:cNvPr>
          <p:cNvSpPr txBox="1"/>
          <p:nvPr/>
        </p:nvSpPr>
        <p:spPr>
          <a:xfrm>
            <a:off x="4442476" y="2660853"/>
            <a:ext cx="1140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/>
              <a:t>Korttype</a:t>
            </a:r>
          </a:p>
        </p:txBody>
      </p:sp>
      <p:sp>
        <p:nvSpPr>
          <p:cNvPr id="31" name="Afrundet rektangel 30">
            <a:extLst>
              <a:ext uri="{FF2B5EF4-FFF2-40B4-BE49-F238E27FC236}">
                <a16:creationId xmlns:a16="http://schemas.microsoft.com/office/drawing/2014/main" id="{EA53C382-9B00-D241-9975-62B36FB0A0C6}"/>
              </a:ext>
            </a:extLst>
          </p:cNvPr>
          <p:cNvSpPr/>
          <p:nvPr/>
        </p:nvSpPr>
        <p:spPr>
          <a:xfrm>
            <a:off x="4450308" y="4716221"/>
            <a:ext cx="2176321" cy="315350"/>
          </a:xfrm>
          <a:prstGeom prst="roundRect">
            <a:avLst/>
          </a:prstGeom>
          <a:solidFill>
            <a:srgbClr val="09E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Betal</a:t>
            </a:r>
          </a:p>
        </p:txBody>
      </p:sp>
      <p:sp>
        <p:nvSpPr>
          <p:cNvPr id="35" name="Afrundet rektangel 34">
            <a:extLst>
              <a:ext uri="{FF2B5EF4-FFF2-40B4-BE49-F238E27FC236}">
                <a16:creationId xmlns:a16="http://schemas.microsoft.com/office/drawing/2014/main" id="{B7BB8AB3-F82D-C34D-A749-BB2FB35B9195}"/>
              </a:ext>
            </a:extLst>
          </p:cNvPr>
          <p:cNvSpPr/>
          <p:nvPr/>
        </p:nvSpPr>
        <p:spPr>
          <a:xfrm>
            <a:off x="4450308" y="4259384"/>
            <a:ext cx="2176321" cy="2159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a-DK" sz="1200" dirty="0" err="1"/>
              <a:t>Dd</a:t>
            </a:r>
            <a:r>
              <a:rPr lang="da-DK" sz="1200" dirty="0"/>
              <a:t>-mm-år</a:t>
            </a:r>
          </a:p>
        </p:txBody>
      </p:sp>
      <p:sp>
        <p:nvSpPr>
          <p:cNvPr id="36" name="Tekstfelt 35">
            <a:extLst>
              <a:ext uri="{FF2B5EF4-FFF2-40B4-BE49-F238E27FC236}">
                <a16:creationId xmlns:a16="http://schemas.microsoft.com/office/drawing/2014/main" id="{4F37C80C-234E-DF41-9268-2FD84103C781}"/>
              </a:ext>
            </a:extLst>
          </p:cNvPr>
          <p:cNvSpPr txBox="1"/>
          <p:nvPr/>
        </p:nvSpPr>
        <p:spPr>
          <a:xfrm>
            <a:off x="4450308" y="4039657"/>
            <a:ext cx="1140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/>
              <a:t>Betalingsdato</a:t>
            </a:r>
          </a:p>
        </p:txBody>
      </p:sp>
      <p:pic>
        <p:nvPicPr>
          <p:cNvPr id="37" name="Billede 36">
            <a:extLst>
              <a:ext uri="{FF2B5EF4-FFF2-40B4-BE49-F238E27FC236}">
                <a16:creationId xmlns:a16="http://schemas.microsoft.com/office/drawing/2014/main" id="{00E80638-8EB2-9346-BBC7-35F8C7E0A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789" y="1433217"/>
            <a:ext cx="1256745" cy="1433535"/>
          </a:xfrm>
          <a:prstGeom prst="rect">
            <a:avLst/>
          </a:prstGeom>
        </p:spPr>
      </p:pic>
      <p:cxnSp>
        <p:nvCxnSpPr>
          <p:cNvPr id="39" name="Lige pilforbindelse 38">
            <a:extLst>
              <a:ext uri="{FF2B5EF4-FFF2-40B4-BE49-F238E27FC236}">
                <a16:creationId xmlns:a16="http://schemas.microsoft.com/office/drawing/2014/main" id="{1748F176-E94B-2940-AEB4-BFE5645ED2C3}"/>
              </a:ext>
            </a:extLst>
          </p:cNvPr>
          <p:cNvCxnSpPr>
            <a:cxnSpLocks/>
          </p:cNvCxnSpPr>
          <p:nvPr/>
        </p:nvCxnSpPr>
        <p:spPr>
          <a:xfrm flipV="1">
            <a:off x="6625020" y="3449398"/>
            <a:ext cx="636912" cy="917979"/>
          </a:xfrm>
          <a:prstGeom prst="straightConnector1">
            <a:avLst/>
          </a:prstGeom>
          <a:ln w="19050">
            <a:prstDash val="lgDash"/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felt 39">
            <a:extLst>
              <a:ext uri="{FF2B5EF4-FFF2-40B4-BE49-F238E27FC236}">
                <a16:creationId xmlns:a16="http://schemas.microsoft.com/office/drawing/2014/main" id="{FDB96664-3E6F-364F-BF27-C501F6EDD8F2}"/>
              </a:ext>
            </a:extLst>
          </p:cNvPr>
          <p:cNvSpPr txBox="1"/>
          <p:nvPr/>
        </p:nvSpPr>
        <p:spPr>
          <a:xfrm>
            <a:off x="7184789" y="2866752"/>
            <a:ext cx="1677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Evt. </a:t>
            </a:r>
          </a:p>
          <a:p>
            <a:r>
              <a:rPr lang="da-DK" sz="1200" dirty="0"/>
              <a:t>med </a:t>
            </a:r>
            <a:r>
              <a:rPr lang="da-DK" sz="1200" dirty="0" err="1"/>
              <a:t>Kirby</a:t>
            </a:r>
            <a:r>
              <a:rPr lang="da-DK" sz="1200" dirty="0"/>
              <a:t> </a:t>
            </a:r>
            <a:r>
              <a:rPr lang="da-DK" sz="1200" dirty="0" err="1"/>
              <a:t>calender</a:t>
            </a:r>
            <a:r>
              <a:rPr lang="da-DK" sz="1200" dirty="0"/>
              <a:t> kontrol</a:t>
            </a:r>
          </a:p>
          <a:p>
            <a:r>
              <a:rPr lang="da-DK" sz="1200" dirty="0"/>
              <a:t> </a:t>
            </a:r>
          </a:p>
        </p:txBody>
      </p:sp>
      <p:pic>
        <p:nvPicPr>
          <p:cNvPr id="42" name="Picture 2" descr="iPhone XR White Mockup PNG Image | Free Download in 2020 | Iphone mockup,  Mobile mockup, Png">
            <a:extLst>
              <a:ext uri="{FF2B5EF4-FFF2-40B4-BE49-F238E27FC236}">
                <a16:creationId xmlns:a16="http://schemas.microsoft.com/office/drawing/2014/main" id="{6DFBBEAB-8EEE-2F47-9AAD-6C3D7D7C9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7" r="25200"/>
          <a:stretch/>
        </p:blipFill>
        <p:spPr bwMode="auto">
          <a:xfrm>
            <a:off x="8674127" y="722697"/>
            <a:ext cx="3155229" cy="608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kstfelt 43">
            <a:extLst>
              <a:ext uri="{FF2B5EF4-FFF2-40B4-BE49-F238E27FC236}">
                <a16:creationId xmlns:a16="http://schemas.microsoft.com/office/drawing/2014/main" id="{1F5B06CA-E178-BA46-B586-64A6FB67783D}"/>
              </a:ext>
            </a:extLst>
          </p:cNvPr>
          <p:cNvSpPr txBox="1"/>
          <p:nvPr/>
        </p:nvSpPr>
        <p:spPr>
          <a:xfrm>
            <a:off x="9477031" y="1155712"/>
            <a:ext cx="1642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b="1" dirty="0"/>
              <a:t>Betaling registret</a:t>
            </a:r>
          </a:p>
        </p:txBody>
      </p:sp>
      <p:sp>
        <p:nvSpPr>
          <p:cNvPr id="63" name="Afrundet rektangel 62">
            <a:extLst>
              <a:ext uri="{FF2B5EF4-FFF2-40B4-BE49-F238E27FC236}">
                <a16:creationId xmlns:a16="http://schemas.microsoft.com/office/drawing/2014/main" id="{778B1910-68ED-C24A-8110-C9B749CE4D0F}"/>
              </a:ext>
            </a:extLst>
          </p:cNvPr>
          <p:cNvSpPr/>
          <p:nvPr/>
        </p:nvSpPr>
        <p:spPr>
          <a:xfrm>
            <a:off x="9113550" y="4406315"/>
            <a:ext cx="2176321" cy="315350"/>
          </a:xfrm>
          <a:prstGeom prst="roundRect">
            <a:avLst/>
          </a:prstGeom>
          <a:solidFill>
            <a:srgbClr val="09E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Tilbage til forside</a:t>
            </a:r>
          </a:p>
        </p:txBody>
      </p:sp>
      <p:graphicFrame>
        <p:nvGraphicFramePr>
          <p:cNvPr id="41" name="Tabel 66">
            <a:extLst>
              <a:ext uri="{FF2B5EF4-FFF2-40B4-BE49-F238E27FC236}">
                <a16:creationId xmlns:a16="http://schemas.microsoft.com/office/drawing/2014/main" id="{4B6C6621-FB93-2F44-B3B5-538A491EBC6C}"/>
              </a:ext>
            </a:extLst>
          </p:cNvPr>
          <p:cNvGraphicFramePr>
            <a:graphicFrameLocks noGrp="1"/>
          </p:cNvGraphicFramePr>
          <p:nvPr/>
        </p:nvGraphicFramePr>
        <p:xfrm>
          <a:off x="9115603" y="1619736"/>
          <a:ext cx="2172216" cy="2681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108">
                  <a:extLst>
                    <a:ext uri="{9D8B030D-6E8A-4147-A177-3AD203B41FA5}">
                      <a16:colId xmlns:a16="http://schemas.microsoft.com/office/drawing/2014/main" val="1184724689"/>
                    </a:ext>
                  </a:extLst>
                </a:gridCol>
                <a:gridCol w="1086108">
                  <a:extLst>
                    <a:ext uri="{9D8B030D-6E8A-4147-A177-3AD203B41FA5}">
                      <a16:colId xmlns:a16="http://schemas.microsoft.com/office/drawing/2014/main" val="2746646342"/>
                    </a:ext>
                  </a:extLst>
                </a:gridCol>
              </a:tblGrid>
              <a:tr h="316174">
                <a:tc>
                  <a:txBody>
                    <a:bodyPr/>
                    <a:lstStyle/>
                    <a:p>
                      <a:r>
                        <a:rPr lang="da-DK" sz="1200" dirty="0">
                          <a:solidFill>
                            <a:schemeClr val="tx1"/>
                          </a:solidFill>
                        </a:rPr>
                        <a:t>Fra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a-DK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845320"/>
                  </a:ext>
                </a:extLst>
              </a:tr>
              <a:tr h="316174">
                <a:tc>
                  <a:txBody>
                    <a:bodyPr/>
                    <a:lstStyle/>
                    <a:p>
                      <a:r>
                        <a:rPr lang="da-DK" sz="1200" dirty="0"/>
                        <a:t>Konto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sz="1200" dirty="0"/>
                        <a:t>Budget konto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966564"/>
                  </a:ext>
                </a:extLst>
              </a:tr>
              <a:tr h="316174">
                <a:tc>
                  <a:txBody>
                    <a:bodyPr/>
                    <a:lstStyle/>
                    <a:p>
                      <a:r>
                        <a:rPr lang="da-DK" sz="1200" dirty="0"/>
                        <a:t>Beløb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sz="1200" dirty="0"/>
                        <a:t>5000 kr.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86548"/>
                  </a:ext>
                </a:extLst>
              </a:tr>
              <a:tr h="468315">
                <a:tc>
                  <a:txBody>
                    <a:bodyPr/>
                    <a:lstStyle/>
                    <a:p>
                      <a:endParaRPr lang="da-DK" sz="1200" b="1" dirty="0"/>
                    </a:p>
                    <a:p>
                      <a:r>
                        <a:rPr lang="da-DK" sz="1200" b="1" dirty="0"/>
                        <a:t>Til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a-DK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498115"/>
                  </a:ext>
                </a:extLst>
              </a:tr>
              <a:tr h="316174">
                <a:tc>
                  <a:txBody>
                    <a:bodyPr/>
                    <a:lstStyle/>
                    <a:p>
                      <a:r>
                        <a:rPr lang="da-DK" sz="1200" dirty="0"/>
                        <a:t>korttype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sz="1200" dirty="0"/>
                        <a:t>01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685400"/>
                  </a:ext>
                </a:extLst>
              </a:tr>
              <a:tr h="316174">
                <a:tc>
                  <a:txBody>
                    <a:bodyPr/>
                    <a:lstStyle/>
                    <a:p>
                      <a:r>
                        <a:rPr lang="da-DK" sz="1200" dirty="0"/>
                        <a:t>Kreditor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sz="1200" dirty="0"/>
                        <a:t>xx99x9x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493999"/>
                  </a:ext>
                </a:extLst>
              </a:tr>
              <a:tr h="316174">
                <a:tc>
                  <a:txBody>
                    <a:bodyPr/>
                    <a:lstStyle/>
                    <a:p>
                      <a:r>
                        <a:rPr lang="da-DK" sz="1200" dirty="0"/>
                        <a:t>Betalings-ID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sz="1200" dirty="0"/>
                        <a:t>xx99xxx999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901771"/>
                  </a:ext>
                </a:extLst>
              </a:tr>
              <a:tr h="316174">
                <a:tc>
                  <a:txBody>
                    <a:bodyPr/>
                    <a:lstStyle/>
                    <a:p>
                      <a:r>
                        <a:rPr lang="da-DK" sz="1200" dirty="0"/>
                        <a:t>Betalingsdato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sz="1200" dirty="0"/>
                        <a:t>12-12-2021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628616"/>
                  </a:ext>
                </a:extLst>
              </a:tr>
            </a:tbl>
          </a:graphicData>
        </a:graphic>
      </p:graphicFrame>
      <p:pic>
        <p:nvPicPr>
          <p:cNvPr id="68" name="Picture 2" descr="iPhone XR White Mockup PNG Image | Free Download in 2020 | Iphone mockup,  Mobile mockup, Png">
            <a:extLst>
              <a:ext uri="{FF2B5EF4-FFF2-40B4-BE49-F238E27FC236}">
                <a16:creationId xmlns:a16="http://schemas.microsoft.com/office/drawing/2014/main" id="{9DBCE382-FAE5-2347-989C-BC43F7E0DC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7" r="25200"/>
          <a:stretch/>
        </p:blipFill>
        <p:spPr bwMode="auto">
          <a:xfrm>
            <a:off x="433919" y="720947"/>
            <a:ext cx="3155229" cy="608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kstfelt 69">
            <a:extLst>
              <a:ext uri="{FF2B5EF4-FFF2-40B4-BE49-F238E27FC236}">
                <a16:creationId xmlns:a16="http://schemas.microsoft.com/office/drawing/2014/main" id="{86C69A10-6913-8045-9A7E-49713664F3E3}"/>
              </a:ext>
            </a:extLst>
          </p:cNvPr>
          <p:cNvSpPr txBox="1"/>
          <p:nvPr/>
        </p:nvSpPr>
        <p:spPr>
          <a:xfrm>
            <a:off x="1187896" y="1185355"/>
            <a:ext cx="1415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b="1" dirty="0"/>
              <a:t>Velkommen</a:t>
            </a:r>
          </a:p>
        </p:txBody>
      </p:sp>
      <p:sp>
        <p:nvSpPr>
          <p:cNvPr id="71" name="Afrundet rektangel 70">
            <a:extLst>
              <a:ext uri="{FF2B5EF4-FFF2-40B4-BE49-F238E27FC236}">
                <a16:creationId xmlns:a16="http://schemas.microsoft.com/office/drawing/2014/main" id="{017178F5-AFE0-5146-B954-9ABCD8456AC8}"/>
              </a:ext>
            </a:extLst>
          </p:cNvPr>
          <p:cNvSpPr/>
          <p:nvPr/>
        </p:nvSpPr>
        <p:spPr>
          <a:xfrm>
            <a:off x="914630" y="2276891"/>
            <a:ext cx="2176321" cy="315350"/>
          </a:xfrm>
          <a:prstGeom prst="roundRect">
            <a:avLst/>
          </a:prstGeom>
          <a:solidFill>
            <a:srgbClr val="09E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Betal regning</a:t>
            </a:r>
          </a:p>
        </p:txBody>
      </p:sp>
      <p:sp>
        <p:nvSpPr>
          <p:cNvPr id="72" name="Tekstfelt 71">
            <a:extLst>
              <a:ext uri="{FF2B5EF4-FFF2-40B4-BE49-F238E27FC236}">
                <a16:creationId xmlns:a16="http://schemas.microsoft.com/office/drawing/2014/main" id="{11426A91-B16D-0B44-AC25-0BC3496E1D6D}"/>
              </a:ext>
            </a:extLst>
          </p:cNvPr>
          <p:cNvSpPr txBox="1"/>
          <p:nvPr/>
        </p:nvSpPr>
        <p:spPr>
          <a:xfrm>
            <a:off x="914630" y="1669568"/>
            <a:ext cx="20605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/>
              <a:t>Dette er vores starter eksempel</a:t>
            </a:r>
          </a:p>
          <a:p>
            <a:r>
              <a:rPr lang="da-DK" sz="1100" dirty="0" err="1"/>
              <a:t>Lirum</a:t>
            </a:r>
            <a:r>
              <a:rPr lang="da-DK" sz="1100" dirty="0"/>
              <a:t> </a:t>
            </a:r>
            <a:r>
              <a:rPr lang="da-DK" sz="1100" dirty="0" err="1"/>
              <a:t>larum</a:t>
            </a:r>
            <a:r>
              <a:rPr lang="da-DK" sz="1100" dirty="0"/>
              <a:t> ……..</a:t>
            </a:r>
          </a:p>
        </p:txBody>
      </p:sp>
      <p:cxnSp>
        <p:nvCxnSpPr>
          <p:cNvPr id="73" name="Lige pilforbindelse 72">
            <a:extLst>
              <a:ext uri="{FF2B5EF4-FFF2-40B4-BE49-F238E27FC236}">
                <a16:creationId xmlns:a16="http://schemas.microsoft.com/office/drawing/2014/main" id="{B18153A8-3418-D846-9F38-D9DD99997DD7}"/>
              </a:ext>
            </a:extLst>
          </p:cNvPr>
          <p:cNvCxnSpPr>
            <a:stCxn id="71" idx="3"/>
            <a:endCxn id="1026" idx="1"/>
          </p:cNvCxnSpPr>
          <p:nvPr/>
        </p:nvCxnSpPr>
        <p:spPr>
          <a:xfrm>
            <a:off x="3090951" y="2434566"/>
            <a:ext cx="920378" cy="1328279"/>
          </a:xfrm>
          <a:prstGeom prst="straightConnector1">
            <a:avLst/>
          </a:prstGeom>
          <a:ln w="508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Lige pilforbindelse 74">
            <a:extLst>
              <a:ext uri="{FF2B5EF4-FFF2-40B4-BE49-F238E27FC236}">
                <a16:creationId xmlns:a16="http://schemas.microsoft.com/office/drawing/2014/main" id="{27C2B6C1-39E4-C344-80E6-E0EDA6ED0E1B}"/>
              </a:ext>
            </a:extLst>
          </p:cNvPr>
          <p:cNvCxnSpPr>
            <a:stCxn id="31" idx="3"/>
            <a:endCxn id="42" idx="1"/>
          </p:cNvCxnSpPr>
          <p:nvPr/>
        </p:nvCxnSpPr>
        <p:spPr>
          <a:xfrm flipV="1">
            <a:off x="6626629" y="3762845"/>
            <a:ext cx="2047498" cy="1111051"/>
          </a:xfrm>
          <a:prstGeom prst="straightConnector1">
            <a:avLst/>
          </a:prstGeom>
          <a:ln w="508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70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27476-8CD3-694D-BDE9-FAE1B5DDB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Cheat</a:t>
            </a:r>
            <a:r>
              <a:rPr lang="da-DK" dirty="0"/>
              <a:t> </a:t>
            </a:r>
            <a:r>
              <a:rPr lang="da-DK" dirty="0" err="1"/>
              <a:t>sheets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4764BCD-0337-364F-AA2F-26CE150D6B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4315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ktangel 22">
            <a:extLst>
              <a:ext uri="{FF2B5EF4-FFF2-40B4-BE49-F238E27FC236}">
                <a16:creationId xmlns:a16="http://schemas.microsoft.com/office/drawing/2014/main" id="{6C412726-F3BA-1B48-A38A-BE1BA9C8FFDE}"/>
              </a:ext>
            </a:extLst>
          </p:cNvPr>
          <p:cNvSpPr/>
          <p:nvPr/>
        </p:nvSpPr>
        <p:spPr>
          <a:xfrm>
            <a:off x="8077196" y="808104"/>
            <a:ext cx="3870664" cy="57882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76D9E674-CD95-6147-AEC7-6F80DCC5AFAC}"/>
              </a:ext>
            </a:extLst>
          </p:cNvPr>
          <p:cNvSpPr/>
          <p:nvPr/>
        </p:nvSpPr>
        <p:spPr>
          <a:xfrm>
            <a:off x="4162884" y="807867"/>
            <a:ext cx="3870664" cy="57882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9F8ADEF8-774D-7A42-8BE1-541EB6A9F997}"/>
              </a:ext>
            </a:extLst>
          </p:cNvPr>
          <p:cNvSpPr/>
          <p:nvPr/>
        </p:nvSpPr>
        <p:spPr>
          <a:xfrm>
            <a:off x="248572" y="807867"/>
            <a:ext cx="3870664" cy="57882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26F99432-8971-324B-A0CB-BE58428DCF19}"/>
              </a:ext>
            </a:extLst>
          </p:cNvPr>
          <p:cNvSpPr/>
          <p:nvPr/>
        </p:nvSpPr>
        <p:spPr>
          <a:xfrm>
            <a:off x="316625" y="909724"/>
            <a:ext cx="3724182" cy="724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a-DK" dirty="0" err="1"/>
              <a:t>Angular</a:t>
            </a:r>
            <a:r>
              <a:rPr lang="da-DK" dirty="0"/>
              <a:t> IO Dokumentation</a:t>
            </a:r>
          </a:p>
          <a:p>
            <a:pPr algn="ctr"/>
            <a:r>
              <a:rPr lang="da-DK" sz="1200" dirty="0"/>
              <a:t>Dokumentation og </a:t>
            </a:r>
            <a:r>
              <a:rPr lang="da-DK" sz="1200" dirty="0" err="1"/>
              <a:t>get</a:t>
            </a:r>
            <a:r>
              <a:rPr lang="da-DK" sz="1200" dirty="0"/>
              <a:t> </a:t>
            </a:r>
            <a:r>
              <a:rPr lang="da-DK" sz="1200" dirty="0" err="1"/>
              <a:t>started</a:t>
            </a:r>
            <a:r>
              <a:rPr lang="da-DK" sz="1200" dirty="0"/>
              <a:t> </a:t>
            </a:r>
          </a:p>
          <a:p>
            <a:pPr algn="ctr"/>
            <a:r>
              <a:rPr lang="da-DK" sz="1200" dirty="0">
                <a:hlinkClick r:id="rId2"/>
              </a:rPr>
              <a:t>https://angular.io/docs</a:t>
            </a:r>
            <a:endParaRPr lang="da-DK" sz="1200" dirty="0"/>
          </a:p>
          <a:p>
            <a:pPr algn="ctr"/>
            <a:endParaRPr lang="da-DK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AA07F5A4-A6F0-1E42-82B2-F4EE84B7AA34}"/>
              </a:ext>
            </a:extLst>
          </p:cNvPr>
          <p:cNvSpPr/>
          <p:nvPr/>
        </p:nvSpPr>
        <p:spPr>
          <a:xfrm>
            <a:off x="4240563" y="2503988"/>
            <a:ext cx="3724182" cy="724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a-DK" dirty="0" err="1"/>
              <a:t>Ionic</a:t>
            </a:r>
            <a:r>
              <a:rPr lang="da-DK" dirty="0"/>
              <a:t> Komponenter</a:t>
            </a:r>
          </a:p>
          <a:p>
            <a:pPr algn="ctr"/>
            <a:r>
              <a:rPr lang="da-DK" sz="1200" dirty="0"/>
              <a:t>Komponenter til </a:t>
            </a:r>
            <a:r>
              <a:rPr lang="da-DK" sz="1200" dirty="0" err="1"/>
              <a:t>Ionic</a:t>
            </a:r>
            <a:r>
              <a:rPr lang="da-DK" sz="1200" dirty="0"/>
              <a:t>, kan også bruges i </a:t>
            </a:r>
            <a:r>
              <a:rPr lang="da-DK" sz="1200" dirty="0" err="1"/>
              <a:t>Kirby</a:t>
            </a:r>
            <a:r>
              <a:rPr lang="da-DK" sz="1200" dirty="0"/>
              <a:t> starter</a:t>
            </a:r>
          </a:p>
          <a:p>
            <a:pPr algn="ctr"/>
            <a:r>
              <a:rPr lang="da-DK" sz="1200" dirty="0">
                <a:hlinkClick r:id="rId3"/>
              </a:rPr>
              <a:t>https://ionicframework.com/docs/components</a:t>
            </a:r>
            <a:endParaRPr lang="da-DK" sz="1200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D763AA4F-4D2C-C342-80A3-1D89A4DF8D39}"/>
              </a:ext>
            </a:extLst>
          </p:cNvPr>
          <p:cNvSpPr/>
          <p:nvPr/>
        </p:nvSpPr>
        <p:spPr>
          <a:xfrm>
            <a:off x="8148221" y="2880070"/>
            <a:ext cx="3724182" cy="724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a-DK" dirty="0" err="1"/>
              <a:t>Kirby</a:t>
            </a:r>
            <a:r>
              <a:rPr lang="da-DK" dirty="0"/>
              <a:t> Design System</a:t>
            </a:r>
          </a:p>
          <a:p>
            <a:pPr algn="ctr"/>
            <a:r>
              <a:rPr lang="da-DK" sz="1200" dirty="0" err="1"/>
              <a:t>Kirby</a:t>
            </a:r>
            <a:r>
              <a:rPr lang="da-DK" sz="1200" dirty="0"/>
              <a:t> startside</a:t>
            </a:r>
          </a:p>
          <a:p>
            <a:pPr algn="ctr"/>
            <a:r>
              <a:rPr lang="da-DK" sz="1200" dirty="0">
                <a:hlinkClick r:id="rId4"/>
              </a:rPr>
              <a:t>https://kirby.design</a:t>
            </a:r>
            <a:endParaRPr lang="da-DK" sz="1200" dirty="0"/>
          </a:p>
          <a:p>
            <a:pPr algn="ctr"/>
            <a:endParaRPr lang="da-DK" sz="1400" dirty="0"/>
          </a:p>
          <a:p>
            <a:pPr algn="ctr"/>
            <a:endParaRPr lang="da-DK" sz="1400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6DC97E44-C3DD-5A4E-B5CD-BC022D3821F8}"/>
              </a:ext>
            </a:extLst>
          </p:cNvPr>
          <p:cNvSpPr/>
          <p:nvPr/>
        </p:nvSpPr>
        <p:spPr>
          <a:xfrm>
            <a:off x="8148221" y="3670177"/>
            <a:ext cx="3724182" cy="724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a-DK" dirty="0" err="1"/>
              <a:t>Kirby</a:t>
            </a:r>
            <a:r>
              <a:rPr lang="da-DK" dirty="0"/>
              <a:t> Komponenter</a:t>
            </a:r>
          </a:p>
          <a:p>
            <a:pPr algn="ctr"/>
            <a:r>
              <a:rPr lang="da-DK" sz="1200" dirty="0"/>
              <a:t>Alle </a:t>
            </a:r>
            <a:r>
              <a:rPr lang="da-DK" sz="1200" dirty="0" err="1"/>
              <a:t>Kirby</a:t>
            </a:r>
            <a:r>
              <a:rPr lang="da-DK" sz="1200" dirty="0"/>
              <a:t> komponenter</a:t>
            </a:r>
          </a:p>
          <a:p>
            <a:pPr algn="ctr"/>
            <a:r>
              <a:rPr lang="da-DK" sz="1200" dirty="0">
                <a:hlinkClick r:id="rId5"/>
              </a:rPr>
              <a:t>https://cookbook.kirby.design/home/intro</a:t>
            </a:r>
            <a:endParaRPr lang="da-DK" sz="1200" dirty="0"/>
          </a:p>
          <a:p>
            <a:pPr algn="ctr"/>
            <a:endParaRPr lang="da-DK" sz="1400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4369F13-F657-2843-A530-F982C25BDD68}"/>
              </a:ext>
            </a:extLst>
          </p:cNvPr>
          <p:cNvSpPr/>
          <p:nvPr/>
        </p:nvSpPr>
        <p:spPr>
          <a:xfrm>
            <a:off x="316625" y="1707227"/>
            <a:ext cx="3724182" cy="724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a-DK" dirty="0" err="1"/>
              <a:t>Tutorials</a:t>
            </a:r>
            <a:r>
              <a:rPr lang="da-DK" dirty="0"/>
              <a:t> HTML, CSS, JavaScript</a:t>
            </a:r>
          </a:p>
          <a:p>
            <a:pPr algn="ctr"/>
            <a:r>
              <a:rPr lang="da-DK" sz="1200" dirty="0"/>
              <a:t>Standard </a:t>
            </a:r>
            <a:r>
              <a:rPr lang="da-DK" sz="1200" dirty="0" err="1"/>
              <a:t>tutorials</a:t>
            </a:r>
            <a:endParaRPr lang="da-DK" dirty="0"/>
          </a:p>
          <a:p>
            <a:pPr algn="ctr"/>
            <a:r>
              <a:rPr lang="da-DK" sz="1200" dirty="0">
                <a:hlinkClick r:id="rId6"/>
              </a:rPr>
              <a:t>https://www.w3schools.com</a:t>
            </a:r>
            <a:endParaRPr lang="da-DK" sz="1200" dirty="0"/>
          </a:p>
          <a:p>
            <a:pPr algn="ctr"/>
            <a:endParaRPr lang="da-DK" sz="1400" dirty="0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52A90A20-8BA3-8B49-B801-AEF98DE2082C}"/>
              </a:ext>
            </a:extLst>
          </p:cNvPr>
          <p:cNvSpPr/>
          <p:nvPr/>
        </p:nvSpPr>
        <p:spPr>
          <a:xfrm>
            <a:off x="4240563" y="909724"/>
            <a:ext cx="3724182" cy="724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a-DK" dirty="0" err="1"/>
              <a:t>Ionic</a:t>
            </a:r>
            <a:r>
              <a:rPr lang="da-DK" dirty="0"/>
              <a:t> Dokumentation</a:t>
            </a:r>
          </a:p>
          <a:p>
            <a:pPr algn="ctr"/>
            <a:r>
              <a:rPr lang="da-DK" sz="1200" dirty="0"/>
              <a:t>Introduktion og dokumentation til </a:t>
            </a:r>
            <a:r>
              <a:rPr lang="da-DK" sz="1200" dirty="0" err="1"/>
              <a:t>Ionic</a:t>
            </a:r>
            <a:endParaRPr lang="da-DK" sz="1200" dirty="0"/>
          </a:p>
          <a:p>
            <a:pPr algn="ctr"/>
            <a:r>
              <a:rPr lang="da-DK" sz="1200" dirty="0">
                <a:hlinkClick r:id="rId7"/>
              </a:rPr>
              <a:t>https://ionicframework.com/docs</a:t>
            </a:r>
            <a:endParaRPr lang="da-DK" sz="1200" dirty="0"/>
          </a:p>
          <a:p>
            <a:pPr algn="ctr"/>
            <a:endParaRPr lang="da-DK" sz="1400" dirty="0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A795BE3-A202-A444-B00E-19A5E2FFC8C0}"/>
              </a:ext>
            </a:extLst>
          </p:cNvPr>
          <p:cNvSpPr/>
          <p:nvPr/>
        </p:nvSpPr>
        <p:spPr>
          <a:xfrm>
            <a:off x="4240563" y="1706856"/>
            <a:ext cx="3724182" cy="724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a-DK" dirty="0" err="1"/>
              <a:t>Ionic</a:t>
            </a:r>
            <a:r>
              <a:rPr lang="da-DK" dirty="0"/>
              <a:t> </a:t>
            </a:r>
            <a:r>
              <a:rPr lang="da-DK" dirty="0" err="1"/>
              <a:t>Get</a:t>
            </a:r>
            <a:r>
              <a:rPr lang="da-DK" dirty="0"/>
              <a:t> </a:t>
            </a:r>
            <a:r>
              <a:rPr lang="da-DK" dirty="0" err="1"/>
              <a:t>Started</a:t>
            </a:r>
            <a:endParaRPr lang="da-DK" dirty="0"/>
          </a:p>
          <a:p>
            <a:pPr algn="ctr"/>
            <a:r>
              <a:rPr lang="da-DK" sz="1200" dirty="0"/>
              <a:t>Hvis du vil bygge en </a:t>
            </a:r>
            <a:r>
              <a:rPr lang="da-DK" sz="1200" dirty="0" err="1"/>
              <a:t>Ionic</a:t>
            </a:r>
            <a:r>
              <a:rPr lang="da-DK" sz="1200" dirty="0"/>
              <a:t> </a:t>
            </a:r>
            <a:r>
              <a:rPr lang="da-DK" sz="1200" dirty="0" err="1"/>
              <a:t>App</a:t>
            </a:r>
            <a:endParaRPr lang="da-DK" sz="1200" dirty="0"/>
          </a:p>
          <a:p>
            <a:pPr algn="ctr"/>
            <a:r>
              <a:rPr lang="da-DK" sz="1200" dirty="0">
                <a:hlinkClick r:id="rId8"/>
              </a:rPr>
              <a:t>https://ionicframework.com/docs/developing/starting</a:t>
            </a:r>
            <a:endParaRPr lang="da-DK" sz="1200" dirty="0"/>
          </a:p>
          <a:p>
            <a:pPr algn="ctr"/>
            <a:endParaRPr lang="da-DK" sz="1200" dirty="0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6976B78D-4A1C-A149-82E6-F4C18F3D5A99}"/>
              </a:ext>
            </a:extLst>
          </p:cNvPr>
          <p:cNvSpPr/>
          <p:nvPr/>
        </p:nvSpPr>
        <p:spPr>
          <a:xfrm>
            <a:off x="8148221" y="2089963"/>
            <a:ext cx="3724182" cy="724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a-DK" dirty="0" err="1"/>
              <a:t>Kirby</a:t>
            </a:r>
            <a:r>
              <a:rPr lang="da-DK" dirty="0"/>
              <a:t> Starter Template</a:t>
            </a:r>
          </a:p>
          <a:p>
            <a:pPr algn="ctr"/>
            <a:r>
              <a:rPr lang="da-DK" sz="1200" dirty="0"/>
              <a:t>Starter template til </a:t>
            </a:r>
            <a:r>
              <a:rPr lang="da-DK" sz="1200" dirty="0" err="1"/>
              <a:t>Kirby</a:t>
            </a:r>
            <a:r>
              <a:rPr lang="da-DK" sz="1200" dirty="0"/>
              <a:t>, </a:t>
            </a:r>
            <a:r>
              <a:rPr lang="da-DK" sz="1200" dirty="0" err="1"/>
              <a:t>Ionic</a:t>
            </a:r>
            <a:r>
              <a:rPr lang="da-DK" sz="1200" dirty="0"/>
              <a:t> og </a:t>
            </a:r>
            <a:r>
              <a:rPr lang="da-DK" sz="1200" dirty="0" err="1"/>
              <a:t>Angular</a:t>
            </a:r>
            <a:endParaRPr lang="da-DK" sz="1200" dirty="0"/>
          </a:p>
          <a:p>
            <a:pPr algn="ctr"/>
            <a:r>
              <a:rPr lang="da-DK" sz="1200" dirty="0">
                <a:hlinkClick r:id="rId9"/>
              </a:rPr>
              <a:t>https://github.com/laljyskebank/kirby-simple-starter</a:t>
            </a:r>
            <a:endParaRPr lang="da-DK" sz="1200" dirty="0"/>
          </a:p>
          <a:p>
            <a:pPr algn="ctr"/>
            <a:endParaRPr lang="da-DK" sz="1400" dirty="0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92AA2E7A-D1D5-6D4E-948B-8804FE593FEC}"/>
              </a:ext>
            </a:extLst>
          </p:cNvPr>
          <p:cNvSpPr/>
          <p:nvPr/>
        </p:nvSpPr>
        <p:spPr>
          <a:xfrm>
            <a:off x="8148221" y="909724"/>
            <a:ext cx="3724182" cy="1114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a-DK" dirty="0" err="1"/>
              <a:t>Kirby</a:t>
            </a:r>
            <a:r>
              <a:rPr lang="da-DK" dirty="0"/>
              <a:t> </a:t>
            </a:r>
            <a:r>
              <a:rPr lang="da-DK" dirty="0" err="1"/>
              <a:t>Get</a:t>
            </a:r>
            <a:r>
              <a:rPr lang="da-DK" dirty="0"/>
              <a:t> </a:t>
            </a:r>
            <a:r>
              <a:rPr lang="da-DK" dirty="0" err="1"/>
              <a:t>Started</a:t>
            </a:r>
            <a:endParaRPr lang="da-DK" dirty="0"/>
          </a:p>
          <a:p>
            <a:pPr algn="ctr"/>
            <a:r>
              <a:rPr lang="da-DK" sz="1200" dirty="0"/>
              <a:t>Guideline til opsætning af udviklingsmiljø</a:t>
            </a:r>
          </a:p>
          <a:p>
            <a:pPr algn="ctr"/>
            <a:r>
              <a:rPr lang="da-DK" sz="1200" dirty="0">
                <a:hlinkClick r:id="rId10"/>
              </a:rPr>
              <a:t>https://github.com/laljyskebank/kirby-simple-starter/blob/master/Kom%20i%20gang%20med%20Kirby.docx</a:t>
            </a:r>
            <a:endParaRPr lang="da-DK" sz="1200" dirty="0"/>
          </a:p>
          <a:p>
            <a:pPr algn="ctr"/>
            <a:endParaRPr lang="da-DK" sz="1400" dirty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D33D6828-FBC9-B94F-BC27-B63D38DF720F}"/>
              </a:ext>
            </a:extLst>
          </p:cNvPr>
          <p:cNvSpPr/>
          <p:nvPr/>
        </p:nvSpPr>
        <p:spPr>
          <a:xfrm>
            <a:off x="316625" y="2504730"/>
            <a:ext cx="3724182" cy="724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a-DK" dirty="0"/>
              <a:t>Type Script Docs</a:t>
            </a:r>
          </a:p>
          <a:p>
            <a:pPr algn="ctr"/>
            <a:r>
              <a:rPr lang="da-DK" sz="1200" dirty="0"/>
              <a:t>Dokumentation, guidelines, begynder guides</a:t>
            </a:r>
          </a:p>
          <a:p>
            <a:pPr algn="ctr"/>
            <a:r>
              <a:rPr lang="da-DK" sz="1200" dirty="0">
                <a:hlinkClick r:id="rId11"/>
              </a:rPr>
              <a:t>https://www.typescriptlang.org/docs</a:t>
            </a:r>
            <a:endParaRPr lang="da-DK" sz="1200" dirty="0"/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F158CC15-3E79-4243-B48A-224182D84F4E}"/>
              </a:ext>
            </a:extLst>
          </p:cNvPr>
          <p:cNvSpPr txBox="1"/>
          <p:nvPr/>
        </p:nvSpPr>
        <p:spPr>
          <a:xfrm>
            <a:off x="8094953" y="487124"/>
            <a:ext cx="316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Kirby</a:t>
            </a:r>
            <a:endParaRPr lang="da-DK" dirty="0"/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453242DC-6B2C-C94C-A410-46E45045FDAC}"/>
              </a:ext>
            </a:extLst>
          </p:cNvPr>
          <p:cNvSpPr txBox="1"/>
          <p:nvPr/>
        </p:nvSpPr>
        <p:spPr>
          <a:xfrm>
            <a:off x="334381" y="487124"/>
            <a:ext cx="316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Fundamentals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D44D74F4-EC3B-AD42-9ED9-F0B48BDD799B}"/>
              </a:ext>
            </a:extLst>
          </p:cNvPr>
          <p:cNvSpPr txBox="1"/>
          <p:nvPr/>
        </p:nvSpPr>
        <p:spPr>
          <a:xfrm>
            <a:off x="4202087" y="487124"/>
            <a:ext cx="316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Ionic</a:t>
            </a:r>
            <a:endParaRPr lang="da-DK" dirty="0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95EFCD6F-7F61-5644-BD42-28D5173DB21C}"/>
              </a:ext>
            </a:extLst>
          </p:cNvPr>
          <p:cNvSpPr/>
          <p:nvPr/>
        </p:nvSpPr>
        <p:spPr>
          <a:xfrm>
            <a:off x="316625" y="3302233"/>
            <a:ext cx="3724182" cy="724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a-DK" dirty="0"/>
              <a:t>CSS reference</a:t>
            </a:r>
          </a:p>
          <a:p>
            <a:pPr algn="ctr"/>
            <a:r>
              <a:rPr lang="da-DK" sz="1200" dirty="0">
                <a:hlinkClick r:id="rId12"/>
              </a:rPr>
              <a:t>https://devdocs.io/css/</a:t>
            </a:r>
            <a:endParaRPr lang="da-DK" sz="1200" dirty="0"/>
          </a:p>
          <a:p>
            <a:pPr algn="ctr"/>
            <a:r>
              <a:rPr lang="da-DK" sz="1200" dirty="0">
                <a:hlinkClick r:id="rId13"/>
              </a:rPr>
              <a:t>https://www.w3schools.com/cssref</a:t>
            </a:r>
            <a:endParaRPr lang="da-DK" sz="1200" dirty="0"/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146786AA-3A67-0C41-8DAB-AA2807B065FE}"/>
              </a:ext>
            </a:extLst>
          </p:cNvPr>
          <p:cNvSpPr/>
          <p:nvPr/>
        </p:nvSpPr>
        <p:spPr>
          <a:xfrm>
            <a:off x="316625" y="4099736"/>
            <a:ext cx="3724182" cy="724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a-DK" dirty="0"/>
              <a:t>NG Commands</a:t>
            </a:r>
          </a:p>
          <a:p>
            <a:pPr algn="ctr"/>
            <a:r>
              <a:rPr lang="da-DK" sz="1200" dirty="0" err="1">
                <a:solidFill>
                  <a:schemeClr val="tx1"/>
                </a:solidFill>
              </a:rPr>
              <a:t>Angular</a:t>
            </a:r>
            <a:r>
              <a:rPr lang="da-DK" sz="1200" dirty="0">
                <a:solidFill>
                  <a:schemeClr val="tx1"/>
                </a:solidFill>
              </a:rPr>
              <a:t> CLI Commands: </a:t>
            </a:r>
            <a:r>
              <a:rPr lang="da-DK" sz="1200" dirty="0" err="1">
                <a:solidFill>
                  <a:schemeClr val="tx1"/>
                </a:solidFill>
              </a:rPr>
              <a:t>build</a:t>
            </a:r>
            <a:r>
              <a:rPr lang="da-DK" sz="1200" dirty="0">
                <a:solidFill>
                  <a:schemeClr val="tx1"/>
                </a:solidFill>
              </a:rPr>
              <a:t>, serve, start generate, etc.</a:t>
            </a:r>
          </a:p>
          <a:p>
            <a:pPr algn="ctr"/>
            <a:r>
              <a:rPr lang="da-DK" sz="1200" dirty="0" err="1">
                <a:solidFill>
                  <a:srgbClr val="0563C1"/>
                </a:solidFill>
              </a:rPr>
              <a:t>https</a:t>
            </a:r>
            <a:r>
              <a:rPr lang="da-DK" sz="1200" dirty="0">
                <a:solidFill>
                  <a:srgbClr val="0563C1"/>
                </a:solidFill>
              </a:rPr>
              <a:t>://</a:t>
            </a:r>
            <a:r>
              <a:rPr lang="da-DK" sz="1200" dirty="0" err="1">
                <a:solidFill>
                  <a:srgbClr val="0563C1"/>
                </a:solidFill>
              </a:rPr>
              <a:t>angular.io</a:t>
            </a:r>
            <a:r>
              <a:rPr lang="da-DK" sz="1200" dirty="0">
                <a:solidFill>
                  <a:srgbClr val="0563C1"/>
                </a:solidFill>
              </a:rPr>
              <a:t>/cli</a:t>
            </a:r>
            <a:endParaRPr lang="da-DK" sz="1200" dirty="0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C15221F5-81D6-414D-906D-9639513819C2}"/>
              </a:ext>
            </a:extLst>
          </p:cNvPr>
          <p:cNvSpPr/>
          <p:nvPr/>
        </p:nvSpPr>
        <p:spPr>
          <a:xfrm>
            <a:off x="4240563" y="3301119"/>
            <a:ext cx="3724182" cy="724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a-DK" dirty="0" err="1"/>
              <a:t>Ionic</a:t>
            </a:r>
            <a:r>
              <a:rPr lang="da-DK" dirty="0"/>
              <a:t> Commands</a:t>
            </a:r>
          </a:p>
          <a:p>
            <a:pPr algn="ctr"/>
            <a:r>
              <a:rPr lang="da-DK" sz="1200" dirty="0" err="1">
                <a:solidFill>
                  <a:schemeClr val="tx1"/>
                </a:solidFill>
              </a:rPr>
              <a:t>Ionic</a:t>
            </a:r>
            <a:r>
              <a:rPr lang="da-DK" sz="1200" dirty="0">
                <a:solidFill>
                  <a:schemeClr val="tx1"/>
                </a:solidFill>
              </a:rPr>
              <a:t> CLI Commands: </a:t>
            </a:r>
            <a:r>
              <a:rPr lang="da-DK" sz="1200" dirty="0" err="1">
                <a:solidFill>
                  <a:schemeClr val="tx1"/>
                </a:solidFill>
              </a:rPr>
              <a:t>build</a:t>
            </a:r>
            <a:r>
              <a:rPr lang="da-DK" sz="1200" dirty="0">
                <a:solidFill>
                  <a:schemeClr val="tx1"/>
                </a:solidFill>
              </a:rPr>
              <a:t>, serve, start generate, etc.</a:t>
            </a:r>
          </a:p>
          <a:p>
            <a:pPr algn="ctr"/>
            <a:r>
              <a:rPr lang="da-DK" sz="1200" dirty="0" err="1">
                <a:solidFill>
                  <a:srgbClr val="0563C1"/>
                </a:solidFill>
              </a:rPr>
              <a:t>https</a:t>
            </a:r>
            <a:r>
              <a:rPr lang="da-DK" sz="1200" dirty="0">
                <a:solidFill>
                  <a:srgbClr val="0563C1"/>
                </a:solidFill>
              </a:rPr>
              <a:t>://</a:t>
            </a:r>
            <a:r>
              <a:rPr lang="da-DK" sz="1200" dirty="0" err="1">
                <a:solidFill>
                  <a:srgbClr val="0563C1"/>
                </a:solidFill>
              </a:rPr>
              <a:t>ionicframework.com</a:t>
            </a:r>
            <a:r>
              <a:rPr lang="da-DK" sz="1200" dirty="0">
                <a:solidFill>
                  <a:srgbClr val="0563C1"/>
                </a:solidFill>
              </a:rPr>
              <a:t>/</a:t>
            </a:r>
            <a:r>
              <a:rPr lang="da-DK" sz="1200" dirty="0" err="1">
                <a:solidFill>
                  <a:srgbClr val="0563C1"/>
                </a:solidFill>
              </a:rPr>
              <a:t>docs</a:t>
            </a:r>
            <a:r>
              <a:rPr lang="da-DK" sz="1200" dirty="0">
                <a:solidFill>
                  <a:srgbClr val="0563C1"/>
                </a:solidFill>
              </a:rPr>
              <a:t>/cli</a:t>
            </a:r>
            <a:endParaRPr lang="da-DK" sz="1200" dirty="0"/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BE34A52C-CA00-094E-A991-5493BB5F174E}"/>
              </a:ext>
            </a:extLst>
          </p:cNvPr>
          <p:cNvSpPr/>
          <p:nvPr/>
        </p:nvSpPr>
        <p:spPr>
          <a:xfrm>
            <a:off x="316625" y="4897239"/>
            <a:ext cx="3724182" cy="724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a-DK" dirty="0" err="1"/>
              <a:t>GitHub</a:t>
            </a:r>
            <a:r>
              <a:rPr lang="da-DK" dirty="0"/>
              <a:t> </a:t>
            </a:r>
            <a:r>
              <a:rPr lang="da-DK" dirty="0" err="1"/>
              <a:t>Get</a:t>
            </a:r>
            <a:r>
              <a:rPr lang="da-DK" dirty="0"/>
              <a:t> </a:t>
            </a:r>
            <a:r>
              <a:rPr lang="da-DK" dirty="0" err="1"/>
              <a:t>Started</a:t>
            </a:r>
            <a:endParaRPr lang="da-DK" sz="1200" dirty="0">
              <a:solidFill>
                <a:schemeClr val="tx1"/>
              </a:solidFill>
            </a:endParaRPr>
          </a:p>
          <a:p>
            <a:pPr algn="ctr"/>
            <a:r>
              <a:rPr lang="da-DK" sz="1200" dirty="0" err="1">
                <a:solidFill>
                  <a:srgbClr val="0563C1"/>
                </a:solidFill>
              </a:rPr>
              <a:t>https</a:t>
            </a:r>
            <a:r>
              <a:rPr lang="da-DK" sz="1200" dirty="0">
                <a:solidFill>
                  <a:srgbClr val="0563C1"/>
                </a:solidFill>
              </a:rPr>
              <a:t>://</a:t>
            </a:r>
            <a:r>
              <a:rPr lang="da-DK" sz="1200" dirty="0" err="1">
                <a:solidFill>
                  <a:srgbClr val="0563C1"/>
                </a:solidFill>
              </a:rPr>
              <a:t>docs.github.com</a:t>
            </a:r>
            <a:r>
              <a:rPr lang="da-DK" sz="1200" dirty="0">
                <a:solidFill>
                  <a:srgbClr val="0563C1"/>
                </a:solidFill>
              </a:rPr>
              <a:t>/en/</a:t>
            </a:r>
            <a:r>
              <a:rPr lang="da-DK" sz="1200" dirty="0" err="1">
                <a:solidFill>
                  <a:srgbClr val="0563C1"/>
                </a:solidFill>
              </a:rPr>
              <a:t>free-pro-team@latest</a:t>
            </a:r>
            <a:r>
              <a:rPr lang="da-DK" sz="1200" dirty="0">
                <a:solidFill>
                  <a:srgbClr val="0563C1"/>
                </a:solidFill>
              </a:rPr>
              <a:t>/</a:t>
            </a:r>
            <a:r>
              <a:rPr lang="da-DK" sz="1200" dirty="0" err="1">
                <a:solidFill>
                  <a:srgbClr val="0563C1"/>
                </a:solidFill>
              </a:rPr>
              <a:t>github</a:t>
            </a:r>
            <a:r>
              <a:rPr lang="da-DK" sz="1200" dirty="0">
                <a:solidFill>
                  <a:srgbClr val="0563C1"/>
                </a:solidFill>
              </a:rPr>
              <a:t>/</a:t>
            </a:r>
            <a:r>
              <a:rPr lang="da-DK" sz="1200" dirty="0" err="1">
                <a:solidFill>
                  <a:srgbClr val="0563C1"/>
                </a:solidFill>
              </a:rPr>
              <a:t>getting</a:t>
            </a:r>
            <a:r>
              <a:rPr lang="da-DK" sz="1200" dirty="0">
                <a:solidFill>
                  <a:srgbClr val="0563C1"/>
                </a:solidFill>
              </a:rPr>
              <a:t>-</a:t>
            </a:r>
            <a:r>
              <a:rPr lang="da-DK" sz="1200" dirty="0" err="1">
                <a:solidFill>
                  <a:srgbClr val="0563C1"/>
                </a:solidFill>
              </a:rPr>
              <a:t>started</a:t>
            </a:r>
            <a:r>
              <a:rPr lang="da-DK" sz="1200" dirty="0">
                <a:solidFill>
                  <a:srgbClr val="0563C1"/>
                </a:solidFill>
              </a:rPr>
              <a:t>-with-</a:t>
            </a:r>
            <a:r>
              <a:rPr lang="da-DK" sz="1200" dirty="0" err="1">
                <a:solidFill>
                  <a:srgbClr val="0563C1"/>
                </a:solidFill>
              </a:rPr>
              <a:t>github</a:t>
            </a:r>
            <a:endParaRPr lang="da-DK" sz="1200" dirty="0"/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7B7185C5-5B41-1141-94FD-0BE8721C60D0}"/>
              </a:ext>
            </a:extLst>
          </p:cNvPr>
          <p:cNvSpPr txBox="1"/>
          <p:nvPr/>
        </p:nvSpPr>
        <p:spPr>
          <a:xfrm>
            <a:off x="334381" y="41475"/>
            <a:ext cx="316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Cheat</a:t>
            </a:r>
            <a:r>
              <a:rPr lang="da-DK" dirty="0"/>
              <a:t> </a:t>
            </a:r>
            <a:r>
              <a:rPr lang="da-DK" dirty="0" err="1"/>
              <a:t>sheet</a:t>
            </a:r>
            <a:r>
              <a:rPr lang="da-DK" dirty="0"/>
              <a:t>: Referencer</a:t>
            </a:r>
          </a:p>
        </p:txBody>
      </p:sp>
    </p:spTree>
    <p:extLst>
      <p:ext uri="{BB962C8B-B14F-4D97-AF65-F5344CB8AC3E}">
        <p14:creationId xmlns:p14="http://schemas.microsoft.com/office/powerpoint/2010/main" val="31276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26F99432-8971-324B-A0CB-BE58428DCF19}"/>
              </a:ext>
            </a:extLst>
          </p:cNvPr>
          <p:cNvSpPr/>
          <p:nvPr/>
        </p:nvSpPr>
        <p:spPr>
          <a:xfrm>
            <a:off x="316625" y="909724"/>
            <a:ext cx="3724182" cy="724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a-DK" dirty="0"/>
              <a:t>Routing</a:t>
            </a:r>
          </a:p>
          <a:p>
            <a:pPr algn="ctr"/>
            <a:r>
              <a:rPr lang="da-DK" sz="1200" dirty="0" err="1"/>
              <a:t>App-Routing.module.ts</a:t>
            </a:r>
            <a:r>
              <a:rPr lang="da-DK" sz="1200" dirty="0"/>
              <a:t> eller komponent routing </a:t>
            </a:r>
            <a:r>
              <a:rPr lang="da-DK" sz="1200" dirty="0" err="1"/>
              <a:t>module</a:t>
            </a:r>
            <a:endParaRPr lang="da-DK" sz="1200" dirty="0"/>
          </a:p>
          <a:p>
            <a:pPr algn="ctr"/>
            <a:r>
              <a:rPr lang="da-DK" sz="1200" dirty="0">
                <a:hlinkClick r:id="rId2"/>
              </a:rPr>
              <a:t>https://angular.io/guide/router</a:t>
            </a:r>
            <a:endParaRPr lang="da-DK" sz="1200" dirty="0"/>
          </a:p>
          <a:p>
            <a:pPr algn="ctr"/>
            <a:endParaRPr lang="da-DK" sz="1200" dirty="0"/>
          </a:p>
          <a:p>
            <a:pPr algn="ctr"/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6DC97E44-C3DD-5A4E-B5CD-BC022D3821F8}"/>
              </a:ext>
            </a:extLst>
          </p:cNvPr>
          <p:cNvSpPr/>
          <p:nvPr/>
        </p:nvSpPr>
        <p:spPr>
          <a:xfrm>
            <a:off x="316625" y="4099736"/>
            <a:ext cx="3724182" cy="724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a-DK" dirty="0" err="1"/>
              <a:t>Kirby</a:t>
            </a:r>
            <a:r>
              <a:rPr lang="da-DK" dirty="0"/>
              <a:t> Komponenter</a:t>
            </a:r>
          </a:p>
          <a:p>
            <a:pPr algn="ctr"/>
            <a:r>
              <a:rPr lang="da-DK" sz="1200" dirty="0"/>
              <a:t>Alle </a:t>
            </a:r>
            <a:r>
              <a:rPr lang="da-DK" sz="1200" dirty="0" err="1"/>
              <a:t>Kirby</a:t>
            </a:r>
            <a:r>
              <a:rPr lang="da-DK" sz="1200" dirty="0"/>
              <a:t> komponenter</a:t>
            </a:r>
          </a:p>
          <a:p>
            <a:pPr algn="ctr"/>
            <a:r>
              <a:rPr lang="da-DK" sz="1200" dirty="0">
                <a:hlinkClick r:id="rId3"/>
              </a:rPr>
              <a:t>https://cookbook.kirby.design/home/intro</a:t>
            </a:r>
            <a:endParaRPr lang="da-DK" sz="1200" dirty="0"/>
          </a:p>
          <a:p>
            <a:pPr algn="ctr"/>
            <a:endParaRPr lang="da-DK" sz="1400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4369F13-F657-2843-A530-F982C25BDD68}"/>
              </a:ext>
            </a:extLst>
          </p:cNvPr>
          <p:cNvSpPr/>
          <p:nvPr/>
        </p:nvSpPr>
        <p:spPr>
          <a:xfrm>
            <a:off x="316625" y="1707227"/>
            <a:ext cx="3724182" cy="724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a-DK" dirty="0"/>
              <a:t>Component Guide</a:t>
            </a:r>
          </a:p>
          <a:p>
            <a:pPr algn="ctr"/>
            <a:r>
              <a:rPr lang="da-DK" sz="1200" dirty="0"/>
              <a:t>Generelt komponent guide</a:t>
            </a:r>
          </a:p>
          <a:p>
            <a:pPr algn="ctr"/>
            <a:r>
              <a:rPr lang="da-DK" sz="1200" dirty="0">
                <a:hlinkClick r:id="rId4"/>
              </a:rPr>
              <a:t>https://angular.io/tutorial/toh-pt3</a:t>
            </a:r>
            <a:endParaRPr lang="da-DK" sz="1400" dirty="0"/>
          </a:p>
          <a:p>
            <a:pPr algn="ctr"/>
            <a:endParaRPr lang="da-DK" sz="1200" dirty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D33D6828-FBC9-B94F-BC27-B63D38DF720F}"/>
              </a:ext>
            </a:extLst>
          </p:cNvPr>
          <p:cNvSpPr/>
          <p:nvPr/>
        </p:nvSpPr>
        <p:spPr>
          <a:xfrm>
            <a:off x="316625" y="2504730"/>
            <a:ext cx="3724182" cy="724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a-DK" dirty="0" err="1"/>
              <a:t>Angular</a:t>
            </a:r>
            <a:r>
              <a:rPr lang="da-DK" dirty="0"/>
              <a:t> Architecture</a:t>
            </a:r>
          </a:p>
          <a:p>
            <a:pPr algn="ctr"/>
            <a:r>
              <a:rPr lang="da-DK" sz="1200" dirty="0" err="1"/>
              <a:t>Angular</a:t>
            </a:r>
            <a:r>
              <a:rPr lang="da-DK" sz="1200" dirty="0"/>
              <a:t> arkitektur overblik</a:t>
            </a:r>
          </a:p>
          <a:p>
            <a:pPr algn="ctr"/>
            <a:r>
              <a:rPr lang="da-DK" sz="1200" dirty="0">
                <a:hlinkClick r:id="rId5"/>
              </a:rPr>
              <a:t>https://angular.io/guide/architecture</a:t>
            </a:r>
            <a:endParaRPr lang="da-DK" sz="1200" dirty="0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95EFCD6F-7F61-5644-BD42-28D5173DB21C}"/>
              </a:ext>
            </a:extLst>
          </p:cNvPr>
          <p:cNvSpPr/>
          <p:nvPr/>
        </p:nvSpPr>
        <p:spPr>
          <a:xfrm>
            <a:off x="316625" y="3302233"/>
            <a:ext cx="3724182" cy="724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a-DK" dirty="0"/>
              <a:t>To vejs databinding</a:t>
            </a:r>
          </a:p>
          <a:p>
            <a:pPr algn="ctr"/>
            <a:r>
              <a:rPr lang="da-DK" sz="1200" dirty="0"/>
              <a:t>Se eksempel i </a:t>
            </a:r>
            <a:r>
              <a:rPr lang="da-DK" sz="1200" dirty="0" err="1"/>
              <a:t>pay</a:t>
            </a:r>
            <a:r>
              <a:rPr lang="da-DK" sz="1200" dirty="0"/>
              <a:t> </a:t>
            </a:r>
            <a:r>
              <a:rPr lang="da-DK" sz="1200" dirty="0" err="1"/>
              <a:t>bill</a:t>
            </a:r>
            <a:r>
              <a:rPr lang="da-DK" sz="1200" dirty="0"/>
              <a:t> i demo. Eller </a:t>
            </a:r>
            <a:r>
              <a:rPr lang="da-DK" sz="1200" dirty="0" err="1"/>
              <a:t>Angular</a:t>
            </a:r>
            <a:r>
              <a:rPr lang="da-DK" sz="1200" dirty="0"/>
              <a:t> dok</a:t>
            </a:r>
          </a:p>
          <a:p>
            <a:pPr algn="ctr"/>
            <a:r>
              <a:rPr lang="da-DK" sz="1200" dirty="0">
                <a:hlinkClick r:id="rId6"/>
              </a:rPr>
              <a:t>https://angular.io/guide/two-way-binding</a:t>
            </a:r>
            <a:endParaRPr lang="da-DK" sz="1200" dirty="0"/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7B7185C5-5B41-1141-94FD-0BE8721C60D0}"/>
              </a:ext>
            </a:extLst>
          </p:cNvPr>
          <p:cNvSpPr txBox="1"/>
          <p:nvPr/>
        </p:nvSpPr>
        <p:spPr>
          <a:xfrm>
            <a:off x="334380" y="41475"/>
            <a:ext cx="684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Cheat</a:t>
            </a:r>
            <a:r>
              <a:rPr lang="da-DK" dirty="0"/>
              <a:t> </a:t>
            </a:r>
            <a:r>
              <a:rPr lang="da-DK" dirty="0" err="1"/>
              <a:t>sheet</a:t>
            </a:r>
            <a:r>
              <a:rPr lang="da-DK" dirty="0"/>
              <a:t> </a:t>
            </a:r>
            <a:r>
              <a:rPr lang="da-DK" dirty="0" err="1"/>
              <a:t>Angular</a:t>
            </a:r>
            <a:r>
              <a:rPr lang="da-DK" dirty="0"/>
              <a:t>: med udgangspunkt i betalingsdemo</a:t>
            </a:r>
          </a:p>
        </p:txBody>
      </p:sp>
    </p:spTree>
    <p:extLst>
      <p:ext uri="{BB962C8B-B14F-4D97-AF65-F5344CB8AC3E}">
        <p14:creationId xmlns:p14="http://schemas.microsoft.com/office/powerpoint/2010/main" val="10727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FD94C180-31D6-5B41-89B9-A72A1B85E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0"/>
            <a:ext cx="8886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94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isual Studio Code Tips and Tricks">
            <a:extLst>
              <a:ext uri="{FF2B5EF4-FFF2-40B4-BE49-F238E27FC236}">
                <a16:creationId xmlns:a16="http://schemas.microsoft.com/office/drawing/2014/main" id="{06DD07A2-912B-6340-9C4B-87C640DCD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3" y="0"/>
            <a:ext cx="8842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351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439</Words>
  <Application>Microsoft Macintosh PowerPoint</Application>
  <PresentationFormat>Widescreen</PresentationFormat>
  <Paragraphs>107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Demo UI</vt:lpstr>
      <vt:lpstr>Betaling af regning</vt:lpstr>
      <vt:lpstr>Cheat sheets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Ralf Pedersen</dc:creator>
  <cp:lastModifiedBy>Lars Larsen</cp:lastModifiedBy>
  <cp:revision>15</cp:revision>
  <dcterms:created xsi:type="dcterms:W3CDTF">2020-12-18T19:49:57Z</dcterms:created>
  <dcterms:modified xsi:type="dcterms:W3CDTF">2020-12-22T12:09:38Z</dcterms:modified>
</cp:coreProperties>
</file>