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7" r:id="rId6"/>
    <p:sldId id="268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Excitation and Ionization Energies of Helium and Mercury</a:t>
            </a:r>
            <a:br>
              <a:rPr lang="en-US" sz="4400" dirty="0">
                <a:solidFill>
                  <a:schemeClr val="tx1"/>
                </a:solidFill>
              </a:rPr>
            </a:br>
            <a:br>
              <a:rPr lang="en-US" sz="5400" dirty="0"/>
            </a:br>
            <a:r>
              <a:rPr lang="en-US" sz="3600" dirty="0"/>
              <a:t>Frank – Hertz Experiment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Lee Allers</a:t>
            </a:r>
          </a:p>
        </p:txBody>
      </p:sp>
    </p:spTree>
    <p:extLst>
      <p:ext uri="{BB962C8B-B14F-4D97-AF65-F5344CB8AC3E}">
        <p14:creationId xmlns:p14="http://schemas.microsoft.com/office/powerpoint/2010/main" val="384606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5511"/>
          </a:xfrm>
        </p:spPr>
        <p:txBody>
          <a:bodyPr/>
          <a:lstStyle/>
          <a:p>
            <a:r>
              <a:rPr lang="en-US" sz="3600" dirty="0"/>
              <a:t>Mercury ( at 150˚C, 2.6V Anode Supply  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021162"/>
            <a:ext cx="6465888" cy="37101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972824"/>
              </p:ext>
            </p:extLst>
          </p:nvPr>
        </p:nvGraphicFramePr>
        <p:xfrm>
          <a:off x="646111" y="5875997"/>
          <a:ext cx="64658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5296">
                  <a:extLst>
                    <a:ext uri="{9D8B030D-6E8A-4147-A177-3AD203B41FA5}">
                      <a16:colId xmlns:a16="http://schemas.microsoft.com/office/drawing/2014/main" val="4155255752"/>
                    </a:ext>
                  </a:extLst>
                </a:gridCol>
                <a:gridCol w="2155296">
                  <a:extLst>
                    <a:ext uri="{9D8B030D-6E8A-4147-A177-3AD203B41FA5}">
                      <a16:colId xmlns:a16="http://schemas.microsoft.com/office/drawing/2014/main" val="828970115"/>
                    </a:ext>
                  </a:extLst>
                </a:gridCol>
                <a:gridCol w="2155296">
                  <a:extLst>
                    <a:ext uri="{9D8B030D-6E8A-4147-A177-3AD203B41FA5}">
                      <a16:colId xmlns:a16="http://schemas.microsoft.com/office/drawing/2014/main" val="2859730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Measured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Accepted Value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% Difference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64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4.849 ± 0.1178 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4.9 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.82 %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388669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111999" y="2021163"/>
            <a:ext cx="4702404" cy="33781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By taking the difference in peak values, we find a relation between the supplied voltage and excitation energy of Mercury. </a:t>
            </a:r>
          </a:p>
          <a:p>
            <a:r>
              <a:rPr lang="en-US" dirty="0"/>
              <a:t>From this peak value, we find the x value of the first peak and subtract that difference to find the work function of the mercury cathode. </a:t>
            </a:r>
            <a:br>
              <a:rPr lang="en-US" dirty="0"/>
            </a:br>
            <a:r>
              <a:rPr lang="en-US" dirty="0"/>
              <a:t>[ 6.135 ± 0.1407 - 4.849 ± 0.1178 ]  </a:t>
            </a:r>
          </a:p>
          <a:p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697635"/>
              </p:ext>
            </p:extLst>
          </p:nvPr>
        </p:nvGraphicFramePr>
        <p:xfrm>
          <a:off x="7242628" y="5875997"/>
          <a:ext cx="280820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206">
                  <a:extLst>
                    <a:ext uri="{9D8B030D-6E8A-4147-A177-3AD203B41FA5}">
                      <a16:colId xmlns:a16="http://schemas.microsoft.com/office/drawing/2014/main" val="6519853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Work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644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1.28 eV ± 0.2578 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887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40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this data, we successfully showed the existence of excited states in Helium and Mercury atoms.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By bombarding Helium and Mercury atoms we’ve verified that atomic systems have discrete energy levels as predicted by Niels Bohr</a:t>
            </a:r>
          </a:p>
        </p:txBody>
      </p:sp>
    </p:spTree>
    <p:extLst>
      <p:ext uri="{BB962C8B-B14F-4D97-AF65-F5344CB8AC3E}">
        <p14:creationId xmlns:p14="http://schemas.microsoft.com/office/powerpoint/2010/main" val="299264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Method</a:t>
            </a:r>
          </a:p>
          <a:p>
            <a:r>
              <a:rPr lang="en-US" dirty="0"/>
              <a:t>Data and Analysis</a:t>
            </a:r>
          </a:p>
          <a:p>
            <a:r>
              <a:rPr lang="en-US" dirty="0"/>
              <a:t>Discussion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1358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Bohr Model – </a:t>
            </a:r>
            <a:r>
              <a:rPr lang="en-US" dirty="0" err="1"/>
              <a:t>Neils</a:t>
            </a:r>
            <a:r>
              <a:rPr lang="en-US" dirty="0"/>
              <a:t> Bohr, 1913</a:t>
            </a:r>
          </a:p>
          <a:p>
            <a:r>
              <a:rPr lang="en-US" dirty="0"/>
              <a:t>In 1914, James Franck and Gustav Hertz </a:t>
            </a:r>
            <a:br>
              <a:rPr lang="en-US" dirty="0"/>
            </a:br>
            <a:r>
              <a:rPr lang="en-US" dirty="0"/>
              <a:t>published the results of an experiment which</a:t>
            </a:r>
            <a:br>
              <a:rPr lang="en-US" dirty="0"/>
            </a:br>
            <a:r>
              <a:rPr lang="en-US" dirty="0"/>
              <a:t>provided strong evidence that Bohr’s model</a:t>
            </a:r>
            <a:br>
              <a:rPr lang="en-US" dirty="0"/>
            </a:br>
            <a:r>
              <a:rPr lang="en-US" dirty="0"/>
              <a:t>of atoms with quantized energy levels was</a:t>
            </a:r>
            <a:br>
              <a:rPr lang="en-US" dirty="0"/>
            </a:br>
            <a:r>
              <a:rPr lang="en-US" dirty="0"/>
              <a:t>correct. Of course this happened indirectly</a:t>
            </a:r>
            <a:br>
              <a:rPr lang="en-US" dirty="0"/>
            </a:br>
            <a:r>
              <a:rPr lang="en-US" dirty="0"/>
              <a:t>because neither Franck nor Hertz were aware</a:t>
            </a:r>
            <a:br>
              <a:rPr lang="en-US" dirty="0"/>
            </a:br>
            <a:r>
              <a:rPr lang="en-US" dirty="0"/>
              <a:t>of Bohr’s theory! </a:t>
            </a:r>
          </a:p>
          <a:p>
            <a:r>
              <a:rPr lang="en-US" dirty="0"/>
              <a:t>Frank-Hertz original data shows electrons losing </a:t>
            </a:r>
            <a:br>
              <a:rPr lang="en-US" dirty="0"/>
            </a:br>
            <a:r>
              <a:rPr lang="en-US" dirty="0"/>
              <a:t>4.9 eV per collision with mercury atoms.</a:t>
            </a:r>
          </a:p>
          <a:p>
            <a:endParaRPr lang="en-US" dirty="0"/>
          </a:p>
        </p:txBody>
      </p:sp>
      <p:pic>
        <p:nvPicPr>
          <p:cNvPr id="1026" name="Picture 2" descr="https://upload.wikimedia.org/wikipedia/commons/thumb/5/55/Bohr-atom-PAR.svg/310px-Bohr-atom-PAR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151" y="2052918"/>
            <a:ext cx="2952750" cy="25717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5" name="TextBox 4"/>
          <p:cNvSpPr txBox="1"/>
          <p:nvPr/>
        </p:nvSpPr>
        <p:spPr>
          <a:xfrm>
            <a:off x="7454151" y="4647986"/>
            <a:ext cx="29527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Bohr model of the hydrogen atom where a negatively charged electron encircles a positively charged nucleus and where an electron jumps between orbits. This transition is accompanied by an emitted or absorbed amount of electromagnetic energy.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151" y="1281648"/>
            <a:ext cx="3667637" cy="44106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54151" y="5707343"/>
            <a:ext cx="2682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Original data of excitation peaks </a:t>
            </a:r>
            <a:br>
              <a:rPr lang="en-US" sz="1200" dirty="0"/>
            </a:br>
            <a:r>
              <a:rPr lang="en-US" sz="1200" dirty="0"/>
              <a:t>of mercury</a:t>
            </a:r>
          </a:p>
        </p:txBody>
      </p:sp>
    </p:spTree>
    <p:extLst>
      <p:ext uri="{BB962C8B-B14F-4D97-AF65-F5344CB8AC3E}">
        <p14:creationId xmlns:p14="http://schemas.microsoft.com/office/powerpoint/2010/main" val="3091389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(Helium)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4864" y="1509884"/>
            <a:ext cx="5774668" cy="284371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477672" y="4885899"/>
            <a:ext cx="115659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Filament Supply </a:t>
            </a:r>
            <a:r>
              <a:rPr lang="en-US" dirty="0" err="1"/>
              <a:t>supplys</a:t>
            </a:r>
            <a:r>
              <a:rPr lang="en-US" dirty="0"/>
              <a:t> a current that heats the filament ( in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) and produces a thermionic </a:t>
            </a:r>
            <a:br>
              <a:rPr lang="en-US" dirty="0"/>
            </a:br>
            <a:r>
              <a:rPr lang="en-US" dirty="0"/>
              <a:t>emission of electrons.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Anode Supply is set to a maximum voltage which is constant (~30V) and allows the control unit </a:t>
            </a:r>
            <a:br>
              <a:rPr lang="en-US" dirty="0"/>
            </a:br>
            <a:r>
              <a:rPr lang="en-US" dirty="0"/>
              <a:t>to provide a Voltage out to the bulb, by increasing the voltage in steps, controlled by </a:t>
            </a:r>
            <a:r>
              <a:rPr lang="en-US" dirty="0" err="1"/>
              <a:t>Labview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72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(Helium)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4864" y="1509884"/>
            <a:ext cx="5774668" cy="284371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69062" y="4497279"/>
            <a:ext cx="1188498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making the collector a few volts positive with respect to the anode an electron that has lost energy</a:t>
            </a:r>
            <a:br>
              <a:rPr lang="en-US" dirty="0"/>
            </a:br>
            <a:r>
              <a:rPr lang="en-US" dirty="0"/>
              <a:t>will be attracted to it and collected. Thus when the mean energy of the electron </a:t>
            </a:r>
            <a:br>
              <a:rPr lang="en-US" dirty="0"/>
            </a:br>
            <a:r>
              <a:rPr lang="en-US" dirty="0"/>
              <a:t>stream is sufficient to excite helium atoms, the population of low energy electrons </a:t>
            </a:r>
            <a:br>
              <a:rPr lang="en-US" dirty="0"/>
            </a:br>
            <a:r>
              <a:rPr lang="en-US" dirty="0"/>
              <a:t>will increase significantly to produce in the collector a measurable current with little or no </a:t>
            </a:r>
            <a:br>
              <a:rPr lang="en-US" dirty="0"/>
            </a:br>
            <a:r>
              <a:rPr lang="en-US" dirty="0"/>
              <a:t>contribution from the main stream.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the accelerating voltage is increased the excitation at first increases and then </a:t>
            </a:r>
            <a:br>
              <a:rPr lang="en-US" dirty="0"/>
            </a:br>
            <a:r>
              <a:rPr lang="en-US" dirty="0"/>
              <a:t>falls away until another, higher energy, excitation occurs with a further increase </a:t>
            </a:r>
            <a:br>
              <a:rPr lang="en-US" dirty="0"/>
            </a:br>
            <a:r>
              <a:rPr lang="en-US" dirty="0"/>
              <a:t>in the low energy electron current.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04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(Mercury)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447" y="1436567"/>
            <a:ext cx="5292050" cy="323830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477672" y="4885899"/>
            <a:ext cx="114922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collector electrode (M) monitors current due to electrons passing through the mesh anode (A)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battery provides a decelerating potential that slows electrons before hitting the collector. Any </a:t>
            </a:r>
            <a:br>
              <a:rPr lang="en-US" dirty="0"/>
            </a:br>
            <a:r>
              <a:rPr lang="en-US" dirty="0"/>
              <a:t>electron(s) without enough energy, due to inelastic collisions, cannot overcome this potential.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760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83" y="2224088"/>
            <a:ext cx="5461650" cy="3657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862" y="2100739"/>
            <a:ext cx="4553082" cy="3657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349829" y="1669143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data for 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62472" y="1607662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data for Hg</a:t>
            </a:r>
          </a:p>
        </p:txBody>
      </p:sp>
    </p:spTree>
    <p:extLst>
      <p:ext uri="{BB962C8B-B14F-4D97-AF65-F5344CB8AC3E}">
        <p14:creationId xmlns:p14="http://schemas.microsoft.com/office/powerpoint/2010/main" val="4036165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41192"/>
            <a:ext cx="8946541" cy="1024111"/>
          </a:xfrm>
        </p:spPr>
        <p:txBody>
          <a:bodyPr/>
          <a:lstStyle/>
          <a:p>
            <a:r>
              <a:rPr lang="en-US" dirty="0"/>
              <a:t>From these plots we find the peak values, peak prominence, and the full width half maximum values.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39" y="2847521"/>
            <a:ext cx="6394734" cy="37755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468683"/>
              </p:ext>
            </p:extLst>
          </p:nvPr>
        </p:nvGraphicFramePr>
        <p:xfrm>
          <a:off x="6662784" y="2847521"/>
          <a:ext cx="552921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3072">
                  <a:extLst>
                    <a:ext uri="{9D8B030D-6E8A-4147-A177-3AD203B41FA5}">
                      <a16:colId xmlns:a16="http://schemas.microsoft.com/office/drawing/2014/main" val="4155255752"/>
                    </a:ext>
                  </a:extLst>
                </a:gridCol>
                <a:gridCol w="1843072">
                  <a:extLst>
                    <a:ext uri="{9D8B030D-6E8A-4147-A177-3AD203B41FA5}">
                      <a16:colId xmlns:a16="http://schemas.microsoft.com/office/drawing/2014/main" val="828970115"/>
                    </a:ext>
                  </a:extLst>
                </a:gridCol>
                <a:gridCol w="1843072">
                  <a:extLst>
                    <a:ext uri="{9D8B030D-6E8A-4147-A177-3AD203B41FA5}">
                      <a16:colId xmlns:a16="http://schemas.microsoft.com/office/drawing/2014/main" val="2859730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Measured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Accepted Value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% Difference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64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19.7 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19.8 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.51 %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388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20.525 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20.9 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1.79 %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999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22.79 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22.9 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.48 %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83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23.67 eV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23.21 eV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1.94 %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4434388"/>
                  </a:ext>
                </a:extLst>
              </a:tr>
            </a:tbl>
          </a:graphicData>
        </a:graphic>
      </p:graphicFrame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Helium ( 2.84V Anode Supply)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428673"/>
              </p:ext>
            </p:extLst>
          </p:nvPr>
        </p:nvGraphicFramePr>
        <p:xfrm>
          <a:off x="6662783" y="4768894"/>
          <a:ext cx="182779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7792">
                  <a:extLst>
                    <a:ext uri="{9D8B030D-6E8A-4147-A177-3AD203B41FA5}">
                      <a16:colId xmlns:a16="http://schemas.microsoft.com/office/drawing/2014/main" val="2474117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FWHM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198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4.547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205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229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5.8411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102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2.0566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38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546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Helium ( 2.84V Anode Supply)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962657"/>
            <a:ext cx="6103032" cy="3734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850744" y="1853248"/>
            <a:ext cx="4690600" cy="3843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From the plot of the reverse bias data, we can clearly see where the excitation energy ends and Ionization begins, as show by a sharp increase in the slope of the Current/Voltage. </a:t>
            </a:r>
          </a:p>
          <a:p>
            <a:r>
              <a:rPr lang="en-US" dirty="0"/>
              <a:t>Accepted value, 24.6eV</a:t>
            </a:r>
          </a:p>
        </p:txBody>
      </p:sp>
    </p:spTree>
    <p:extLst>
      <p:ext uri="{BB962C8B-B14F-4D97-AF65-F5344CB8AC3E}">
        <p14:creationId xmlns:p14="http://schemas.microsoft.com/office/powerpoint/2010/main" val="2096106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1962</TotalTime>
  <Words>382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Excitation and Ionization Energies of Helium and Mercury  Frank – Hertz Experiment</vt:lpstr>
      <vt:lpstr>Outline</vt:lpstr>
      <vt:lpstr>Background</vt:lpstr>
      <vt:lpstr>Methods (Helium)</vt:lpstr>
      <vt:lpstr>Methods (Helium)</vt:lpstr>
      <vt:lpstr>Methods (Mercury)</vt:lpstr>
      <vt:lpstr>Data Analysis</vt:lpstr>
      <vt:lpstr>Helium ( 2.84V Anode Supply)</vt:lpstr>
      <vt:lpstr>Helium ( 2.84V Anode Supply)</vt:lpstr>
      <vt:lpstr>Mercury ( at 150˚C, 2.6V Anode Supply  )</vt:lpstr>
      <vt:lpstr>Conclusion</vt:lpstr>
    </vt:vector>
  </TitlesOfParts>
  <Company>UNM Health Sciences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Frank – Hertz Experiment</dc:title>
  <dc:creator>UNM HSC</dc:creator>
  <cp:lastModifiedBy>lallers</cp:lastModifiedBy>
  <cp:revision>24</cp:revision>
  <dcterms:created xsi:type="dcterms:W3CDTF">2017-04-11T21:12:56Z</dcterms:created>
  <dcterms:modified xsi:type="dcterms:W3CDTF">2017-04-17T18:30:37Z</dcterms:modified>
</cp:coreProperties>
</file>