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6" r:id="rId5"/>
    <p:sldId id="311" r:id="rId6"/>
    <p:sldId id="310" r:id="rId7"/>
    <p:sldId id="312" r:id="rId8"/>
    <p:sldId id="313" r:id="rId9"/>
    <p:sldId id="314" r:id="rId10"/>
    <p:sldId id="315" r:id="rId11"/>
    <p:sldId id="318"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291" autoAdjust="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27799-D65E-4AF3-B57B-8BA2F3FF1AFE}"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231D4-6996-4B29-9E41-3B841DA06A81}" type="slidenum">
              <a:rPr lang="en-IN" smtClean="0"/>
              <a:t>‹#›</a:t>
            </a:fld>
            <a:endParaRPr lang="en-IN"/>
          </a:p>
        </p:txBody>
      </p:sp>
    </p:spTree>
    <p:extLst>
      <p:ext uri="{BB962C8B-B14F-4D97-AF65-F5344CB8AC3E}">
        <p14:creationId xmlns:p14="http://schemas.microsoft.com/office/powerpoint/2010/main" val="84154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Bank Loan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Domain: Finance ANALYTICS</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16836" y="92775"/>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E84F5-0742-F036-231F-62E112C33C5F}"/>
              </a:ext>
            </a:extLst>
          </p:cNvPr>
          <p:cNvSpPr>
            <a:spLocks noGrp="1"/>
          </p:cNvSpPr>
          <p:nvPr>
            <p:ph idx="1"/>
          </p:nvPr>
        </p:nvSpPr>
        <p:spPr>
          <a:xfrm>
            <a:off x="1195441" y="2174749"/>
            <a:ext cx="10294194" cy="3841738"/>
          </a:xfrm>
        </p:spPr>
        <p:txBody>
          <a:bodyPr>
            <a:normAutofit fontScale="92500" lnSpcReduction="20000"/>
          </a:bodyPr>
          <a:lstStyle/>
          <a:p>
            <a:pPr marL="342900" indent="-342900">
              <a:buFont typeface="+mj-lt"/>
              <a:buAutoNum type="arabicPeriod"/>
            </a:pPr>
            <a:r>
              <a:rPr lang="en-IN" sz="1900" dirty="0">
                <a:latin typeface="+mj-lt"/>
              </a:rPr>
              <a:t>Year wise loan amount Stats</a:t>
            </a:r>
          </a:p>
          <a:p>
            <a:pPr marL="342900" indent="-342900">
              <a:buFont typeface="+mj-lt"/>
              <a:buAutoNum type="arabicPeriod"/>
            </a:pPr>
            <a:endParaRPr lang="en-IN" sz="1900" dirty="0">
              <a:latin typeface="+mj-lt"/>
            </a:endParaRPr>
          </a:p>
          <a:p>
            <a:pPr marL="342900" indent="-342900">
              <a:buFont typeface="+mj-lt"/>
              <a:buAutoNum type="arabicPeriod"/>
            </a:pPr>
            <a:r>
              <a:rPr lang="en-IN" sz="1900" dirty="0">
                <a:latin typeface="+mj-lt"/>
              </a:rPr>
              <a:t>Grade and sub grade wise </a:t>
            </a:r>
            <a:r>
              <a:rPr lang="en-IN" sz="1900" dirty="0" err="1">
                <a:latin typeface="+mj-lt"/>
              </a:rPr>
              <a:t>revol_bal</a:t>
            </a:r>
            <a:endParaRPr lang="en-IN" sz="1900" dirty="0">
              <a:latin typeface="+mj-lt"/>
            </a:endParaRPr>
          </a:p>
          <a:p>
            <a:pPr marL="342900" indent="-342900">
              <a:buFont typeface="+mj-lt"/>
              <a:buAutoNum type="arabicPeriod"/>
            </a:pPr>
            <a:endParaRPr lang="en-IN" sz="1900" dirty="0">
              <a:latin typeface="+mj-lt"/>
            </a:endParaRPr>
          </a:p>
          <a:p>
            <a:pPr marL="342900" indent="-342900">
              <a:buFont typeface="+mj-lt"/>
              <a:buAutoNum type="arabicPeriod"/>
            </a:pPr>
            <a:r>
              <a:rPr lang="en-IN" sz="1900" dirty="0">
                <a:latin typeface="+mj-lt"/>
              </a:rPr>
              <a:t>Total Payment for Verified Status Vs Total Payment for Non Verified Status</a:t>
            </a:r>
          </a:p>
          <a:p>
            <a:pPr marL="342900" indent="-342900">
              <a:buFont typeface="+mj-lt"/>
              <a:buAutoNum type="arabicPeriod"/>
            </a:pPr>
            <a:endParaRPr lang="en-IN" sz="1900" dirty="0">
              <a:latin typeface="+mj-lt"/>
            </a:endParaRPr>
          </a:p>
          <a:p>
            <a:pPr marL="342900" indent="-342900">
              <a:buFont typeface="+mj-lt"/>
              <a:buAutoNum type="arabicPeriod"/>
            </a:pPr>
            <a:r>
              <a:rPr lang="en-IN" sz="1900" dirty="0">
                <a:latin typeface="+mj-lt"/>
              </a:rPr>
              <a:t>State wise and month wise loan status</a:t>
            </a:r>
          </a:p>
          <a:p>
            <a:pPr marL="342900" indent="-342900">
              <a:buFont typeface="+mj-lt"/>
              <a:buAutoNum type="arabicPeriod"/>
            </a:pPr>
            <a:endParaRPr lang="en-IN" sz="1900" dirty="0">
              <a:latin typeface="+mj-lt"/>
            </a:endParaRPr>
          </a:p>
          <a:p>
            <a:pPr marL="342900" indent="-342900">
              <a:buFont typeface="+mj-lt"/>
              <a:buAutoNum type="arabicPeriod"/>
            </a:pPr>
            <a:r>
              <a:rPr lang="en-IN" sz="1900" dirty="0">
                <a:latin typeface="+mj-lt"/>
              </a:rPr>
              <a:t>Home ownership Vs last payment date stats</a:t>
            </a:r>
          </a:p>
          <a:p>
            <a:endParaRPr lang="en-US" dirty="0"/>
          </a:p>
        </p:txBody>
      </p:sp>
      <p:sp>
        <p:nvSpPr>
          <p:cNvPr id="4" name="Title 1">
            <a:extLst>
              <a:ext uri="{FF2B5EF4-FFF2-40B4-BE49-F238E27FC236}">
                <a16:creationId xmlns:a16="http://schemas.microsoft.com/office/drawing/2014/main" id="{D707A2D1-AF81-A331-624E-6CD1C7AC558B}"/>
              </a:ext>
            </a:extLst>
          </p:cNvPr>
          <p:cNvSpPr>
            <a:spLocks noGrp="1" noChangeArrowheads="1"/>
          </p:cNvSpPr>
          <p:nvPr>
            <p:ph type="title"/>
          </p:nvPr>
        </p:nvSpPr>
        <p:spPr>
          <a:xfrm>
            <a:off x="1096963" y="287338"/>
            <a:ext cx="10058400" cy="1449387"/>
          </a:xfrm>
        </p:spPr>
        <p:txBody>
          <a:bodyPr/>
          <a:lstStyle/>
          <a:p>
            <a:pPr eaLnBrk="1" hangingPunct="1"/>
            <a:r>
              <a:rPr lang="en-US" altLang="en-US" dirty="0"/>
              <a:t>KPI’S</a:t>
            </a:r>
          </a:p>
        </p:txBody>
      </p:sp>
      <p:sp>
        <p:nvSpPr>
          <p:cNvPr id="10" name="Oval 9">
            <a:extLst>
              <a:ext uri="{FF2B5EF4-FFF2-40B4-BE49-F238E27FC236}">
                <a16:creationId xmlns:a16="http://schemas.microsoft.com/office/drawing/2014/main" id="{D28AD044-3C46-3A11-A184-AEA46229285A}"/>
              </a:ext>
            </a:extLst>
          </p:cNvPr>
          <p:cNvSpPr/>
          <p:nvPr/>
        </p:nvSpPr>
        <p:spPr>
          <a:xfrm>
            <a:off x="8398979" y="2093903"/>
            <a:ext cx="1818562" cy="1818562"/>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1" name="Rectangle 10" descr="Bullseye">
            <a:extLst>
              <a:ext uri="{FF2B5EF4-FFF2-40B4-BE49-F238E27FC236}">
                <a16:creationId xmlns:a16="http://schemas.microsoft.com/office/drawing/2014/main" id="{37E5CA78-5539-DCCE-D7CE-77476B2AA08C}"/>
              </a:ext>
            </a:extLst>
          </p:cNvPr>
          <p:cNvSpPr/>
          <p:nvPr/>
        </p:nvSpPr>
        <p:spPr>
          <a:xfrm>
            <a:off x="8786541" y="2481465"/>
            <a:ext cx="1043437" cy="10434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Oval 11">
            <a:extLst>
              <a:ext uri="{FF2B5EF4-FFF2-40B4-BE49-F238E27FC236}">
                <a16:creationId xmlns:a16="http://schemas.microsoft.com/office/drawing/2014/main" id="{2BC0915A-9181-9F60-E42D-894657DE7CFE}"/>
              </a:ext>
            </a:extLst>
          </p:cNvPr>
          <p:cNvSpPr/>
          <p:nvPr/>
        </p:nvSpPr>
        <p:spPr>
          <a:xfrm>
            <a:off x="9565560" y="4055195"/>
            <a:ext cx="1818562" cy="181856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3" name="Rectangle 12" descr="Pie chart">
            <a:extLst>
              <a:ext uri="{FF2B5EF4-FFF2-40B4-BE49-F238E27FC236}">
                <a16:creationId xmlns:a16="http://schemas.microsoft.com/office/drawing/2014/main" id="{ADB33519-301F-9628-5C2B-D72F85416117}"/>
              </a:ext>
            </a:extLst>
          </p:cNvPr>
          <p:cNvSpPr/>
          <p:nvPr/>
        </p:nvSpPr>
        <p:spPr>
          <a:xfrm>
            <a:off x="9953122" y="4442757"/>
            <a:ext cx="1043437" cy="1043437"/>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01047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53B2-B60F-5C1A-E10A-0B86E34E6C95}"/>
              </a:ext>
            </a:extLst>
          </p:cNvPr>
          <p:cNvSpPr>
            <a:spLocks noGrp="1"/>
          </p:cNvSpPr>
          <p:nvPr>
            <p:ph type="title"/>
          </p:nvPr>
        </p:nvSpPr>
        <p:spPr>
          <a:xfrm>
            <a:off x="1033670" y="430696"/>
            <a:ext cx="10058400" cy="1450757"/>
          </a:xfrm>
        </p:spPr>
        <p:txBody>
          <a:bodyPr/>
          <a:lstStyle/>
          <a:p>
            <a:r>
              <a:rPr lang="en-US" altLang="en-US" sz="4800" dirty="0">
                <a:ea typeface="Glegoo" pitchFamily="2" charset="0"/>
                <a:cs typeface="Glegoo" pitchFamily="2" charset="0"/>
              </a:rPr>
              <a:t>1.</a:t>
            </a:r>
            <a:r>
              <a:rPr lang="en-IN" sz="4800" dirty="0">
                <a:latin typeface="+mj-lt"/>
              </a:rPr>
              <a:t> Year wise loan amount stats</a:t>
            </a:r>
            <a:endParaRPr lang="en-US" dirty="0"/>
          </a:p>
        </p:txBody>
      </p:sp>
      <p:sp>
        <p:nvSpPr>
          <p:cNvPr id="3" name="Content Placeholder 2">
            <a:extLst>
              <a:ext uri="{FF2B5EF4-FFF2-40B4-BE49-F238E27FC236}">
                <a16:creationId xmlns:a16="http://schemas.microsoft.com/office/drawing/2014/main" id="{1726D204-9DDF-088F-F47E-3EDED8419767}"/>
              </a:ext>
            </a:extLst>
          </p:cNvPr>
          <p:cNvSpPr>
            <a:spLocks noGrp="1"/>
          </p:cNvSpPr>
          <p:nvPr>
            <p:ph sz="half" idx="1"/>
          </p:nvPr>
        </p:nvSpPr>
        <p:spPr>
          <a:xfrm>
            <a:off x="1097279" y="2028133"/>
            <a:ext cx="6257678" cy="3829327"/>
          </a:xfrm>
        </p:spPr>
        <p:txBody>
          <a:bodyPr>
            <a:normAutofit fontScale="25000" lnSpcReduction="20000"/>
          </a:bodyPr>
          <a:lstStyle/>
          <a:p>
            <a:pPr marL="639763" eaLnBrk="1" hangingPunct="1"/>
            <a:r>
              <a:rPr lang="en-US" altLang="en-US" sz="5600" b="1" dirty="0">
                <a:solidFill>
                  <a:srgbClr val="00B050"/>
                </a:solidFill>
                <a:ea typeface="Glegoo" pitchFamily="2" charset="0"/>
                <a:cs typeface="Glegoo" pitchFamily="2" charset="0"/>
              </a:rPr>
              <a:t>Observation:</a:t>
            </a:r>
          </a:p>
          <a:p>
            <a:pPr marL="639763" eaLnBrk="1" hangingPunct="1"/>
            <a:r>
              <a:rPr lang="en-GB" sz="5400" i="0" dirty="0">
                <a:solidFill>
                  <a:srgbClr val="0D0D0D"/>
                </a:solidFill>
                <a:effectLst/>
                <a:latin typeface="Söhne"/>
              </a:rPr>
              <a:t>The data shows a consistent increase in loan amounts from 2007 to 2011, indicating a growing lending activity for the bank. This trend suggests successful efforts in attracting borrowers and expanding the loan portfolio over time.</a:t>
            </a:r>
          </a:p>
          <a:p>
            <a:pPr marL="639763" eaLnBrk="1" hangingPunct="1"/>
            <a:r>
              <a:rPr lang="en-US" altLang="en-US" sz="5600" b="1" dirty="0">
                <a:solidFill>
                  <a:srgbClr val="FF0000"/>
                </a:solidFill>
                <a:ea typeface="Glegoo" pitchFamily="2" charset="0"/>
                <a:cs typeface="Glegoo" pitchFamily="2" charset="0"/>
              </a:rPr>
              <a:t>Suggestions:</a:t>
            </a:r>
          </a:p>
          <a:p>
            <a:pPr marL="639763" eaLnBrk="1" hangingPunct="1"/>
            <a:r>
              <a:rPr lang="en-GB" sz="4800" b="1" i="0" dirty="0">
                <a:solidFill>
                  <a:srgbClr val="0D0D0D"/>
                </a:solidFill>
                <a:effectLst/>
                <a:latin typeface="Söhne"/>
              </a:rPr>
              <a:t>Diversify Loan Portfolio: While growth in lending activity is positive, it's essential to ensure diversification across different loan types and customer segments. This can help mitigate risks associated with overexposure to specific industries or borrower profiles.</a:t>
            </a:r>
          </a:p>
          <a:p>
            <a:pPr marL="639763" eaLnBrk="1" hangingPunct="1"/>
            <a:r>
              <a:rPr lang="en-GB" sz="4800" b="1" i="0" dirty="0">
                <a:solidFill>
                  <a:srgbClr val="0D0D0D"/>
                </a:solidFill>
                <a:effectLst/>
                <a:latin typeface="Söhne"/>
              </a:rPr>
              <a:t>Enhance Risk Management: With increased lending activity, it's crucial to strengthen risk management practices. This includes robust credit assessment procedures, monitoring of loan performance, and proactive identification of potential risks. Implementing advanced analytics and risk modelling techniques can aid in better risk assessment.</a:t>
            </a:r>
          </a:p>
        </p:txBody>
      </p:sp>
      <p:pic>
        <p:nvPicPr>
          <p:cNvPr id="5" name="Picture 4">
            <a:extLst>
              <a:ext uri="{FF2B5EF4-FFF2-40B4-BE49-F238E27FC236}">
                <a16:creationId xmlns:a16="http://schemas.microsoft.com/office/drawing/2014/main" id="{13E99D30-3391-DABC-CFA0-C6E3D56E7537}"/>
              </a:ext>
            </a:extLst>
          </p:cNvPr>
          <p:cNvPicPr>
            <a:picLocks noChangeAspect="1"/>
          </p:cNvPicPr>
          <p:nvPr/>
        </p:nvPicPr>
        <p:blipFill>
          <a:blip r:embed="rId2"/>
          <a:stretch>
            <a:fillRect/>
          </a:stretch>
        </p:blipFill>
        <p:spPr>
          <a:xfrm>
            <a:off x="7792278" y="2199131"/>
            <a:ext cx="4305208" cy="3061982"/>
          </a:xfrm>
          <a:prstGeom prst="rect">
            <a:avLst/>
          </a:prstGeom>
        </p:spPr>
      </p:pic>
    </p:spTree>
    <p:extLst>
      <p:ext uri="{BB962C8B-B14F-4D97-AF65-F5344CB8AC3E}">
        <p14:creationId xmlns:p14="http://schemas.microsoft.com/office/powerpoint/2010/main" val="90711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028C-8C57-D99C-FA8A-8FEED0F8EE7F}"/>
              </a:ext>
            </a:extLst>
          </p:cNvPr>
          <p:cNvSpPr>
            <a:spLocks noGrp="1"/>
          </p:cNvSpPr>
          <p:nvPr>
            <p:ph type="title"/>
          </p:nvPr>
        </p:nvSpPr>
        <p:spPr/>
        <p:txBody>
          <a:bodyPr/>
          <a:lstStyle/>
          <a:p>
            <a:r>
              <a:rPr lang="en-US" altLang="en-US" sz="4800" dirty="0">
                <a:ea typeface="Glegoo" pitchFamily="2" charset="0"/>
                <a:cs typeface="Glegoo" pitchFamily="2" charset="0"/>
              </a:rPr>
              <a:t>2. </a:t>
            </a:r>
            <a:r>
              <a:rPr lang="en-IN" altLang="en-US" sz="4800" dirty="0">
                <a:ea typeface="Glegoo" pitchFamily="2" charset="0"/>
                <a:cs typeface="Glegoo" pitchFamily="2" charset="0"/>
              </a:rPr>
              <a:t>Grade and sub-grade wise revolving balance.</a:t>
            </a:r>
            <a:endParaRPr lang="en-US" dirty="0"/>
          </a:p>
        </p:txBody>
      </p:sp>
      <p:sp>
        <p:nvSpPr>
          <p:cNvPr id="8" name="Content Placeholder 2">
            <a:extLst>
              <a:ext uri="{FF2B5EF4-FFF2-40B4-BE49-F238E27FC236}">
                <a16:creationId xmlns:a16="http://schemas.microsoft.com/office/drawing/2014/main" id="{D334A318-CA58-E209-EE23-ABA3C2282164}"/>
              </a:ext>
            </a:extLst>
          </p:cNvPr>
          <p:cNvSpPr>
            <a:spLocks noGrp="1"/>
          </p:cNvSpPr>
          <p:nvPr>
            <p:ph sz="half" idx="1"/>
          </p:nvPr>
        </p:nvSpPr>
        <p:spPr>
          <a:xfrm>
            <a:off x="1293223" y="2092908"/>
            <a:ext cx="4802777" cy="4095857"/>
          </a:xfrm>
        </p:spPr>
        <p:txBody>
          <a:bodyPr>
            <a:normAutofit fontScale="25000" lnSpcReduction="20000"/>
          </a:bodyPr>
          <a:lstStyle/>
          <a:p>
            <a:pPr marL="639763"/>
            <a:r>
              <a:rPr lang="en-US" altLang="en-US" sz="5600" b="1" u="sng" dirty="0">
                <a:solidFill>
                  <a:srgbClr val="0070C0"/>
                </a:solidFill>
              </a:rPr>
              <a:t>Observation:</a:t>
            </a:r>
          </a:p>
          <a:p>
            <a:r>
              <a:rPr lang="en-GB" sz="5600" i="0" dirty="0">
                <a:solidFill>
                  <a:schemeClr val="tx1"/>
                </a:solidFill>
                <a:effectLst/>
                <a:latin typeface="Söhne"/>
              </a:rPr>
              <a:t>Grade-wise Distribution:</a:t>
            </a:r>
          </a:p>
          <a:p>
            <a:pPr>
              <a:buFont typeface="Arial" panose="020B0604020202020204" pitchFamily="34" charset="0"/>
              <a:buChar char="•"/>
            </a:pPr>
            <a:r>
              <a:rPr lang="en-GB" sz="5600" b="1" i="0" dirty="0">
                <a:solidFill>
                  <a:srgbClr val="0D0D0D"/>
                </a:solidFill>
                <a:effectLst/>
                <a:latin typeface="Söhne"/>
              </a:rPr>
              <a:t>The data shows a clear distribution of revolving balances across different loan grades. Higher grades (A, B) tend to have higher sums of revolving balances compared to lower grades (F, G)</a:t>
            </a:r>
          </a:p>
          <a:p>
            <a:pPr marL="639763"/>
            <a:r>
              <a:rPr lang="en-US" altLang="en-US" sz="6400" b="1" u="sng" dirty="0">
                <a:solidFill>
                  <a:srgbClr val="FF0000"/>
                </a:solidFill>
              </a:rPr>
              <a:t>Suggestions:</a:t>
            </a:r>
          </a:p>
          <a:p>
            <a:pPr algn="l">
              <a:buFont typeface="Arial" panose="020B0604020202020204" pitchFamily="34" charset="0"/>
              <a:buChar char="•"/>
            </a:pPr>
            <a:r>
              <a:rPr lang="en-GB" sz="6400" b="1" i="0" dirty="0">
                <a:solidFill>
                  <a:srgbClr val="0D0D0D"/>
                </a:solidFill>
                <a:effectLst/>
                <a:latin typeface="Söhne"/>
              </a:rPr>
              <a:t>Provide educational resources and support to borrowers, especially those in higher-risk grade/subgrade categories, to help them better manage their revolving balances and improve their financial literacy.</a:t>
            </a:r>
          </a:p>
          <a:p>
            <a:pPr algn="l">
              <a:buFont typeface="Arial" panose="020B0604020202020204" pitchFamily="34" charset="0"/>
              <a:buChar char="•"/>
            </a:pPr>
            <a:r>
              <a:rPr lang="en-GB" sz="6400" b="1" i="0" dirty="0">
                <a:solidFill>
                  <a:srgbClr val="0D0D0D"/>
                </a:solidFill>
                <a:effectLst/>
                <a:latin typeface="Söhne"/>
              </a:rPr>
              <a:t>Regularly review and adjust credit limits for borrowers in higher-risk grade/subgrade categories to align with their financial capacity and minimize the risk of overleveraging.</a:t>
            </a:r>
          </a:p>
        </p:txBody>
      </p:sp>
      <p:pic>
        <p:nvPicPr>
          <p:cNvPr id="4" name="Picture 3">
            <a:extLst>
              <a:ext uri="{FF2B5EF4-FFF2-40B4-BE49-F238E27FC236}">
                <a16:creationId xmlns:a16="http://schemas.microsoft.com/office/drawing/2014/main" id="{A11DFC50-2425-75CD-FF02-715305C5E62A}"/>
              </a:ext>
            </a:extLst>
          </p:cNvPr>
          <p:cNvPicPr>
            <a:picLocks noChangeAspect="1"/>
          </p:cNvPicPr>
          <p:nvPr/>
        </p:nvPicPr>
        <p:blipFill>
          <a:blip r:embed="rId2"/>
          <a:stretch>
            <a:fillRect/>
          </a:stretch>
        </p:blipFill>
        <p:spPr>
          <a:xfrm>
            <a:off x="6247147" y="2092908"/>
            <a:ext cx="5400872" cy="3950083"/>
          </a:xfrm>
          <a:prstGeom prst="rect">
            <a:avLst/>
          </a:prstGeom>
        </p:spPr>
      </p:pic>
    </p:spTree>
    <p:extLst>
      <p:ext uri="{BB962C8B-B14F-4D97-AF65-F5344CB8AC3E}">
        <p14:creationId xmlns:p14="http://schemas.microsoft.com/office/powerpoint/2010/main" val="112826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AB24-FCB6-A8FD-C8F7-09371B03BE22}"/>
              </a:ext>
            </a:extLst>
          </p:cNvPr>
          <p:cNvSpPr>
            <a:spLocks noGrp="1"/>
          </p:cNvSpPr>
          <p:nvPr>
            <p:ph type="title"/>
          </p:nvPr>
        </p:nvSpPr>
        <p:spPr/>
        <p:txBody>
          <a:bodyPr/>
          <a:lstStyle/>
          <a:p>
            <a:r>
              <a:rPr lang="en-US" altLang="en-US" sz="4800" dirty="0">
                <a:ea typeface="Glegoo" pitchFamily="2" charset="0"/>
                <a:cs typeface="Glegoo" pitchFamily="2" charset="0"/>
              </a:rPr>
              <a:t>3. </a:t>
            </a:r>
            <a:r>
              <a:rPr lang="en-IN" altLang="en-US" sz="4800" dirty="0">
                <a:ea typeface="Glegoo" pitchFamily="2" charset="0"/>
                <a:cs typeface="Glegoo" pitchFamily="2" charset="0"/>
              </a:rPr>
              <a:t>Total Payment verified</a:t>
            </a:r>
            <a:r>
              <a:rPr lang="en-IN" sz="4800" dirty="0">
                <a:latin typeface="+mj-lt"/>
              </a:rPr>
              <a:t> Vs Non-verified  income status </a:t>
            </a:r>
            <a:endParaRPr lang="en-US" dirty="0"/>
          </a:p>
        </p:txBody>
      </p:sp>
      <p:sp>
        <p:nvSpPr>
          <p:cNvPr id="4" name="Content Placeholder 2">
            <a:extLst>
              <a:ext uri="{FF2B5EF4-FFF2-40B4-BE49-F238E27FC236}">
                <a16:creationId xmlns:a16="http://schemas.microsoft.com/office/drawing/2014/main" id="{E4702C20-4F86-D377-26B4-98B007DF28C4}"/>
              </a:ext>
            </a:extLst>
          </p:cNvPr>
          <p:cNvSpPr>
            <a:spLocks noGrp="1"/>
          </p:cNvSpPr>
          <p:nvPr>
            <p:ph sz="half" idx="1"/>
          </p:nvPr>
        </p:nvSpPr>
        <p:spPr>
          <a:xfrm>
            <a:off x="1293222" y="2092908"/>
            <a:ext cx="5982221" cy="4241632"/>
          </a:xfrm>
        </p:spPr>
        <p:txBody>
          <a:bodyPr>
            <a:noAutofit/>
          </a:bodyPr>
          <a:lstStyle/>
          <a:p>
            <a:pPr marL="548323" indent="0">
              <a:buNone/>
            </a:pPr>
            <a:r>
              <a:rPr lang="en-US" altLang="en-US" sz="1400" b="1" u="sng" dirty="0">
                <a:solidFill>
                  <a:srgbClr val="0070C0"/>
                </a:solidFill>
              </a:rPr>
              <a:t>Observation:</a:t>
            </a:r>
          </a:p>
          <a:p>
            <a:pPr algn="l">
              <a:buFont typeface="Arial" panose="020B0604020202020204" pitchFamily="34" charset="0"/>
              <a:buChar char="•"/>
            </a:pPr>
            <a:r>
              <a:rPr lang="en-GB" sz="1400" b="1" i="0" dirty="0">
                <a:solidFill>
                  <a:srgbClr val="0D0D0D"/>
                </a:solidFill>
                <a:effectLst/>
                <a:latin typeface="Söhne"/>
              </a:rPr>
              <a:t>Verified status accounts for the highest sum of total payments, followed by Not Verified and Source Verified statuses.</a:t>
            </a:r>
          </a:p>
          <a:p>
            <a:pPr algn="l">
              <a:buFont typeface="Arial" panose="020B0604020202020204" pitchFamily="34" charset="0"/>
              <a:buChar char="•"/>
            </a:pPr>
            <a:r>
              <a:rPr lang="en-GB" sz="1400" b="1" i="0" dirty="0">
                <a:solidFill>
                  <a:srgbClr val="0D0D0D"/>
                </a:solidFill>
                <a:effectLst/>
                <a:latin typeface="Söhne"/>
              </a:rPr>
              <a:t>The sum of total payments for Verified status is substantially higher than the sums for the other two verification statuses</a:t>
            </a:r>
            <a:r>
              <a:rPr lang="en-GB" sz="1400" b="0" i="0" dirty="0">
                <a:solidFill>
                  <a:srgbClr val="0D0D0D"/>
                </a:solidFill>
                <a:effectLst/>
                <a:latin typeface="Söhne"/>
              </a:rPr>
              <a:t>.</a:t>
            </a:r>
          </a:p>
          <a:p>
            <a:pPr marL="639763"/>
            <a:r>
              <a:rPr lang="en-US" altLang="en-US" sz="1400" b="1" u="sng" dirty="0">
                <a:solidFill>
                  <a:srgbClr val="FF0000"/>
                </a:solidFill>
              </a:rPr>
              <a:t>Suggestions:</a:t>
            </a:r>
          </a:p>
          <a:p>
            <a:pPr algn="l"/>
            <a:r>
              <a:rPr lang="en-GB" sz="1400" b="1" i="0" dirty="0">
                <a:solidFill>
                  <a:srgbClr val="0D0D0D"/>
                </a:solidFill>
                <a:effectLst/>
                <a:latin typeface="Söhne"/>
              </a:rPr>
              <a:t>Enhance Verification Processes:</a:t>
            </a:r>
          </a:p>
          <a:p>
            <a:pPr algn="l">
              <a:buFont typeface="Arial" panose="020B0604020202020204" pitchFamily="34" charset="0"/>
              <a:buChar char="•"/>
            </a:pPr>
            <a:r>
              <a:rPr lang="en-GB" sz="1400" b="1" i="0" dirty="0">
                <a:solidFill>
                  <a:srgbClr val="0D0D0D"/>
                </a:solidFill>
                <a:effectLst/>
                <a:latin typeface="Söhne"/>
              </a:rPr>
              <a:t>Strengthen and streamline the verification processes to ensure accuracy and reliability in assessing borrower information.</a:t>
            </a:r>
          </a:p>
          <a:p>
            <a:pPr algn="l">
              <a:buFont typeface="Arial" panose="020B0604020202020204" pitchFamily="34" charset="0"/>
              <a:buChar char="•"/>
            </a:pPr>
            <a:r>
              <a:rPr lang="en-GB" sz="1400" b="1" i="0" dirty="0">
                <a:solidFill>
                  <a:srgbClr val="0D0D0D"/>
                </a:solidFill>
                <a:effectLst/>
                <a:latin typeface="Söhne"/>
              </a:rPr>
              <a:t>Implement additional verification checks or procedures to validate borrower income, employment, and other relevant details.</a:t>
            </a:r>
          </a:p>
        </p:txBody>
      </p:sp>
      <p:pic>
        <p:nvPicPr>
          <p:cNvPr id="5" name="Picture 4">
            <a:extLst>
              <a:ext uri="{FF2B5EF4-FFF2-40B4-BE49-F238E27FC236}">
                <a16:creationId xmlns:a16="http://schemas.microsoft.com/office/drawing/2014/main" id="{2A670173-693B-AB43-AAE9-288C0887687B}"/>
              </a:ext>
            </a:extLst>
          </p:cNvPr>
          <p:cNvPicPr>
            <a:picLocks noChangeAspect="1"/>
          </p:cNvPicPr>
          <p:nvPr/>
        </p:nvPicPr>
        <p:blipFill>
          <a:blip r:embed="rId2"/>
          <a:stretch>
            <a:fillRect/>
          </a:stretch>
        </p:blipFill>
        <p:spPr>
          <a:xfrm>
            <a:off x="7469144" y="2092907"/>
            <a:ext cx="3429633" cy="4132507"/>
          </a:xfrm>
          <a:prstGeom prst="rect">
            <a:avLst/>
          </a:prstGeom>
        </p:spPr>
      </p:pic>
    </p:spTree>
    <p:extLst>
      <p:ext uri="{BB962C8B-B14F-4D97-AF65-F5344CB8AC3E}">
        <p14:creationId xmlns:p14="http://schemas.microsoft.com/office/powerpoint/2010/main" val="379834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0C2E-BBB8-BC07-4F47-EA2CA80A0F52}"/>
              </a:ext>
            </a:extLst>
          </p:cNvPr>
          <p:cNvSpPr>
            <a:spLocks noGrp="1"/>
          </p:cNvSpPr>
          <p:nvPr>
            <p:ph type="title"/>
          </p:nvPr>
        </p:nvSpPr>
        <p:spPr/>
        <p:txBody>
          <a:bodyPr/>
          <a:lstStyle/>
          <a:p>
            <a:r>
              <a:rPr lang="en-US" altLang="en-US" sz="4800" dirty="0">
                <a:ea typeface="Glegoo" pitchFamily="2" charset="0"/>
                <a:cs typeface="Glegoo" pitchFamily="2" charset="0"/>
              </a:rPr>
              <a:t>4. </a:t>
            </a:r>
            <a:r>
              <a:rPr lang="en-IN" altLang="en-US" sz="4800" dirty="0">
                <a:ea typeface="Glegoo" pitchFamily="2" charset="0"/>
                <a:cs typeface="Glegoo" pitchFamily="2" charset="0"/>
              </a:rPr>
              <a:t>State-wise and loan-wise loan Status </a:t>
            </a:r>
            <a:endParaRPr lang="en-US" dirty="0"/>
          </a:p>
        </p:txBody>
      </p:sp>
      <p:sp>
        <p:nvSpPr>
          <p:cNvPr id="4" name="Content Placeholder 2">
            <a:extLst>
              <a:ext uri="{FF2B5EF4-FFF2-40B4-BE49-F238E27FC236}">
                <a16:creationId xmlns:a16="http://schemas.microsoft.com/office/drawing/2014/main" id="{499088C5-97B0-10F0-A150-2B0C90AE0B1B}"/>
              </a:ext>
            </a:extLst>
          </p:cNvPr>
          <p:cNvSpPr>
            <a:spLocks noGrp="1"/>
          </p:cNvSpPr>
          <p:nvPr>
            <p:ph sz="half" idx="1"/>
          </p:nvPr>
        </p:nvSpPr>
        <p:spPr>
          <a:xfrm>
            <a:off x="1130181" y="1907376"/>
            <a:ext cx="7125923" cy="4480171"/>
          </a:xfrm>
        </p:spPr>
        <p:txBody>
          <a:bodyPr>
            <a:noAutofit/>
          </a:bodyPr>
          <a:lstStyle/>
          <a:p>
            <a:pPr algn="l"/>
            <a:r>
              <a:rPr lang="en-GB" sz="1400" b="0" i="0" dirty="0">
                <a:solidFill>
                  <a:srgbClr val="FF0000"/>
                </a:solidFill>
                <a:effectLst/>
                <a:latin typeface="Söhne"/>
              </a:rPr>
              <a:t>Insights:</a:t>
            </a:r>
          </a:p>
          <a:p>
            <a:pPr algn="l">
              <a:buFont typeface="Arial" panose="020B0604020202020204" pitchFamily="34" charset="0"/>
              <a:buChar char="•"/>
            </a:pPr>
            <a:r>
              <a:rPr lang="en-GB" sz="1400" b="0" i="0" dirty="0">
                <a:solidFill>
                  <a:srgbClr val="0D0D0D"/>
                </a:solidFill>
                <a:effectLst/>
                <a:latin typeface="Söhne"/>
              </a:rPr>
              <a:t>Fully Paid has the highest count of </a:t>
            </a:r>
            <a:r>
              <a:rPr lang="en-GB" sz="1400" b="0" i="0" dirty="0" err="1">
                <a:solidFill>
                  <a:srgbClr val="0D0D0D"/>
                </a:solidFill>
                <a:effectLst/>
                <a:latin typeface="Söhne"/>
              </a:rPr>
              <a:t>addr_state</a:t>
            </a:r>
            <a:r>
              <a:rPr lang="en-GB" sz="1400" b="0" i="0" dirty="0">
                <a:solidFill>
                  <a:srgbClr val="0D0D0D"/>
                </a:solidFill>
                <a:effectLst/>
                <a:latin typeface="Söhne"/>
              </a:rPr>
              <a:t>, significantly higher than Charged Off and Current.</a:t>
            </a:r>
          </a:p>
          <a:p>
            <a:pPr algn="l">
              <a:buFont typeface="Arial" panose="020B0604020202020204" pitchFamily="34" charset="0"/>
              <a:buChar char="•"/>
            </a:pPr>
            <a:r>
              <a:rPr lang="en-GB" sz="1400" b="0" i="0" dirty="0">
                <a:solidFill>
                  <a:srgbClr val="0D0D0D"/>
                </a:solidFill>
                <a:effectLst/>
                <a:latin typeface="Söhne"/>
              </a:rPr>
              <a:t>Charged Off has a moderate count compared to Fully Paid but is still notably higher than Current.</a:t>
            </a:r>
          </a:p>
          <a:p>
            <a:pPr algn="l">
              <a:buFont typeface="Arial" panose="020B0604020202020204" pitchFamily="34" charset="0"/>
              <a:buChar char="•"/>
            </a:pPr>
            <a:r>
              <a:rPr lang="en-GB" sz="1400" b="0" i="0" dirty="0">
                <a:solidFill>
                  <a:srgbClr val="0D0D0D"/>
                </a:solidFill>
                <a:effectLst/>
                <a:latin typeface="Söhne"/>
              </a:rPr>
              <a:t>Current has the lowest count of </a:t>
            </a:r>
            <a:r>
              <a:rPr lang="en-GB" sz="1400" b="0" i="0" dirty="0" err="1">
                <a:solidFill>
                  <a:srgbClr val="0D0D0D"/>
                </a:solidFill>
                <a:effectLst/>
                <a:latin typeface="Söhne"/>
              </a:rPr>
              <a:t>addr_state</a:t>
            </a:r>
            <a:r>
              <a:rPr lang="en-GB" sz="1400" b="0" i="0" dirty="0">
                <a:solidFill>
                  <a:srgbClr val="0D0D0D"/>
                </a:solidFill>
                <a:effectLst/>
                <a:latin typeface="Söhne"/>
              </a:rPr>
              <a:t>.</a:t>
            </a:r>
          </a:p>
          <a:p>
            <a:pPr algn="l">
              <a:buFont typeface="Arial" panose="020B0604020202020204" pitchFamily="34" charset="0"/>
              <a:buChar char="•"/>
            </a:pPr>
            <a:r>
              <a:rPr lang="en-GB" sz="1400" b="0" i="0" dirty="0">
                <a:solidFill>
                  <a:srgbClr val="0D0D0D"/>
                </a:solidFill>
                <a:effectLst/>
                <a:latin typeface="Söhne"/>
              </a:rPr>
              <a:t>Fully Paid accounts for the majority of </a:t>
            </a:r>
            <a:r>
              <a:rPr lang="en-GB" sz="1400" b="0" i="0" dirty="0" err="1">
                <a:solidFill>
                  <a:srgbClr val="0D0D0D"/>
                </a:solidFill>
                <a:effectLst/>
                <a:latin typeface="Söhne"/>
              </a:rPr>
              <a:t>addr_state</a:t>
            </a:r>
            <a:r>
              <a:rPr lang="en-GB" sz="1400" b="0" i="0" dirty="0">
                <a:solidFill>
                  <a:srgbClr val="0D0D0D"/>
                </a:solidFill>
                <a:effectLst/>
                <a:latin typeface="Söhne"/>
              </a:rPr>
              <a:t> counts, representing 82.96% of the total.</a:t>
            </a:r>
          </a:p>
          <a:p>
            <a:pPr algn="l">
              <a:buFont typeface="Arial" panose="020B0604020202020204" pitchFamily="34" charset="0"/>
              <a:buChar char="•"/>
            </a:pPr>
            <a:r>
              <a:rPr lang="en-GB" sz="1400" b="1" dirty="0">
                <a:solidFill>
                  <a:srgbClr val="FF0000"/>
                </a:solidFill>
                <a:latin typeface="Söhne"/>
              </a:rPr>
              <a:t>Suggestions :</a:t>
            </a:r>
            <a:endParaRPr lang="en-US" sz="1600" b="1" i="0" dirty="0">
              <a:solidFill>
                <a:srgbClr val="FF0000"/>
              </a:solidFill>
              <a:effectLst/>
              <a:latin typeface="Söhne"/>
            </a:endParaRPr>
          </a:p>
          <a:p>
            <a:pPr algn="l">
              <a:buFont typeface="Arial" panose="020B0604020202020204" pitchFamily="34" charset="0"/>
              <a:buChar char="•"/>
            </a:pPr>
            <a:r>
              <a:rPr lang="en-GB" sz="1200" b="1" i="0" dirty="0">
                <a:solidFill>
                  <a:srgbClr val="0D0D0D"/>
                </a:solidFill>
                <a:effectLst/>
                <a:latin typeface="Söhne"/>
              </a:rPr>
              <a:t>Risk Assessment</a:t>
            </a:r>
            <a:r>
              <a:rPr lang="en-GB" sz="1200" b="0" i="0" dirty="0">
                <a:solidFill>
                  <a:srgbClr val="0D0D0D"/>
                </a:solidFill>
                <a:effectLst/>
                <a:latin typeface="Söhne"/>
              </a:rPr>
              <a:t>: Given that Charged Off represents a significant portion of </a:t>
            </a:r>
            <a:r>
              <a:rPr lang="en-GB" sz="1200" b="0" i="0" dirty="0" err="1">
                <a:solidFill>
                  <a:srgbClr val="0D0D0D"/>
                </a:solidFill>
                <a:effectLst/>
                <a:latin typeface="Söhne"/>
              </a:rPr>
              <a:t>addr_state</a:t>
            </a:r>
            <a:r>
              <a:rPr lang="en-GB" sz="1200" b="0" i="0" dirty="0">
                <a:solidFill>
                  <a:srgbClr val="0D0D0D"/>
                </a:solidFill>
                <a:effectLst/>
                <a:latin typeface="Söhne"/>
              </a:rPr>
              <a:t> counts, it's crucial to assess the factors contributing to loans being charged off. This could involve reviewing creditworthiness criteria, loan terms, and borrower profiles to mitigate future losses.</a:t>
            </a:r>
          </a:p>
          <a:p>
            <a:pPr algn="l">
              <a:buFont typeface="Arial" panose="020B0604020202020204" pitchFamily="34" charset="0"/>
              <a:buChar char="•"/>
            </a:pPr>
            <a:r>
              <a:rPr lang="en-GB" sz="1200" b="1" i="0" dirty="0">
                <a:solidFill>
                  <a:srgbClr val="0D0D0D"/>
                </a:solidFill>
                <a:effectLst/>
                <a:latin typeface="Söhne"/>
              </a:rPr>
              <a:t>Customer Retention</a:t>
            </a:r>
            <a:r>
              <a:rPr lang="en-GB" sz="1200" b="0" i="0" dirty="0">
                <a:solidFill>
                  <a:srgbClr val="0D0D0D"/>
                </a:solidFill>
                <a:effectLst/>
                <a:latin typeface="Söhne"/>
              </a:rPr>
              <a:t>: Focus on maintaining a high percentage of Fully Paid loans by implementing strategies to support borrowers in fulfilling their loan obligations. This could include personalized financial guidance, flexible repayment options, and proactive communication to address any potential issues.</a:t>
            </a:r>
          </a:p>
          <a:p>
            <a:br>
              <a:rPr lang="en-GB" sz="1200" dirty="0"/>
            </a:br>
            <a:endParaRPr lang="en-GB" sz="1400" b="0" i="0" dirty="0">
              <a:solidFill>
                <a:srgbClr val="0D0D0D"/>
              </a:solidFill>
              <a:effectLst/>
              <a:latin typeface="Söhne"/>
            </a:endParaRPr>
          </a:p>
        </p:txBody>
      </p:sp>
      <p:pic>
        <p:nvPicPr>
          <p:cNvPr id="5" name="Picture 4">
            <a:extLst>
              <a:ext uri="{FF2B5EF4-FFF2-40B4-BE49-F238E27FC236}">
                <a16:creationId xmlns:a16="http://schemas.microsoft.com/office/drawing/2014/main" id="{E8419F4D-7DD4-1C27-81AD-CCF107B61C7C}"/>
              </a:ext>
            </a:extLst>
          </p:cNvPr>
          <p:cNvPicPr>
            <a:picLocks noChangeAspect="1"/>
          </p:cNvPicPr>
          <p:nvPr/>
        </p:nvPicPr>
        <p:blipFill>
          <a:blip r:embed="rId2"/>
          <a:stretch>
            <a:fillRect/>
          </a:stretch>
        </p:blipFill>
        <p:spPr>
          <a:xfrm>
            <a:off x="8256104" y="2093843"/>
            <a:ext cx="3637603" cy="3962400"/>
          </a:xfrm>
          <a:prstGeom prst="rect">
            <a:avLst/>
          </a:prstGeom>
        </p:spPr>
      </p:pic>
    </p:spTree>
    <p:extLst>
      <p:ext uri="{BB962C8B-B14F-4D97-AF65-F5344CB8AC3E}">
        <p14:creationId xmlns:p14="http://schemas.microsoft.com/office/powerpoint/2010/main" val="279197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E227-697A-FB40-3198-7171FD94240B}"/>
              </a:ext>
            </a:extLst>
          </p:cNvPr>
          <p:cNvSpPr>
            <a:spLocks noGrp="1"/>
          </p:cNvSpPr>
          <p:nvPr>
            <p:ph type="title"/>
          </p:nvPr>
        </p:nvSpPr>
        <p:spPr/>
        <p:txBody>
          <a:bodyPr/>
          <a:lstStyle/>
          <a:p>
            <a:r>
              <a:rPr lang="en-US" altLang="en-US" sz="4800" dirty="0">
                <a:ea typeface="Glegoo" pitchFamily="2" charset="0"/>
                <a:cs typeface="Glegoo" pitchFamily="2" charset="0"/>
              </a:rPr>
              <a:t>5. </a:t>
            </a:r>
            <a:r>
              <a:rPr lang="en-IN" sz="4800" dirty="0">
                <a:latin typeface="+mj-lt"/>
              </a:rPr>
              <a:t>Job Role Vs Work life balance</a:t>
            </a:r>
            <a:endParaRPr lang="en-US" dirty="0"/>
          </a:p>
        </p:txBody>
      </p:sp>
      <p:pic>
        <p:nvPicPr>
          <p:cNvPr id="14" name="Content Placeholder 13">
            <a:extLst>
              <a:ext uri="{FF2B5EF4-FFF2-40B4-BE49-F238E27FC236}">
                <a16:creationId xmlns:a16="http://schemas.microsoft.com/office/drawing/2014/main" id="{93E1A8DD-5EF9-70CC-BAA3-9770FB281B1E}"/>
              </a:ext>
            </a:extLst>
          </p:cNvPr>
          <p:cNvPicPr>
            <a:picLocks noGrp="1" noChangeAspect="1"/>
          </p:cNvPicPr>
          <p:nvPr>
            <p:ph idx="1"/>
          </p:nvPr>
        </p:nvPicPr>
        <p:blipFill>
          <a:blip r:embed="rId2"/>
          <a:stretch>
            <a:fillRect/>
          </a:stretch>
        </p:blipFill>
        <p:spPr>
          <a:xfrm>
            <a:off x="1097280" y="1992532"/>
            <a:ext cx="10445363" cy="2115642"/>
          </a:xfrm>
        </p:spPr>
      </p:pic>
      <p:pic>
        <p:nvPicPr>
          <p:cNvPr id="16" name="Picture 15">
            <a:extLst>
              <a:ext uri="{FF2B5EF4-FFF2-40B4-BE49-F238E27FC236}">
                <a16:creationId xmlns:a16="http://schemas.microsoft.com/office/drawing/2014/main" id="{D0FF4C88-DB62-7BC2-5E74-778511EA3F50}"/>
              </a:ext>
            </a:extLst>
          </p:cNvPr>
          <p:cNvPicPr>
            <a:picLocks noChangeAspect="1"/>
          </p:cNvPicPr>
          <p:nvPr/>
        </p:nvPicPr>
        <p:blipFill>
          <a:blip r:embed="rId3"/>
          <a:stretch>
            <a:fillRect/>
          </a:stretch>
        </p:blipFill>
        <p:spPr>
          <a:xfrm>
            <a:off x="1097280" y="4134678"/>
            <a:ext cx="10445363" cy="2115642"/>
          </a:xfrm>
          <a:prstGeom prst="rect">
            <a:avLst/>
          </a:prstGeom>
        </p:spPr>
      </p:pic>
    </p:spTree>
    <p:extLst>
      <p:ext uri="{BB962C8B-B14F-4D97-AF65-F5344CB8AC3E}">
        <p14:creationId xmlns:p14="http://schemas.microsoft.com/office/powerpoint/2010/main" val="37961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65FD-EB8A-43F7-3DAE-16FC8D26EC2F}"/>
              </a:ext>
            </a:extLst>
          </p:cNvPr>
          <p:cNvSpPr>
            <a:spLocks noGrp="1"/>
          </p:cNvSpPr>
          <p:nvPr>
            <p:ph type="title"/>
          </p:nvPr>
        </p:nvSpPr>
        <p:spPr/>
        <p:txBody>
          <a:bodyPr/>
          <a:lstStyle/>
          <a:p>
            <a:r>
              <a:rPr lang="en-IN" sz="4400" dirty="0">
                <a:latin typeface="+mj-lt"/>
              </a:rPr>
              <a:t>Job Role Vs Work life balance </a:t>
            </a:r>
            <a:endParaRPr lang="en-IN" dirty="0"/>
          </a:p>
        </p:txBody>
      </p:sp>
      <p:sp>
        <p:nvSpPr>
          <p:cNvPr id="3" name="Content Placeholder 2">
            <a:extLst>
              <a:ext uri="{FF2B5EF4-FFF2-40B4-BE49-F238E27FC236}">
                <a16:creationId xmlns:a16="http://schemas.microsoft.com/office/drawing/2014/main" id="{2CA2B9E0-C7F7-0091-E38B-6AEF801187D1}"/>
              </a:ext>
            </a:extLst>
          </p:cNvPr>
          <p:cNvSpPr>
            <a:spLocks noGrp="1"/>
          </p:cNvSpPr>
          <p:nvPr>
            <p:ph idx="1"/>
          </p:nvPr>
        </p:nvSpPr>
        <p:spPr>
          <a:xfrm>
            <a:off x="1121134" y="2121454"/>
            <a:ext cx="10058400" cy="3760891"/>
          </a:xfrm>
        </p:spPr>
        <p:txBody>
          <a:bodyPr>
            <a:normAutofit lnSpcReduction="10000"/>
          </a:bodyPr>
          <a:lstStyle/>
          <a:p>
            <a:pPr marL="0" indent="0" algn="l">
              <a:buNone/>
            </a:pPr>
            <a:r>
              <a:rPr lang="en-GB" b="1" dirty="0">
                <a:solidFill>
                  <a:srgbClr val="0D0D0D"/>
                </a:solidFill>
                <a:latin typeface="Söhne"/>
              </a:rPr>
              <a:t>Suggestions :</a:t>
            </a:r>
            <a:endParaRPr lang="en-GB" b="1" i="0" dirty="0">
              <a:solidFill>
                <a:srgbClr val="0D0D0D"/>
              </a:solidFill>
              <a:effectLst/>
              <a:latin typeface="Söhne"/>
            </a:endParaRPr>
          </a:p>
          <a:p>
            <a:pPr marL="0" indent="0" algn="l">
              <a:buNone/>
            </a:pPr>
            <a:r>
              <a:rPr lang="en-GB" b="1" i="0" dirty="0">
                <a:solidFill>
                  <a:srgbClr val="0D0D0D"/>
                </a:solidFill>
                <a:effectLst/>
                <a:latin typeface="Söhne"/>
              </a:rPr>
              <a:t>1.Segmentation Analysis</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Segment borrowers within each home ownership category based on additional factors such as credit score, loan amount, interest rate, etc.</a:t>
            </a:r>
          </a:p>
          <a:p>
            <a:pPr marL="742950" lvl="1" indent="-285750" algn="l">
              <a:buFont typeface="+mj-lt"/>
              <a:buAutoNum type="arabicPeriod"/>
            </a:pPr>
            <a:r>
              <a:rPr lang="en-GB" b="0" i="0" dirty="0" err="1">
                <a:solidFill>
                  <a:srgbClr val="0D0D0D"/>
                </a:solidFill>
                <a:effectLst/>
                <a:latin typeface="Söhne"/>
              </a:rPr>
              <a:t>Analyze</a:t>
            </a:r>
            <a:r>
              <a:rPr lang="en-GB" b="0" i="0" dirty="0">
                <a:solidFill>
                  <a:srgbClr val="0D0D0D"/>
                </a:solidFill>
                <a:effectLst/>
                <a:latin typeface="Söhne"/>
              </a:rPr>
              <a:t> payment </a:t>
            </a:r>
            <a:r>
              <a:rPr lang="en-GB" b="0" i="0" dirty="0" err="1">
                <a:solidFill>
                  <a:srgbClr val="0D0D0D"/>
                </a:solidFill>
                <a:effectLst/>
                <a:latin typeface="Söhne"/>
              </a:rPr>
              <a:t>behavior</a:t>
            </a:r>
            <a:r>
              <a:rPr lang="en-GB" b="0" i="0" dirty="0">
                <a:solidFill>
                  <a:srgbClr val="0D0D0D"/>
                </a:solidFill>
                <a:effectLst/>
                <a:latin typeface="Söhne"/>
              </a:rPr>
              <a:t> and default rates among different segments to identify risk factors and potential areas for improvement.</a:t>
            </a:r>
          </a:p>
          <a:p>
            <a:pPr marL="0" indent="0" algn="l">
              <a:buNone/>
            </a:pPr>
            <a:r>
              <a:rPr lang="en-GB" b="1" i="0" dirty="0">
                <a:solidFill>
                  <a:srgbClr val="0D0D0D"/>
                </a:solidFill>
                <a:effectLst/>
                <a:latin typeface="Söhne"/>
              </a:rPr>
              <a:t>2.Predictive </a:t>
            </a:r>
            <a:r>
              <a:rPr lang="en-GB" b="1" i="0" dirty="0" err="1">
                <a:solidFill>
                  <a:srgbClr val="0D0D0D"/>
                </a:solidFill>
                <a:effectLst/>
                <a:latin typeface="Söhne"/>
              </a:rPr>
              <a:t>Modeling</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Develop predictive models to forecast future payment trends and identify early warning signs of delinquency or default.</a:t>
            </a:r>
          </a:p>
          <a:p>
            <a:pPr marL="742950" lvl="1" indent="-285750" algn="l">
              <a:buFont typeface="+mj-lt"/>
              <a:buAutoNum type="arabicPeriod"/>
            </a:pPr>
            <a:r>
              <a:rPr lang="en-GB" b="0" i="0" dirty="0">
                <a:solidFill>
                  <a:srgbClr val="0D0D0D"/>
                </a:solidFill>
                <a:effectLst/>
                <a:latin typeface="Söhne"/>
              </a:rPr>
              <a:t>Utilize machine learning algorithms to identify patterns in payment </a:t>
            </a:r>
            <a:r>
              <a:rPr lang="en-GB" b="0" i="0" dirty="0" err="1">
                <a:solidFill>
                  <a:srgbClr val="0D0D0D"/>
                </a:solidFill>
                <a:effectLst/>
                <a:latin typeface="Söhne"/>
              </a:rPr>
              <a:t>behavior</a:t>
            </a:r>
            <a:r>
              <a:rPr lang="en-GB" b="0" i="0" dirty="0">
                <a:solidFill>
                  <a:srgbClr val="0D0D0D"/>
                </a:solidFill>
                <a:effectLst/>
                <a:latin typeface="Söhne"/>
              </a:rPr>
              <a:t> and predict future payment outcomes.</a:t>
            </a:r>
          </a:p>
          <a:p>
            <a:endParaRPr lang="en-IN" dirty="0"/>
          </a:p>
        </p:txBody>
      </p:sp>
    </p:spTree>
    <p:extLst>
      <p:ext uri="{BB962C8B-B14F-4D97-AF65-F5344CB8AC3E}">
        <p14:creationId xmlns:p14="http://schemas.microsoft.com/office/powerpoint/2010/main" val="354025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EF7D-A628-2540-13CA-7B7E036C2BBC}"/>
              </a:ext>
            </a:extLst>
          </p:cNvPr>
          <p:cNvSpPr>
            <a:spLocks noGrp="1"/>
          </p:cNvSpPr>
          <p:nvPr>
            <p:ph type="title"/>
          </p:nvPr>
        </p:nvSpPr>
        <p:spPr/>
        <p:txBody>
          <a:bodyPr/>
          <a:lstStyle/>
          <a:p>
            <a:r>
              <a:rPr lang="en-US" dirty="0"/>
              <a:t>Conclusion</a:t>
            </a:r>
          </a:p>
        </p:txBody>
      </p:sp>
      <p:sp>
        <p:nvSpPr>
          <p:cNvPr id="6" name="Content Placeholder 2">
            <a:extLst>
              <a:ext uri="{FF2B5EF4-FFF2-40B4-BE49-F238E27FC236}">
                <a16:creationId xmlns:a16="http://schemas.microsoft.com/office/drawing/2014/main" id="{79C0F607-FD78-376B-E1D4-B3EAB699EFF0}"/>
              </a:ext>
            </a:extLst>
          </p:cNvPr>
          <p:cNvSpPr>
            <a:spLocks noGrp="1"/>
          </p:cNvSpPr>
          <p:nvPr>
            <p:ph sz="half" idx="1"/>
          </p:nvPr>
        </p:nvSpPr>
        <p:spPr>
          <a:xfrm>
            <a:off x="1265230" y="1915627"/>
            <a:ext cx="9890449" cy="4410528"/>
          </a:xfrm>
        </p:spPr>
        <p:txBody>
          <a:bodyPr>
            <a:noAutofit/>
          </a:bodyPr>
          <a:lstStyle/>
          <a:p>
            <a:pPr algn="l">
              <a:buFont typeface="Arial" panose="020B0604020202020204" pitchFamily="34" charset="0"/>
              <a:buChar char="•"/>
            </a:pPr>
            <a:r>
              <a:rPr lang="en-GB" b="0" i="0" dirty="0">
                <a:solidFill>
                  <a:srgbClr val="0D0D0D"/>
                </a:solidFill>
                <a:effectLst/>
                <a:latin typeface="Sitka Banner" panose="02000505000000020004" pitchFamily="2" charset="0"/>
              </a:rPr>
              <a:t>KPI-1: Loan distribution across various grades highlights the risk profile of borrowers.</a:t>
            </a:r>
          </a:p>
          <a:p>
            <a:pPr algn="l">
              <a:buFont typeface="Arial" panose="020B0604020202020204" pitchFamily="34" charset="0"/>
              <a:buChar char="•"/>
            </a:pPr>
            <a:r>
              <a:rPr lang="en-GB" b="0" i="0" dirty="0">
                <a:solidFill>
                  <a:srgbClr val="0D0D0D"/>
                </a:solidFill>
                <a:effectLst/>
                <a:latin typeface="Sitka Banner" panose="02000505000000020004" pitchFamily="2" charset="0"/>
              </a:rPr>
              <a:t>KPI-2: A significant portion of loans being fully paid indicates healthy repayment </a:t>
            </a:r>
            <a:r>
              <a:rPr lang="en-GB" b="0" i="0" dirty="0" err="1">
                <a:solidFill>
                  <a:srgbClr val="0D0D0D"/>
                </a:solidFill>
                <a:effectLst/>
                <a:latin typeface="Sitka Banner" panose="02000505000000020004" pitchFamily="2" charset="0"/>
              </a:rPr>
              <a:t>behavior</a:t>
            </a:r>
            <a:r>
              <a:rPr lang="en-GB" b="0" i="0" dirty="0">
                <a:solidFill>
                  <a:srgbClr val="0D0D0D"/>
                </a:solidFill>
                <a:effectLst/>
                <a:latin typeface="Sitka Banner" panose="02000505000000020004" pitchFamily="2" charset="0"/>
              </a:rPr>
              <a:t>.</a:t>
            </a:r>
          </a:p>
          <a:p>
            <a:pPr algn="l">
              <a:buFont typeface="Arial" panose="020B0604020202020204" pitchFamily="34" charset="0"/>
              <a:buChar char="•"/>
            </a:pPr>
            <a:r>
              <a:rPr lang="en-GB" b="0" i="0" dirty="0">
                <a:solidFill>
                  <a:srgbClr val="0D0D0D"/>
                </a:solidFill>
                <a:effectLst/>
                <a:latin typeface="Sitka Banner" panose="02000505000000020004" pitchFamily="2" charset="0"/>
              </a:rPr>
              <a:t>KPI-3: Insights into loan distribution across states and months identify regions and time periods with higher loan activity.</a:t>
            </a:r>
          </a:p>
          <a:p>
            <a:pPr algn="l">
              <a:buFont typeface="Arial" panose="020B0604020202020204" pitchFamily="34" charset="0"/>
              <a:buChar char="•"/>
            </a:pPr>
            <a:r>
              <a:rPr lang="en-GB" b="0" i="0" dirty="0">
                <a:solidFill>
                  <a:srgbClr val="0D0D0D"/>
                </a:solidFill>
                <a:effectLst/>
                <a:latin typeface="Sitka Banner" panose="02000505000000020004" pitchFamily="2" charset="0"/>
              </a:rPr>
              <a:t>KPI-4: Examination of loan statuses by state and month reveals variations in performance across geographic and temporal dimensions.</a:t>
            </a:r>
          </a:p>
          <a:p>
            <a:pPr algn="l">
              <a:buFont typeface="Arial" panose="020B0604020202020204" pitchFamily="34" charset="0"/>
              <a:buChar char="•"/>
            </a:pPr>
            <a:r>
              <a:rPr lang="en-GB" b="0" i="0" dirty="0">
                <a:solidFill>
                  <a:srgbClr val="0D0D0D"/>
                </a:solidFill>
                <a:effectLst/>
                <a:latin typeface="Sitka Banner" panose="02000505000000020004" pitchFamily="2" charset="0"/>
              </a:rPr>
              <a:t>KPI-5: The relationship between home ownership and last payment date uncovers trends and payment </a:t>
            </a:r>
            <a:r>
              <a:rPr lang="en-GB" b="0" i="0" dirty="0" err="1">
                <a:solidFill>
                  <a:srgbClr val="0D0D0D"/>
                </a:solidFill>
                <a:effectLst/>
                <a:latin typeface="Sitka Banner" panose="02000505000000020004" pitchFamily="2" charset="0"/>
              </a:rPr>
              <a:t>behavior</a:t>
            </a:r>
            <a:r>
              <a:rPr lang="en-GB" b="0" i="0" dirty="0">
                <a:solidFill>
                  <a:srgbClr val="0D0D0D"/>
                </a:solidFill>
                <a:effectLst/>
                <a:latin typeface="Sitka Banner" panose="02000505000000020004" pitchFamily="2" charset="0"/>
              </a:rPr>
              <a:t> among different borrower categories.</a:t>
            </a:r>
          </a:p>
          <a:p>
            <a:pPr algn="l"/>
            <a:endParaRPr lang="en-US" altLang="en-US" sz="1400" b="1" dirty="0">
              <a:solidFill>
                <a:schemeClr val="tx1"/>
              </a:solidFill>
            </a:endParaRPr>
          </a:p>
        </p:txBody>
      </p:sp>
    </p:spTree>
    <p:extLst>
      <p:ext uri="{BB962C8B-B14F-4D97-AF65-F5344CB8AC3E}">
        <p14:creationId xmlns:p14="http://schemas.microsoft.com/office/powerpoint/2010/main" val="424928819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{6B53E208-C369-47FB-8600-8DB51069081F}tf11437505_win32</Template>
  <TotalTime>442</TotalTime>
  <Words>756</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Georgia Pro Cond Light</vt:lpstr>
      <vt:lpstr>Glegoo</vt:lpstr>
      <vt:lpstr>Sitka Banner</vt:lpstr>
      <vt:lpstr>Söhne</vt:lpstr>
      <vt:lpstr>Speak Pro</vt:lpstr>
      <vt:lpstr>RetrospectVTI</vt:lpstr>
      <vt:lpstr>Bank Loan Analysis</vt:lpstr>
      <vt:lpstr>KPI’S</vt:lpstr>
      <vt:lpstr>1. Year wise loan amount stats</vt:lpstr>
      <vt:lpstr>2. Grade and sub-grade wise revolving balance.</vt:lpstr>
      <vt:lpstr>3. Total Payment verified Vs Non-verified  income status </vt:lpstr>
      <vt:lpstr>4. State-wise and loan-wise loan Status </vt:lpstr>
      <vt:lpstr>5. Job Role Vs Work life balance</vt:lpstr>
      <vt:lpstr>Job Role Vs Work life balance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Retention</dc:title>
  <dc:creator>AFREEN FATHIMA</dc:creator>
  <cp:lastModifiedBy>lalit chaudhari</cp:lastModifiedBy>
  <cp:revision>7</cp:revision>
  <dcterms:created xsi:type="dcterms:W3CDTF">2024-01-14T14:50:39Z</dcterms:created>
  <dcterms:modified xsi:type="dcterms:W3CDTF">2024-02-08T11:26:33Z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