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6" r:id="rId5"/>
    <p:sldId id="311" r:id="rId6"/>
    <p:sldId id="310" r:id="rId7"/>
    <p:sldId id="312" r:id="rId8"/>
    <p:sldId id="313" r:id="rId9"/>
    <p:sldId id="314" r:id="rId10"/>
    <p:sldId id="315" r:id="rId11"/>
    <p:sldId id="316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ae4f5fc547e4c282/Desktop/Afreen/ExceL/Dashboard%20HR%20analytic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e4f5fc547e4c282/Desktop/Afreen/ExceL/Dashboard%20HR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HR analytics.xlsx]KPI 1!PivotTable1</c:name>
    <c:fmtId val="-1"/>
  </c:pivotSource>
  <c:chart>
    <c:autoTitleDeleted val="0"/>
    <c:pivotFmts>
      <c:pivotFmt>
        <c:idx val="0"/>
        <c:spPr>
          <a:gradFill flip="none" rotWithShape="1">
            <a:gsLst>
              <a:gs pos="0">
                <a:srgbClr val="219F96">
                  <a:tint val="66000"/>
                  <a:satMod val="160000"/>
                  <a:lumMod val="62000"/>
                </a:srgbClr>
              </a:gs>
              <a:gs pos="50000">
                <a:srgbClr val="219F96">
                  <a:tint val="44500"/>
                  <a:satMod val="160000"/>
                </a:srgbClr>
              </a:gs>
              <a:gs pos="100000">
                <a:srgbClr val="219F96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</c:pivotFmt>
      <c:pivotFmt>
        <c:idx val="3"/>
        <c:spPr>
          <a:gradFill flip="none" rotWithShape="1">
            <a:gsLst>
              <a:gs pos="0">
                <a:srgbClr val="219F96">
                  <a:tint val="66000"/>
                  <a:satMod val="160000"/>
                  <a:lumMod val="62000"/>
                </a:srgbClr>
              </a:gs>
              <a:gs pos="50000">
                <a:srgbClr val="219F96">
                  <a:tint val="44500"/>
                  <a:satMod val="160000"/>
                </a:srgbClr>
              </a:gs>
              <a:gs pos="100000">
                <a:srgbClr val="219F96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'KPI 1'!$D$4:$D$5</c:f>
              <c:strCache>
                <c:ptCount val="1"/>
                <c:pt idx="0">
                  <c:v>No</c:v>
                </c:pt>
              </c:strCache>
            </c:strRef>
          </c:tx>
          <c:spPr>
            <a:gradFill>
              <a:gsLst>
                <a:gs pos="68540">
                  <a:srgbClr val="808000"/>
                </a:gs>
                <a:gs pos="22000">
                  <a:srgbClr val="AF8A5D"/>
                </a:gs>
                <a:gs pos="73000">
                  <a:srgbClr val="808000"/>
                </a:gs>
                <a:gs pos="0">
                  <a:srgbClr val="808000"/>
                </a:gs>
                <a:gs pos="53000">
                  <a:srgbClr val="808000"/>
                </a:gs>
                <a:gs pos="100000">
                  <a:srgbClr val="808000"/>
                </a:gs>
              </a:gsLst>
              <a:lin ang="27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'KPI 1'!$C$6:$C$10</c:f>
              <c:strCache>
                <c:ptCount val="4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</c:strCache>
            </c:strRef>
          </c:cat>
          <c:val>
            <c:numRef>
              <c:f>'KPI 1'!$D$6:$D$10</c:f>
              <c:numCache>
                <c:formatCode>0.00%</c:formatCode>
                <c:ptCount val="4"/>
                <c:pt idx="0">
                  <c:v>0.50556983718937443</c:v>
                </c:pt>
                <c:pt idx="1">
                  <c:v>0.50142551674982183</c:v>
                </c:pt>
                <c:pt idx="2">
                  <c:v>0.48791922106022356</c:v>
                </c:pt>
                <c:pt idx="3">
                  <c:v>0.49982254820773692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6-44BD-A660-4B5B420606E8}"/>
            </c:ext>
          </c:extLst>
        </c:ser>
        <c:ser>
          <c:idx val="1"/>
          <c:order val="1"/>
          <c:tx>
            <c:strRef>
              <c:f>'KPI 1'!$E$4:$E$5</c:f>
              <c:strCache>
                <c:ptCount val="1"/>
                <c:pt idx="0">
                  <c:v>Yes</c:v>
                </c:pt>
              </c:strCache>
            </c:strRef>
          </c:tx>
          <c:spPr>
            <a:gradFill flip="none" rotWithShape="1">
              <a:gsLst>
                <a:gs pos="50000">
                  <a:srgbClr val="AD8151">
                    <a:tint val="44500"/>
                    <a:satMod val="160000"/>
                    <a:lumMod val="69000"/>
                  </a:srgbClr>
                </a:gs>
                <a:gs pos="100000">
                  <a:srgbClr val="AD8151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'KPI 1'!$C$6:$C$10</c:f>
              <c:strCache>
                <c:ptCount val="4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</c:strCache>
            </c:strRef>
          </c:cat>
          <c:val>
            <c:numRef>
              <c:f>'KPI 1'!$E$6:$E$10</c:f>
              <c:numCache>
                <c:formatCode>0.00%</c:formatCode>
                <c:ptCount val="4"/>
                <c:pt idx="0">
                  <c:v>0.49443016281062552</c:v>
                </c:pt>
                <c:pt idx="1">
                  <c:v>0.49857448325017817</c:v>
                </c:pt>
                <c:pt idx="2">
                  <c:v>0.51208077893977644</c:v>
                </c:pt>
                <c:pt idx="3">
                  <c:v>0.50017745179226314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46-44BD-A660-4B5B42060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9284000"/>
        <c:axId val="924436624"/>
        <c:axId val="0"/>
      </c:bar3DChart>
      <c:catAx>
        <c:axId val="199928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436624"/>
        <c:crosses val="autoZero"/>
        <c:auto val="1"/>
        <c:lblAlgn val="ctr"/>
        <c:lblOffset val="100"/>
        <c:noMultiLvlLbl val="0"/>
      </c:catAx>
      <c:valAx>
        <c:axId val="9244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284000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>
      <a:gsLst>
        <a:gs pos="94000">
          <a:srgbClr val="AF8A5D"/>
        </a:gs>
        <a:gs pos="50000">
          <a:srgbClr val="219F96">
            <a:tint val="44500"/>
            <a:satMod val="160000"/>
          </a:srgbClr>
        </a:gs>
        <a:gs pos="25000">
          <a:srgbClr val="219F96">
            <a:tint val="23500"/>
            <a:satMod val="160000"/>
          </a:srgbClr>
        </a:gs>
      </a:gsLst>
      <a:lin ang="27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Attrition</a:t>
            </a:r>
            <a:r>
              <a:rPr lang="en-US" baseline="0"/>
              <a:t> Rate Vs Last Promotion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'[Dashboard HR analytics.xlsx]KPI 6'!$H$8</c:f>
              <c:strCache>
                <c:ptCount val="1"/>
                <c:pt idx="0">
                  <c:v>Year Sine Last Promotion</c:v>
                </c:pt>
              </c:strCache>
            </c:strRef>
          </c:tx>
          <c:spPr>
            <a:ln w="28575" cap="rnd">
              <a:solidFill>
                <a:srgbClr val="0E9E94"/>
              </a:solidFill>
              <a:round/>
            </a:ln>
            <a:effectLst/>
          </c:spPr>
          <c:marker>
            <c:symbol val="none"/>
          </c:marker>
          <c:val>
            <c:numRef>
              <c:f>'[Dashboard HR analytics.xlsx]KPI 6'!$H$9:$H$48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1F-48D5-85E6-C100D3B70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682143"/>
        <c:axId val="699931087"/>
      </c:lineChart>
      <c:lineChart>
        <c:grouping val="standard"/>
        <c:varyColors val="0"/>
        <c:ser>
          <c:idx val="1"/>
          <c:order val="1"/>
          <c:tx>
            <c:strRef>
              <c:f>'[Dashboard HR analytics.xlsx]KPI 6'!$I$8</c:f>
              <c:strCache>
                <c:ptCount val="1"/>
                <c:pt idx="0">
                  <c:v>Attrition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'[Dashboard HR analytics.xlsx]KPI 6'!$I$9:$I$48</c:f>
              <c:numCache>
                <c:formatCode>0.00%</c:formatCode>
                <c:ptCount val="40"/>
                <c:pt idx="0">
                  <c:v>0.50136809914694991</c:v>
                </c:pt>
                <c:pt idx="1">
                  <c:v>0.50070126227208978</c:v>
                </c:pt>
                <c:pt idx="2">
                  <c:v>0.49960270162892334</c:v>
                </c:pt>
                <c:pt idx="3">
                  <c:v>0.51283380865957995</c:v>
                </c:pt>
                <c:pt idx="4">
                  <c:v>0.50548761367199746</c:v>
                </c:pt>
                <c:pt idx="5">
                  <c:v>0.51339969372128635</c:v>
                </c:pt>
                <c:pt idx="6">
                  <c:v>0.50761648745519716</c:v>
                </c:pt>
                <c:pt idx="7">
                  <c:v>0.49109552077711821</c:v>
                </c:pt>
                <c:pt idx="8">
                  <c:v>0.49419354838709678</c:v>
                </c:pt>
                <c:pt idx="9">
                  <c:v>0.48857774502579221</c:v>
                </c:pt>
                <c:pt idx="10">
                  <c:v>0.49349522983521249</c:v>
                </c:pt>
                <c:pt idx="11">
                  <c:v>0.48121827411167512</c:v>
                </c:pt>
                <c:pt idx="12">
                  <c:v>0.49946638207043759</c:v>
                </c:pt>
                <c:pt idx="13">
                  <c:v>0.51833122629582806</c:v>
                </c:pt>
                <c:pt idx="14">
                  <c:v>0.49513212795549372</c:v>
                </c:pt>
                <c:pt idx="15">
                  <c:v>0.49739130434782608</c:v>
                </c:pt>
                <c:pt idx="16">
                  <c:v>0.48113207547169812</c:v>
                </c:pt>
                <c:pt idx="17">
                  <c:v>0.5067567567567568</c:v>
                </c:pt>
                <c:pt idx="18">
                  <c:v>0.52839506172839501</c:v>
                </c:pt>
                <c:pt idx="19">
                  <c:v>0.50442477876106195</c:v>
                </c:pt>
                <c:pt idx="20">
                  <c:v>0.47241379310344828</c:v>
                </c:pt>
                <c:pt idx="21">
                  <c:v>0.53159851301115246</c:v>
                </c:pt>
                <c:pt idx="22">
                  <c:v>0.56277056277056281</c:v>
                </c:pt>
                <c:pt idx="23">
                  <c:v>0.49726775956284153</c:v>
                </c:pt>
                <c:pt idx="24">
                  <c:v>0.49696969696969695</c:v>
                </c:pt>
                <c:pt idx="25">
                  <c:v>0.51020408163265307</c:v>
                </c:pt>
                <c:pt idx="26">
                  <c:v>0.47933884297520662</c:v>
                </c:pt>
                <c:pt idx="27">
                  <c:v>0.5</c:v>
                </c:pt>
                <c:pt idx="28">
                  <c:v>0.47252747252747251</c:v>
                </c:pt>
                <c:pt idx="29">
                  <c:v>0.58730158730158732</c:v>
                </c:pt>
                <c:pt idx="30">
                  <c:v>0.49152542372881358</c:v>
                </c:pt>
                <c:pt idx="31">
                  <c:v>0.56140350877192979</c:v>
                </c:pt>
                <c:pt idx="32">
                  <c:v>0.60526315789473684</c:v>
                </c:pt>
                <c:pt idx="33">
                  <c:v>0.32</c:v>
                </c:pt>
                <c:pt idx="34">
                  <c:v>0.33333333333333331</c:v>
                </c:pt>
                <c:pt idx="35">
                  <c:v>0.55555555555555558</c:v>
                </c:pt>
                <c:pt idx="36">
                  <c:v>0.77777777777777779</c:v>
                </c:pt>
                <c:pt idx="37">
                  <c:v>0.5</c:v>
                </c:pt>
                <c:pt idx="38">
                  <c:v>0.5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F-48D5-85E6-C100D3B70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675167"/>
        <c:axId val="121513776"/>
      </c:lineChart>
      <c:catAx>
        <c:axId val="7076821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31087"/>
        <c:crosses val="autoZero"/>
        <c:auto val="1"/>
        <c:lblAlgn val="ctr"/>
        <c:lblOffset val="100"/>
        <c:noMultiLvlLbl val="0"/>
      </c:catAx>
      <c:valAx>
        <c:axId val="69993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82143"/>
        <c:crosses val="autoZero"/>
        <c:crossBetween val="between"/>
      </c:valAx>
      <c:valAx>
        <c:axId val="12151377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675167"/>
        <c:crosses val="max"/>
        <c:crossBetween val="between"/>
      </c:valAx>
      <c:catAx>
        <c:axId val="786675167"/>
        <c:scaling>
          <c:orientation val="minMax"/>
        </c:scaling>
        <c:delete val="1"/>
        <c:axPos val="b"/>
        <c:majorTickMark val="out"/>
        <c:minorTickMark val="none"/>
        <c:tickLblPos val="nextTo"/>
        <c:crossAx val="1215137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rgbClr val="AF8A5D"/>
        </a:gs>
        <a:gs pos="39000">
          <a:srgbClr val="219F96">
            <a:tint val="44500"/>
            <a:satMod val="160000"/>
          </a:srgbClr>
        </a:gs>
        <a:gs pos="100000">
          <a:srgbClr val="219F96">
            <a:tint val="23500"/>
            <a:satMod val="160000"/>
          </a:srgbClr>
        </a:gs>
      </a:gsLst>
      <a:lin ang="27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7799-D65E-4AF3-B57B-8BA2F3FF1AFE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231D4-6996-4B29-9E41-3B841DA0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4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Employee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Domain: HR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36" y="92775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84F5-0742-F036-231F-62E112C3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1.</a:t>
            </a:r>
            <a:r>
              <a:rPr lang="en-IN" dirty="0">
                <a:latin typeface="+mj-lt"/>
              </a:rPr>
              <a:t> Average Attrition rate for all Departments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2. </a:t>
            </a: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3. </a:t>
            </a:r>
            <a:r>
              <a:rPr lang="en-IN" dirty="0">
                <a:latin typeface="+mj-lt"/>
              </a:rPr>
              <a:t>Attrition rate Vs Monthly income stats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4. </a:t>
            </a:r>
            <a:r>
              <a:rPr lang="en-IN" dirty="0">
                <a:latin typeface="+mj-lt"/>
              </a:rPr>
              <a:t>Average working years for each Department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5. </a:t>
            </a:r>
            <a:r>
              <a:rPr lang="en-IN" dirty="0">
                <a:latin typeface="+mj-lt"/>
              </a:rPr>
              <a:t>Job Role Vs Work life balance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6. </a:t>
            </a:r>
            <a:r>
              <a:rPr lang="en-IN" dirty="0">
                <a:latin typeface="+mj-lt"/>
              </a:rPr>
              <a:t>Attrition rate Vs Year since last promotion relation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07A2D1-AF81-A331-624E-6CD1C7AC5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eaLnBrk="1" hangingPunct="1"/>
            <a:r>
              <a:rPr lang="en-US" altLang="en-US" dirty="0"/>
              <a:t>KPI’S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AD044-3C46-3A11-A184-AEA46229285A}"/>
              </a:ext>
            </a:extLst>
          </p:cNvPr>
          <p:cNvSpPr/>
          <p:nvPr/>
        </p:nvSpPr>
        <p:spPr>
          <a:xfrm>
            <a:off x="7500711" y="2397485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 10" descr="Bullseye">
            <a:extLst>
              <a:ext uri="{FF2B5EF4-FFF2-40B4-BE49-F238E27FC236}">
                <a16:creationId xmlns:a16="http://schemas.microsoft.com/office/drawing/2014/main" id="{37E5CA78-5539-DCCE-D7CE-77476B2AA08C}"/>
              </a:ext>
            </a:extLst>
          </p:cNvPr>
          <p:cNvSpPr/>
          <p:nvPr/>
        </p:nvSpPr>
        <p:spPr>
          <a:xfrm>
            <a:off x="7888273" y="2772550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C0915A-9181-9F60-E42D-894657DE7CFE}"/>
              </a:ext>
            </a:extLst>
          </p:cNvPr>
          <p:cNvSpPr/>
          <p:nvPr/>
        </p:nvSpPr>
        <p:spPr>
          <a:xfrm>
            <a:off x="9565560" y="4055195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Pie chart">
            <a:extLst>
              <a:ext uri="{FF2B5EF4-FFF2-40B4-BE49-F238E27FC236}">
                <a16:creationId xmlns:a16="http://schemas.microsoft.com/office/drawing/2014/main" id="{ADB33519-301F-9628-5C2B-D72F85416117}"/>
              </a:ext>
            </a:extLst>
          </p:cNvPr>
          <p:cNvSpPr/>
          <p:nvPr/>
        </p:nvSpPr>
        <p:spPr>
          <a:xfrm>
            <a:off x="9953122" y="4442757"/>
            <a:ext cx="1043437" cy="104343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1047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53B2-B60F-5C1A-E10A-0B86E34E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0" y="430696"/>
            <a:ext cx="10058400" cy="1450757"/>
          </a:xfrm>
        </p:spPr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1.</a:t>
            </a:r>
            <a:r>
              <a:rPr lang="en-IN" sz="4800" dirty="0">
                <a:latin typeface="+mj-lt"/>
              </a:rPr>
              <a:t> Average Attrition rate for all Departments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D204-9DDF-088F-F47E-3EDED8419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028134"/>
            <a:ext cx="4760181" cy="4399170"/>
          </a:xfrm>
        </p:spPr>
        <p:txBody>
          <a:bodyPr>
            <a:normAutofit fontScale="32500" lnSpcReduction="20000"/>
          </a:bodyPr>
          <a:lstStyle/>
          <a:p>
            <a:pPr marL="639763" eaLnBrk="1" hangingPunct="1"/>
            <a:r>
              <a:rPr lang="en-US" altLang="en-US" sz="5600" b="1" u="sng" dirty="0">
                <a:solidFill>
                  <a:schemeClr val="tx1"/>
                </a:solidFill>
                <a:ea typeface="Glegoo" pitchFamily="2" charset="0"/>
                <a:cs typeface="Glegoo" pitchFamily="2" charset="0"/>
              </a:rPr>
              <a:t>Observation:</a:t>
            </a:r>
          </a:p>
          <a:p>
            <a:pPr marL="639763" eaLnBrk="1" hangingPunct="1"/>
            <a:r>
              <a:rPr lang="en-US" altLang="en-US" sz="5600" b="1" dirty="0">
                <a:solidFill>
                  <a:schemeClr val="tx1"/>
                </a:solidFill>
                <a:ea typeface="Glegoo" pitchFamily="2" charset="0"/>
                <a:cs typeface="Glegoo" pitchFamily="2" charset="0"/>
              </a:rPr>
              <a:t>Research &amp; Development having 51.21% Highest Average Attrition Rate. Hardware having 49.44% lowest Average Attrition Rate.</a:t>
            </a:r>
          </a:p>
          <a:p>
            <a:pPr marL="639763" eaLnBrk="1" hangingPunct="1"/>
            <a:r>
              <a:rPr lang="en-US" altLang="en-US" sz="5600" b="1" u="sng" dirty="0">
                <a:solidFill>
                  <a:schemeClr val="tx1"/>
                </a:solidFill>
                <a:ea typeface="Glegoo" pitchFamily="2" charset="0"/>
                <a:cs typeface="Glegoo" pitchFamily="2" charset="0"/>
              </a:rPr>
              <a:t>Suggestions:</a:t>
            </a:r>
          </a:p>
          <a:p>
            <a:pPr marL="1096963" indent="-457200" eaLnBrk="1" hangingPunct="1">
              <a:buFont typeface="Wingdings" panose="05000000000000000000" pitchFamily="2" charset="2"/>
              <a:buChar char="Ø"/>
            </a:pPr>
            <a:r>
              <a:rPr lang="en-GB" sz="5400" b="1" i="0" dirty="0">
                <a:solidFill>
                  <a:schemeClr val="tx1"/>
                </a:solidFill>
                <a:effectLst/>
                <a:latin typeface="Söhne"/>
              </a:rPr>
              <a:t>Conduct exit interviews to understand the specific reasons behind the high attrition in Research &amp; Development</a:t>
            </a:r>
            <a:r>
              <a:rPr lang="en-GB" sz="5400" b="0" i="0" dirty="0">
                <a:solidFill>
                  <a:srgbClr val="B3BCCB"/>
                </a:solidFill>
                <a:effectLst/>
                <a:latin typeface="Söhne"/>
              </a:rPr>
              <a:t>.</a:t>
            </a:r>
            <a:endParaRPr lang="en-US" altLang="en-US" sz="5600" b="1" dirty="0">
              <a:solidFill>
                <a:schemeClr val="tx1"/>
              </a:solidFill>
              <a:ea typeface="Glegoo" pitchFamily="2" charset="0"/>
              <a:cs typeface="Glegoo" pitchFamily="2" charset="0"/>
            </a:endParaRPr>
          </a:p>
          <a:p>
            <a:pPr marL="1096963" indent="-457200" eaLnBrk="1" hangingPunct="1">
              <a:buFont typeface="Wingdings" panose="05000000000000000000" pitchFamily="2" charset="2"/>
              <a:buChar char="Ø"/>
            </a:pPr>
            <a:r>
              <a:rPr lang="en-GB" sz="5400" b="1" i="0" dirty="0">
                <a:solidFill>
                  <a:schemeClr val="tx1"/>
                </a:solidFill>
                <a:effectLst/>
                <a:latin typeface="Söhne"/>
              </a:rPr>
              <a:t>Implement targeted retention programs and mentorship initiatives to enhance job satisfaction and career growth in the affected department.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0432E5-FF7F-43F2-BB86-933F204AB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203958"/>
              </p:ext>
            </p:extLst>
          </p:nvPr>
        </p:nvGraphicFramePr>
        <p:xfrm>
          <a:off x="6515944" y="2120899"/>
          <a:ext cx="4632960" cy="3748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711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028C-8C57-D99C-FA8A-8FEED0F8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2. </a:t>
            </a:r>
            <a:r>
              <a:rPr lang="en-IN" sz="4800" dirty="0">
                <a:latin typeface="+mj-lt"/>
              </a:rPr>
              <a:t>Average Hourly rate of Male Research Scientist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4A318-CA58-E209-EE23-ABA3C2282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223" y="2092908"/>
            <a:ext cx="4802777" cy="4095857"/>
          </a:xfrm>
        </p:spPr>
        <p:txBody>
          <a:bodyPr>
            <a:normAutofit fontScale="32500" lnSpcReduction="20000"/>
          </a:bodyPr>
          <a:lstStyle/>
          <a:p>
            <a:pPr marL="639763"/>
            <a:r>
              <a:rPr lang="en-US" altLang="en-US" sz="49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4900" b="1" dirty="0">
                <a:solidFill>
                  <a:schemeClr val="tx1"/>
                </a:solidFill>
              </a:rPr>
              <a:t>Total Employees is 5024. Average hourly rate of Male Research Scientist is 114.447.</a:t>
            </a:r>
          </a:p>
          <a:p>
            <a:pPr marL="639763"/>
            <a:r>
              <a:rPr lang="en-US" altLang="en-US" sz="4900" b="1" u="sng" dirty="0">
                <a:solidFill>
                  <a:schemeClr val="tx1"/>
                </a:solidFill>
              </a:rPr>
              <a:t>Suggestions: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4800" b="1" i="0" dirty="0">
                <a:solidFill>
                  <a:schemeClr val="tx1"/>
                </a:solidFill>
                <a:effectLst/>
                <a:latin typeface="Söhne"/>
              </a:rPr>
              <a:t>Benchmark the hourly rates against industry standards to ensure competitive compensation</a:t>
            </a:r>
            <a:r>
              <a:rPr lang="en-US" altLang="en-US" sz="4900" b="1" dirty="0">
                <a:solidFill>
                  <a:schemeClr val="tx1"/>
                </a:solidFill>
              </a:rPr>
              <a:t>.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4800" b="1" i="0" dirty="0">
                <a:solidFill>
                  <a:schemeClr val="tx1"/>
                </a:solidFill>
                <a:effectLst/>
                <a:latin typeface="Söhne"/>
              </a:rPr>
              <a:t>Conduct a comprehensive salary review to identify and address any gender-based pay disparities that may exist within the Male Research Scientist category.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0FDB18-6A6F-0475-859E-1A96AE52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43" y="2258984"/>
            <a:ext cx="5068320" cy="34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B24-FCB6-A8FD-C8F7-09371B03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3. </a:t>
            </a:r>
            <a:r>
              <a:rPr lang="en-IN" sz="4800" dirty="0">
                <a:latin typeface="+mj-lt"/>
              </a:rPr>
              <a:t>Attrition rate Vs Monthly income stats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702C20-4F86-D377-26B4-98B007DF2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223" y="2092908"/>
            <a:ext cx="4639736" cy="4214586"/>
          </a:xfrm>
        </p:spPr>
        <p:txBody>
          <a:bodyPr>
            <a:normAutofit/>
          </a:bodyPr>
          <a:lstStyle/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1600" b="1" dirty="0">
                <a:solidFill>
                  <a:schemeClr val="tx1"/>
                </a:solidFill>
              </a:rPr>
              <a:t>Sales Having 26,118.75 highest Attrition rate vs Monthly income stats. Research and development having 25796.08 lowest Attrition rate vs Monthly income stats.</a:t>
            </a:r>
          </a:p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Suggestions: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Analyze the correlation between income levels and job satisfaction in the Sales department.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Introduce performance-based incentives or bonuses to improve retention in high-attrition departments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7116C-767E-B16D-2267-F47937D7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75" y="2092908"/>
            <a:ext cx="5567013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0C2E-BBB8-BC07-4F47-EA2CA80A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4. </a:t>
            </a:r>
            <a:r>
              <a:rPr lang="en-IN" sz="4800" dirty="0">
                <a:latin typeface="+mj-lt"/>
              </a:rPr>
              <a:t>Average working years for each Department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9088C5-97B0-10F0-A150-2B0C90AE0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0181" y="1907376"/>
            <a:ext cx="4802777" cy="4480171"/>
          </a:xfrm>
        </p:spPr>
        <p:txBody>
          <a:bodyPr>
            <a:noAutofit/>
          </a:bodyPr>
          <a:lstStyle/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1600" b="1" dirty="0">
                <a:solidFill>
                  <a:schemeClr val="tx1"/>
                </a:solidFill>
              </a:rPr>
              <a:t>Software having 20.65 highest Average working year. Research &amp; Development having 20.30 lowest Average working year.</a:t>
            </a:r>
          </a:p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Suggestions: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Investigate the reasons behind the longer tenure in the Software department and apply successful practices to other departments.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Implement career development programs to enhance employee engagement and longevity.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85F08-4917-2E40-BCE0-0E251510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43" y="2416638"/>
            <a:ext cx="512108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E227-697A-FB40-3198-7171FD94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5. </a:t>
            </a:r>
            <a:r>
              <a:rPr lang="en-IN" sz="4800" dirty="0">
                <a:latin typeface="+mj-lt"/>
              </a:rPr>
              <a:t>Job Role Vs Work life balance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7D61F-B2D8-6583-91F1-F56093A54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222" y="2092908"/>
            <a:ext cx="4802777" cy="4334396"/>
          </a:xfrm>
        </p:spPr>
        <p:txBody>
          <a:bodyPr>
            <a:noAutofit/>
          </a:bodyPr>
          <a:lstStyle/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1600" b="1" dirty="0">
                <a:solidFill>
                  <a:schemeClr val="tx1"/>
                </a:solidFill>
              </a:rPr>
              <a:t>Employees with job role sales executive and healthcare representative have a good work life balance when compared to employee with job role Laboratory technician seems to have no work balance</a:t>
            </a:r>
          </a:p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Suggestions: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Assess workload distribution and job responsibilities in the Laboratory Technician role.</a:t>
            </a:r>
            <a:endParaRPr lang="en-US" altLang="en-US" sz="1600" b="1" dirty="0">
              <a:solidFill>
                <a:schemeClr val="tx1"/>
              </a:solidFill>
            </a:endParaRP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Promote flexible work arrangements and employee wellness programs to improve work-life balance across all roles</a:t>
            </a:r>
            <a:r>
              <a:rPr lang="en-GB" sz="1600" b="1" i="0" dirty="0">
                <a:solidFill>
                  <a:srgbClr val="B3BCCB"/>
                </a:solidFill>
                <a:effectLst/>
                <a:latin typeface="Söhne"/>
              </a:rPr>
              <a:t>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3099B1-CFCF-CDD3-A5F5-35A2A236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10" y="2092908"/>
            <a:ext cx="4833767" cy="39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C7DD-B724-C913-86C1-5281EDC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6. </a:t>
            </a:r>
            <a:r>
              <a:rPr lang="en-IN" sz="4800" dirty="0">
                <a:latin typeface="+mj-lt"/>
              </a:rPr>
              <a:t>Attrition rate Vs Year since last promotion relation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99FEC1-35D8-234E-8E7F-161D6CD15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231" y="1915627"/>
            <a:ext cx="4639736" cy="4410528"/>
          </a:xfrm>
        </p:spPr>
        <p:txBody>
          <a:bodyPr>
            <a:noAutofit/>
          </a:bodyPr>
          <a:lstStyle/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1600" b="1" dirty="0">
                <a:solidFill>
                  <a:schemeClr val="tx1"/>
                </a:solidFill>
              </a:rPr>
              <a:t>Employees between 30 to 40 show high attrition rates, especially those promoted at ages 40,37, and 36.</a:t>
            </a:r>
          </a:p>
          <a:p>
            <a:pPr marL="639763"/>
            <a:endParaRPr lang="en-US" altLang="en-US" sz="1600" b="1" dirty="0">
              <a:solidFill>
                <a:schemeClr val="tx1"/>
              </a:solidFill>
            </a:endParaRPr>
          </a:p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Suggestions:</a:t>
            </a:r>
          </a:p>
          <a:p>
            <a:pPr marL="1096963" indent="-45720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Evaluate the impact of promotions on job satisfaction and retention.</a:t>
            </a:r>
          </a:p>
          <a:p>
            <a:pPr marL="1096963" indent="-45720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Implement targeted training and development programs for employees approaching promotion age to ensure a smooth transition.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04E968-591C-709C-9E1B-A9FA9D058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177072"/>
              </p:ext>
            </p:extLst>
          </p:nvPr>
        </p:nvGraphicFramePr>
        <p:xfrm>
          <a:off x="6450564" y="2132045"/>
          <a:ext cx="4951444" cy="3708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52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EF7D-A628-2540-13CA-7B7E036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C0F607-FD78-376B-E1D4-B3EAB699E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230" y="1915627"/>
            <a:ext cx="9890449" cy="4410528"/>
          </a:xfrm>
        </p:spPr>
        <p:txBody>
          <a:bodyPr>
            <a:noAutofit/>
          </a:bodyPr>
          <a:lstStyle/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1. Keeping Our Team Happy: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🌟 Figuring out what makes each department stay or sway.🗣️ Chatting with departing team members to improve our workplace play.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2.Fair Pay Playlist: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💸 Checking if everyone's pay is fair and square.📊 Making sure no one's missing a note with fair gender pay.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3. Income &amp; Smiles Connection: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💼 Giving bonuses that make people smile.📈 Seeing how salary vibes affect our workplace lifestyle.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4 .Long-Term Hits: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🎹 Learning from the long-term champs in Software.🚀 Setting up cool career stuff for everyone to share.</a:t>
            </a:r>
          </a:p>
          <a:p>
            <a:pPr marL="639763" indent="0">
              <a:buNone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Let's keep the vibes positive and the work tunes groovy for a workplace where everyone sings along happily! 🎶😊✨</a:t>
            </a: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88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{6B53E208-C369-47FB-8600-8DB51069081F}tf11437505_win32</Template>
  <TotalTime>254</TotalTime>
  <Words>578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 Pro Cond Light</vt:lpstr>
      <vt:lpstr>Glegoo</vt:lpstr>
      <vt:lpstr>Söhne</vt:lpstr>
      <vt:lpstr>Speak Pro</vt:lpstr>
      <vt:lpstr>Wingdings</vt:lpstr>
      <vt:lpstr>RetrospectVTI</vt:lpstr>
      <vt:lpstr>Employee Retention</vt:lpstr>
      <vt:lpstr>KPI’S</vt:lpstr>
      <vt:lpstr>1. Average Attrition rate for all Departments</vt:lpstr>
      <vt:lpstr>2. Average Hourly rate of Male Research Scientist</vt:lpstr>
      <vt:lpstr>3. Attrition rate Vs Monthly income stats</vt:lpstr>
      <vt:lpstr>4. Average working years for each Department</vt:lpstr>
      <vt:lpstr>5. Job Role Vs Work life balance</vt:lpstr>
      <vt:lpstr>6. Attrition rate Vs Year since last promotion relation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</dc:title>
  <dc:creator>AFREEN FATHIMA</dc:creator>
  <cp:lastModifiedBy>lalit chaudhari</cp:lastModifiedBy>
  <cp:revision>5</cp:revision>
  <dcterms:created xsi:type="dcterms:W3CDTF">2024-01-14T14:50:39Z</dcterms:created>
  <dcterms:modified xsi:type="dcterms:W3CDTF">2024-02-08T03:07:05Z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