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7" r:id="rId1"/>
  </p:sldMasterIdLst>
  <p:notesMasterIdLst>
    <p:notesMasterId r:id="rId8"/>
  </p:notesMasterIdLst>
  <p:handoutMasterIdLst>
    <p:handoutMasterId r:id="rId9"/>
  </p:handoutMasterIdLst>
  <p:sldIdLst>
    <p:sldId id="257" r:id="rId2"/>
    <p:sldId id="259" r:id="rId3"/>
    <p:sldId id="262" r:id="rId4"/>
    <p:sldId id="263" r:id="rId5"/>
    <p:sldId id="265" r:id="rId6"/>
    <p:sldId id="266" r:id="rId7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6E8E"/>
    <a:srgbClr val="518BB3"/>
    <a:srgbClr val="F5A30F"/>
    <a:srgbClr val="990000"/>
    <a:srgbClr val="9999FF"/>
    <a:srgbClr val="0000FF"/>
    <a:srgbClr val="DDDDDD"/>
    <a:srgbClr val="FF0000"/>
    <a:srgbClr val="CC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32" autoAdjust="0"/>
    <p:restoredTop sz="98401" autoAdjust="0"/>
  </p:normalViewPr>
  <p:slideViewPr>
    <p:cSldViewPr>
      <p:cViewPr>
        <p:scale>
          <a:sx n="66" d="100"/>
          <a:sy n="66" d="100"/>
        </p:scale>
        <p:origin x="-1616" y="-96"/>
      </p:cViewPr>
      <p:guideLst>
        <p:guide orient="horz" pos="144"/>
        <p:guide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EB538-C69A-B04C-9E8D-6E0E054225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81364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3F985720-F481-4AB0-8AF7-432CB9E993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4358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this area to enter speaker’s notes. Speaker’s notes should provide:</a:t>
            </a:r>
          </a:p>
          <a:p>
            <a:endParaRPr lang="en-US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Detailed explanations, examples and context to support the main points of the slide.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Transitions from slide to slide and segues between sections.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95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this area to enter speaker’s notes. Speaker’s notes should provide:</a:t>
            </a:r>
          </a:p>
          <a:p>
            <a:endParaRPr lang="en-US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Detailed explanations, examples and context to support the main points of the slide.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Transitions from slide to slide and segues between sections.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0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this area to enter speaker’s notes. Speaker’s notes should provide:</a:t>
            </a:r>
          </a:p>
          <a:p>
            <a:endParaRPr lang="en-US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Detailed explanations, examples and context to support the main points of the slide.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Transitions from slide to slide and segues between sections.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0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this area to enter speaker’s notes. Speaker’s notes should provide:</a:t>
            </a:r>
          </a:p>
          <a:p>
            <a:endParaRPr lang="en-US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Detailed explanations, examples and context to support the main points of the slide.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Transitions from slide to slide and segues between sections.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0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this area to enter speaker’s notes. Speaker’s notes should provide:</a:t>
            </a:r>
          </a:p>
          <a:p>
            <a:endParaRPr lang="en-US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Detailed explanations, examples and context to support the main points of the slide.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Transitions from slide to slide and segues between sections.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0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this area to enter speaker’s notes. Speaker’s notes should provide:</a:t>
            </a:r>
          </a:p>
          <a:p>
            <a:endParaRPr lang="en-US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Detailed explanations, examples and context to support the main points of the slide.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Transitions from slide to slide and segues between sections.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0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15913" y="1535668"/>
            <a:ext cx="6781800" cy="2133600"/>
          </a:xfrm>
        </p:spPr>
        <p:txBody>
          <a:bodyPr/>
          <a:lstStyle>
            <a:lvl1pPr>
              <a:defRPr sz="4800"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r>
              <a:rPr lang="en-US" dirty="0" smtClean="0"/>
              <a:t>Click to enter Course / Presentation Title</a:t>
            </a:r>
            <a:endParaRPr lang="en-US" dirty="0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15913" y="3670856"/>
            <a:ext cx="6248400" cy="901144"/>
          </a:xfrm>
        </p:spPr>
        <p:txBody>
          <a:bodyPr/>
          <a:lstStyle>
            <a:lvl1pPr marL="0" indent="0">
              <a:buFont typeface="Wingdings" pitchFamily="-105" charset="2"/>
              <a:buNone/>
              <a:defRPr sz="3200"/>
            </a:lvl1pPr>
          </a:lstStyle>
          <a:p>
            <a:r>
              <a:rPr lang="en-US" dirty="0" smtClean="0"/>
              <a:t>Click to enter subtitle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625673" y="4964668"/>
            <a:ext cx="169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by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209800"/>
            <a:ext cx="8305800" cy="1379537"/>
          </a:xfrm>
        </p:spPr>
        <p:txBody>
          <a:bodyPr/>
          <a:lstStyle>
            <a:lvl1pPr>
              <a:defRPr sz="4800"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r>
              <a:rPr lang="en-US" dirty="0" smtClean="0"/>
              <a:t>Click to enter Course / Presentation Title</a:t>
            </a:r>
            <a:endParaRPr lang="en-US" dirty="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" y="3581400"/>
            <a:ext cx="6248400" cy="1219200"/>
          </a:xfrm>
        </p:spPr>
        <p:txBody>
          <a:bodyPr/>
          <a:lstStyle>
            <a:lvl1pPr marL="0" indent="0">
              <a:buFont typeface="Wingdings" pitchFamily="-105" charset="2"/>
              <a:buNone/>
              <a:defRPr sz="3200"/>
            </a:lvl1pPr>
          </a:lstStyle>
          <a:p>
            <a:r>
              <a:rPr lang="en-US" dirty="0" smtClean="0"/>
              <a:t>Click to enter subtitle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625673" y="4964668"/>
            <a:ext cx="169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by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72200" y="4964668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(click to enter name)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enter topic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</a:lstStyle>
          <a:p>
            <a:pPr lvl="0"/>
            <a:r>
              <a:rPr lang="en-US" dirty="0" smtClean="0"/>
              <a:t>Click to enter high-level, key point</a:t>
            </a:r>
          </a:p>
          <a:p>
            <a:pPr lvl="1"/>
            <a:r>
              <a:rPr lang="en-US" dirty="0" smtClean="0"/>
              <a:t>Click to enter supporting point</a:t>
            </a:r>
          </a:p>
          <a:p>
            <a:pPr lvl="2"/>
            <a:r>
              <a:rPr lang="en-US" dirty="0" smtClean="0"/>
              <a:t>Click to enter lower level supporting point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562600" y="2590800"/>
            <a:ext cx="3429000" cy="2895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topic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143000"/>
            <a:ext cx="4038600" cy="4411662"/>
          </a:xfrm>
        </p:spPr>
        <p:txBody>
          <a:bodyPr/>
          <a:lstStyle>
            <a:lvl1pPr>
              <a:defRPr sz="2800" baseline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high-level key point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143000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high-level key point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enter topic title</a:t>
            </a:r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5562600" y="2590800"/>
            <a:ext cx="3429000" cy="2895600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enter picture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43000"/>
            <a:ext cx="8229600" cy="4724400"/>
          </a:xfrm>
        </p:spPr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</a:lstStyle>
          <a:p>
            <a:pPr lvl="0"/>
            <a:r>
              <a:rPr lang="en-US" dirty="0" smtClean="0"/>
              <a:t>Click to enter high-level, key point</a:t>
            </a:r>
          </a:p>
          <a:p>
            <a:pPr lvl="1"/>
            <a:r>
              <a:rPr lang="en-US" dirty="0" smtClean="0"/>
              <a:t>Click to enter supporting point</a:t>
            </a:r>
          </a:p>
          <a:p>
            <a:pPr lvl="2"/>
            <a:r>
              <a:rPr lang="en-US" dirty="0" smtClean="0"/>
              <a:t>Click to enter lower level supporting point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43000"/>
            <a:ext cx="3008313" cy="704850"/>
          </a:xfrm>
        </p:spPr>
        <p:txBody>
          <a:bodyPr/>
          <a:lstStyle>
            <a:lvl1pPr algn="l">
              <a:defRPr sz="2000" b="1" baseline="0">
                <a:solidFill>
                  <a:srgbClr val="AC0625"/>
                </a:solidFill>
              </a:defRPr>
            </a:lvl1pPr>
          </a:lstStyle>
          <a:p>
            <a:r>
              <a:rPr lang="en-US" dirty="0" smtClean="0"/>
              <a:t>Click to enter topic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1143001"/>
            <a:ext cx="5111750" cy="4343400"/>
          </a:xfrm>
        </p:spPr>
        <p:txBody>
          <a:bodyPr/>
          <a:lstStyle>
            <a:lvl1pPr>
              <a:defRPr sz="32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enter high level key point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862137"/>
            <a:ext cx="3008313" cy="3471863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648200"/>
            <a:ext cx="5486400" cy="566738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en-US" dirty="0" smtClean="0"/>
              <a:t>Click to enter caption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92288" y="1143000"/>
            <a:ext cx="5486400" cy="3584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214938"/>
            <a:ext cx="5486400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enter 2nd level caption text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7543800" cy="7620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 smtClean="0"/>
              <a:t>Click to enter topic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719263"/>
            <a:ext cx="4038600" cy="36909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enter high level key point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4648200" y="1719263"/>
            <a:ext cx="4038600" cy="21288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enter high level key point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 hasCustomPrompt="1"/>
          </p:nvPr>
        </p:nvSpPr>
        <p:spPr>
          <a:xfrm>
            <a:off x="4648200" y="4000501"/>
            <a:ext cx="4038600" cy="1409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enter high level key point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533400"/>
            <a:ext cx="883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enter topic title</a:t>
            </a:r>
            <a:endParaRPr lang="en-US" dirty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enter high-level, key point</a:t>
            </a:r>
          </a:p>
          <a:p>
            <a:pPr lvl="1"/>
            <a:r>
              <a:rPr lang="en-US" dirty="0" smtClean="0"/>
              <a:t>Click to enter supporting point</a:t>
            </a:r>
          </a:p>
          <a:p>
            <a:pPr lvl="2"/>
            <a:r>
              <a:rPr lang="en-US" dirty="0" smtClean="0"/>
              <a:t>Click to enter lower level supporting point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9" r:id="rId1"/>
    <p:sldLayoutId id="2147483758" r:id="rId2"/>
    <p:sldLayoutId id="2147483760" r:id="rId3"/>
    <p:sldLayoutId id="2147483761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70" r:id="rId10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0">
          <a:solidFill>
            <a:schemeClr val="accent4">
              <a:lumMod val="10000"/>
            </a:schemeClr>
          </a:solidFill>
          <a:latin typeface="+mj-lt"/>
          <a:ea typeface="ＭＳ Ｐゴシック" pitchFamily="-105" charset="-128"/>
          <a:cs typeface="ＭＳ Ｐゴシック" pitchFamily="-10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AC0625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AC0625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AC0625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AC0625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-10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-10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-10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-10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61616"/>
        </a:buClr>
        <a:buSzPct val="70000"/>
        <a:buFont typeface="Wingdings" pitchFamily="-105" charset="2"/>
        <a:buChar char="l"/>
        <a:defRPr sz="2400">
          <a:solidFill>
            <a:srgbClr val="161616"/>
          </a:solidFill>
          <a:latin typeface="+mn-lt"/>
          <a:ea typeface="ＭＳ Ｐゴシック" pitchFamily="-105" charset="-128"/>
          <a:cs typeface="ＭＳ Ｐゴシック" pitchFamily="-105" charset="-128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rgbClr val="161616"/>
        </a:buClr>
        <a:buSzPct val="70000"/>
        <a:buFont typeface="Wingdings" pitchFamily="-105" charset="2"/>
        <a:buChar char="l"/>
        <a:defRPr sz="2000">
          <a:solidFill>
            <a:srgbClr val="161616"/>
          </a:solidFill>
          <a:latin typeface="+mn-lt"/>
          <a:ea typeface="ＭＳ Ｐゴシック" pitchFamily="-105" charset="-128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rgbClr val="161616"/>
        </a:buClr>
        <a:buSzPct val="70000"/>
        <a:buFont typeface="Wingdings" pitchFamily="-105" charset="2"/>
        <a:buChar char="l"/>
        <a:defRPr sz="2000">
          <a:solidFill>
            <a:srgbClr val="161616"/>
          </a:solidFill>
          <a:latin typeface="+mn-lt"/>
          <a:ea typeface="ＭＳ Ｐゴシック" pitchFamily="-105" charset="-128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rgbClr val="161616"/>
        </a:buClr>
        <a:buSzPct val="75000"/>
        <a:buFont typeface="Wingdings" pitchFamily="-105" charset="2"/>
        <a:buChar char="§"/>
        <a:defRPr sz="1600">
          <a:solidFill>
            <a:srgbClr val="161616"/>
          </a:solidFill>
          <a:latin typeface="+mn-lt"/>
          <a:ea typeface="ＭＳ Ｐゴシック" pitchFamily="-105" charset="-128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rgbClr val="161616"/>
        </a:buClr>
        <a:buSzPct val="80000"/>
        <a:buFont typeface="Wingdings" pitchFamily="-105" charset="2"/>
        <a:buChar char="§"/>
        <a:defRPr sz="1600">
          <a:solidFill>
            <a:srgbClr val="161616"/>
          </a:solidFill>
          <a:latin typeface="+mn-lt"/>
          <a:ea typeface="ＭＳ Ｐゴシック" pitchFamily="-105" charset="-128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-105" charset="2"/>
        <a:buChar char="§"/>
        <a:defRPr sz="2000">
          <a:solidFill>
            <a:schemeClr val="tx1"/>
          </a:solidFill>
          <a:latin typeface="+mn-lt"/>
          <a:ea typeface="ＭＳ Ｐゴシック" pitchFamily="-105" charset="-128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-105" charset="2"/>
        <a:buChar char="§"/>
        <a:defRPr sz="2000">
          <a:solidFill>
            <a:schemeClr val="tx1"/>
          </a:solidFill>
          <a:latin typeface="+mn-lt"/>
          <a:ea typeface="ＭＳ Ｐゴシック" pitchFamily="-105" charset="-128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-105" charset="2"/>
        <a:buChar char="§"/>
        <a:defRPr sz="2000">
          <a:solidFill>
            <a:schemeClr val="tx1"/>
          </a:solidFill>
          <a:latin typeface="+mn-lt"/>
          <a:ea typeface="ＭＳ Ｐゴシック" pitchFamily="-105" charset="-128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-105" charset="2"/>
        <a:buChar char="§"/>
        <a:defRPr sz="2000">
          <a:solidFill>
            <a:schemeClr val="tx1"/>
          </a:solidFill>
          <a:latin typeface="+mn-lt"/>
          <a:ea typeface="ＭＳ Ｐゴシック" pitchFamily="-10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70" b="30112"/>
          <a:stretch/>
        </p:blipFill>
        <p:spPr>
          <a:xfrm>
            <a:off x="624113" y="0"/>
            <a:ext cx="8512629" cy="4368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048000"/>
            <a:ext cx="8153400" cy="2133600"/>
          </a:xfrm>
        </p:spPr>
        <p:txBody>
          <a:bodyPr/>
          <a:lstStyle/>
          <a:p>
            <a:r>
              <a:rPr lang="en-US" sz="4600" b="1" dirty="0" smtClean="0"/>
              <a:t>Application </a:t>
            </a:r>
            <a:r>
              <a:rPr lang="en-US" sz="4600" b="1" dirty="0"/>
              <a:t>Development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7001" y="5105400"/>
            <a:ext cx="8096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20202"/>
                </a:solidFill>
              </a:rPr>
              <a:t>Compute Solid Object Volume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"/>
            <a:ext cx="707107" cy="68577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4029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rgbClr val="518BB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7467600" cy="4267200"/>
          </a:xfrm>
        </p:spPr>
        <p:txBody>
          <a:bodyPr/>
          <a:lstStyle/>
          <a:p>
            <a:r>
              <a:rPr lang="en-US" dirty="0" smtClean="0"/>
              <a:t>Exercise 3: Compute Solid Object Volume</a:t>
            </a:r>
          </a:p>
          <a:p>
            <a:r>
              <a:rPr lang="en-US" dirty="0" smtClean="0"/>
              <a:t>Reflection</a:t>
            </a:r>
            <a:endParaRPr lang="en-US" dirty="0"/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52400" y="228600"/>
            <a:ext cx="883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0" baseline="0">
                <a:solidFill>
                  <a:schemeClr val="accent4">
                    <a:lumMod val="10000"/>
                  </a:schemeClr>
                </a:solidFill>
                <a:latin typeface="+mj-lt"/>
                <a:ea typeface="ＭＳ Ｐゴシック" pitchFamily="-105" charset="-128"/>
                <a:cs typeface="ＭＳ Ｐゴシック" pitchFamily="-10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9pPr>
          </a:lstStyle>
          <a:p>
            <a:pPr algn="r"/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Topics and Agenda</a:t>
            </a:r>
            <a:endParaRPr lang="en-US" sz="28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"/>
            <a:ext cx="707107" cy="68577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4504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rgbClr val="518BB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52400" y="228600"/>
            <a:ext cx="883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0" baseline="0">
                <a:solidFill>
                  <a:schemeClr val="accent4">
                    <a:lumMod val="10000"/>
                  </a:schemeClr>
                </a:solidFill>
                <a:latin typeface="+mj-lt"/>
                <a:ea typeface="ＭＳ Ｐゴシック" pitchFamily="-105" charset="-128"/>
                <a:cs typeface="ＭＳ Ｐゴシック" pitchFamily="-10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9pPr>
          </a:lstStyle>
          <a:p>
            <a:pPr algn="r"/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Course Progress</a:t>
            </a:r>
            <a:endParaRPr lang="en-US" sz="28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8026400" cy="4267200"/>
          </a:xfrm>
        </p:spPr>
        <p:txBody>
          <a:bodyPr/>
          <a:lstStyle/>
          <a:p>
            <a:pPr lvl="1">
              <a:buFont typeface="Wingdings" charset="2"/>
              <a:buChar char="Ø"/>
            </a:pPr>
            <a:r>
              <a:rPr lang="en-US" dirty="0">
                <a:solidFill>
                  <a:srgbClr val="000002"/>
                </a:solidFill>
              </a:rPr>
              <a:t>Project 1: Integer </a:t>
            </a:r>
            <a:r>
              <a:rPr lang="en-US" dirty="0" smtClean="0">
                <a:solidFill>
                  <a:srgbClr val="000002"/>
                </a:solidFill>
              </a:rPr>
              <a:t>Calculator</a:t>
            </a:r>
          </a:p>
          <a:p>
            <a:pPr lvl="1"/>
            <a:endParaRPr lang="en-US" dirty="0" smtClean="0">
              <a:solidFill>
                <a:srgbClr val="000002"/>
              </a:solidFill>
            </a:endParaRPr>
          </a:p>
          <a:p>
            <a:pPr lvl="1"/>
            <a:endParaRPr lang="en-US" dirty="0" smtClean="0">
              <a:solidFill>
                <a:srgbClr val="000002"/>
              </a:solidFill>
            </a:endParaRPr>
          </a:p>
          <a:p>
            <a:pPr lvl="1"/>
            <a:endParaRPr lang="en-US" dirty="0" smtClean="0">
              <a:solidFill>
                <a:srgbClr val="000002"/>
              </a:solidFill>
            </a:endParaRPr>
          </a:p>
          <a:p>
            <a:pPr lvl="1"/>
            <a:endParaRPr lang="en-US" dirty="0" smtClean="0">
              <a:solidFill>
                <a:srgbClr val="000002"/>
              </a:solidFill>
            </a:endParaRPr>
          </a:p>
          <a:p>
            <a:pPr marL="344487" lvl="1" indent="0">
              <a:buNone/>
            </a:pPr>
            <a:endParaRPr lang="en-US" dirty="0" smtClean="0">
              <a:solidFill>
                <a:srgbClr val="000002"/>
              </a:solidFill>
            </a:endParaRPr>
          </a:p>
          <a:p>
            <a:pPr lvl="1">
              <a:spcBef>
                <a:spcPts val="0"/>
              </a:spcBef>
              <a:buFont typeface="Arial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Project 2: Floating Point Calculator</a:t>
            </a:r>
          </a:p>
          <a:p>
            <a:pPr lvl="1">
              <a:spcBef>
                <a:spcPts val="600"/>
              </a:spcBef>
              <a:buFont typeface="Arial"/>
              <a:buChar char="•"/>
            </a:pP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Project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3: Calculator with Error Terms</a:t>
            </a:r>
          </a:p>
          <a:p>
            <a:pPr lvl="1">
              <a:spcBef>
                <a:spcPts val="600"/>
              </a:spcBef>
              <a:buFont typeface="Arial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Project 4: Hangman  </a:t>
            </a:r>
          </a:p>
          <a:p>
            <a:pPr lvl="1">
              <a:spcBef>
                <a:spcPts val="600"/>
              </a:spcBef>
              <a:buFont typeface="Arial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Project 5: Basic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eReader</a:t>
            </a:r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spcBef>
                <a:spcPts val="600"/>
              </a:spcBef>
              <a:buFont typeface="Arial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Project 6: Annotated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eReader</a:t>
            </a:r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spcBef>
                <a:spcPts val="600"/>
              </a:spcBef>
              <a:buFont typeface="Arial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Project 7: Enhanced 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Calculator</a:t>
            </a:r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"/>
            <a:ext cx="707107" cy="68577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026708"/>
              </p:ext>
            </p:extLst>
          </p:nvPr>
        </p:nvGraphicFramePr>
        <p:xfrm>
          <a:off x="1676400" y="2057400"/>
          <a:ext cx="6705600" cy="1592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9000"/>
                <a:gridCol w="3276600"/>
              </a:tblGrid>
              <a:tr h="347870">
                <a:tc>
                  <a:txBody>
                    <a:bodyPr/>
                    <a:lstStyle/>
                    <a:p>
                      <a:pPr marL="285750" lvl="0" indent="-285750">
                        <a:buFont typeface="Wingdings" charset="2"/>
                        <a:buChar char="§"/>
                      </a:pPr>
                      <a:r>
                        <a:rPr lang="en-US" sz="1500" strike="sngStrike" dirty="0" smtClean="0">
                          <a:solidFill>
                            <a:srgbClr val="000002"/>
                          </a:solidFill>
                        </a:rPr>
                        <a:t>Class 01: </a:t>
                      </a:r>
                      <a:r>
                        <a:rPr lang="en-US" sz="1500" strike="sngStrike" baseline="0" dirty="0" smtClean="0">
                          <a:solidFill>
                            <a:srgbClr val="000002"/>
                          </a:solidFill>
                        </a:rPr>
                        <a:t> LMS</a:t>
                      </a:r>
                      <a:endParaRPr lang="en-US" sz="1500" strike="sngStrike" dirty="0" smtClean="0">
                        <a:solidFill>
                          <a:srgbClr val="00000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400050" indent="-171450">
                        <a:buFont typeface="Arial"/>
                        <a:buChar char="•"/>
                      </a:pPr>
                      <a:r>
                        <a:rPr lang="en-US" sz="1500" strike="noStrike" dirty="0" smtClean="0">
                          <a:solidFill>
                            <a:srgbClr val="000002"/>
                          </a:solidFill>
                        </a:rPr>
                        <a:t>Class 04: </a:t>
                      </a:r>
                      <a:r>
                        <a:rPr lang="en-US" sz="1500" strike="noStrike" baseline="0" dirty="0" smtClean="0">
                          <a:solidFill>
                            <a:srgbClr val="000002"/>
                          </a:solidFill>
                        </a:rPr>
                        <a:t> Binary Values</a:t>
                      </a:r>
                      <a:endParaRPr lang="en-US" sz="1500" strike="noStrike" dirty="0">
                        <a:solidFill>
                          <a:srgbClr val="000002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87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500" strike="sngStrike" dirty="0" smtClean="0">
                          <a:solidFill>
                            <a:srgbClr val="000002"/>
                          </a:solidFill>
                        </a:rPr>
                        <a:t>Class 02:  Hello</a:t>
                      </a:r>
                      <a:r>
                        <a:rPr lang="en-US" sz="1500" strike="sngStrike" baseline="0" dirty="0" smtClean="0">
                          <a:solidFill>
                            <a:srgbClr val="000002"/>
                          </a:solidFill>
                        </a:rPr>
                        <a:t> World!</a:t>
                      </a:r>
                      <a:endParaRPr lang="en-US" sz="1500" strike="sngStrike" dirty="0">
                        <a:solidFill>
                          <a:srgbClr val="00000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400050" indent="-171450">
                        <a:buFont typeface="Arial"/>
                        <a:buChar char="•"/>
                      </a:pPr>
                      <a:r>
                        <a:rPr lang="en-US" sz="1500" strike="noStrike" dirty="0" smtClean="0">
                          <a:solidFill>
                            <a:srgbClr val="000002"/>
                          </a:solidFill>
                        </a:rPr>
                        <a:t>Class 05: Data Types</a:t>
                      </a:r>
                      <a:endParaRPr lang="en-US" sz="1500" strike="noStrike" dirty="0">
                        <a:solidFill>
                          <a:srgbClr val="000002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47260"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Ø"/>
                        <a:tabLst/>
                      </a:pPr>
                      <a:r>
                        <a:rPr lang="en-US" sz="1500" strike="noStrike" dirty="0" smtClean="0">
                          <a:solidFill>
                            <a:srgbClr val="000002"/>
                          </a:solidFill>
                        </a:rPr>
                        <a:t>Class 03:  Compute Solid Object Volume</a:t>
                      </a:r>
                      <a:endParaRPr lang="en-US" sz="1500" strike="noStrike" dirty="0">
                        <a:solidFill>
                          <a:srgbClr val="000002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400050" indent="-171450">
                        <a:buFont typeface="Arial"/>
                        <a:buChar char="•"/>
                      </a:pPr>
                      <a:r>
                        <a:rPr lang="en-US" sz="1500" strike="noStrike" dirty="0" smtClean="0">
                          <a:solidFill>
                            <a:srgbClr val="000002"/>
                          </a:solidFill>
                        </a:rPr>
                        <a:t>Class 06: Computer Math Operators</a:t>
                      </a:r>
                      <a:endParaRPr lang="en-US" sz="1500" strike="noStrike" dirty="0">
                        <a:solidFill>
                          <a:srgbClr val="000002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870"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US" sz="1500" strike="noStrike" dirty="0">
                        <a:solidFill>
                          <a:srgbClr val="00000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500" strike="noStrike" baseline="0" dirty="0" smtClean="0">
                          <a:solidFill>
                            <a:srgbClr val="09090A"/>
                          </a:solidFill>
                        </a:rPr>
                        <a:t>Assessment #1 </a:t>
                      </a:r>
                      <a:endParaRPr lang="en-US" sz="1500" strike="noStrike" dirty="0" smtClean="0">
                        <a:solidFill>
                          <a:srgbClr val="09090A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808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rgbClr val="518BB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52400" y="228600"/>
            <a:ext cx="883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0" baseline="0">
                <a:solidFill>
                  <a:schemeClr val="accent4">
                    <a:lumMod val="10000"/>
                  </a:schemeClr>
                </a:solidFill>
                <a:latin typeface="+mj-lt"/>
                <a:ea typeface="ＭＳ Ｐゴシック" pitchFamily="-105" charset="-128"/>
                <a:cs typeface="ＭＳ Ｐゴシック" pitchFamily="-10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9pPr>
          </a:lstStyle>
          <a:p>
            <a:pPr algn="r"/>
            <a:endParaRPr lang="en-US" sz="28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458200" cy="4267200"/>
          </a:xfrm>
        </p:spPr>
        <p:txBody>
          <a:bodyPr/>
          <a:lstStyle/>
          <a:p>
            <a:pPr marL="344487" lvl="1" indent="0" algn="ctr">
              <a:buNone/>
            </a:pPr>
            <a:r>
              <a:rPr lang="en-US" sz="3600" dirty="0">
                <a:solidFill>
                  <a:schemeClr val="bg1"/>
                </a:solidFill>
              </a:rPr>
              <a:t>You have 30 minutes</a:t>
            </a:r>
          </a:p>
          <a:p>
            <a:pPr marL="344487" lvl="1" indent="0">
              <a:buNone/>
            </a:pPr>
            <a:endParaRPr lang="en-US" dirty="0" smtClean="0">
              <a:solidFill>
                <a:srgbClr val="000002"/>
              </a:solidFill>
            </a:endParaRPr>
          </a:p>
          <a:p>
            <a:pPr lvl="1"/>
            <a:endParaRPr lang="en-US" dirty="0" smtClean="0">
              <a:solidFill>
                <a:srgbClr val="000002"/>
              </a:solidFill>
            </a:endParaRPr>
          </a:p>
          <a:p>
            <a:pPr lvl="1"/>
            <a:endParaRPr lang="en-US" dirty="0" smtClean="0">
              <a:solidFill>
                <a:srgbClr val="000002"/>
              </a:solidFill>
            </a:endParaRPr>
          </a:p>
          <a:p>
            <a:pPr lvl="1"/>
            <a:endParaRPr lang="en-US" dirty="0" smtClean="0">
              <a:solidFill>
                <a:srgbClr val="000002"/>
              </a:solidFill>
            </a:endParaRPr>
          </a:p>
          <a:p>
            <a:pPr marL="344487" lvl="1" indent="0">
              <a:buNone/>
            </a:pPr>
            <a:endParaRPr lang="en-US" dirty="0" smtClean="0">
              <a:solidFill>
                <a:srgbClr val="000002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"/>
            <a:ext cx="707107" cy="68577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ounded Rectangle 7"/>
          <p:cNvSpPr/>
          <p:nvPr/>
        </p:nvSpPr>
        <p:spPr>
          <a:xfrm>
            <a:off x="3581400" y="2731878"/>
            <a:ext cx="3048000" cy="168772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ct val="95000"/>
              </a:lnSpc>
            </a:pPr>
            <a:r>
              <a:rPr lang="en-US" sz="3200" dirty="0" smtClean="0"/>
              <a:t>Complete Exercise 03</a:t>
            </a:r>
          </a:p>
        </p:txBody>
      </p:sp>
    </p:spTree>
    <p:extLst>
      <p:ext uri="{BB962C8B-B14F-4D97-AF65-F5344CB8AC3E}">
        <p14:creationId xmlns:p14="http://schemas.microsoft.com/office/powerpoint/2010/main" val="3609360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rgbClr val="518BB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7467600" cy="4267200"/>
          </a:xfrm>
        </p:spPr>
        <p:txBody>
          <a:bodyPr/>
          <a:lstStyle/>
          <a:p>
            <a:r>
              <a:rPr lang="en-US" dirty="0"/>
              <a:t>What did you learn from this exercise</a:t>
            </a:r>
            <a:r>
              <a:rPr lang="en-US" dirty="0" smtClean="0"/>
              <a:t>?</a:t>
            </a:r>
          </a:p>
          <a:p>
            <a:pPr marL="342900" lvl="1" indent="-342900"/>
            <a:r>
              <a:rPr lang="en-US" sz="2400" dirty="0"/>
              <a:t>How many significant digits should there be in the measures and error terms</a:t>
            </a:r>
            <a:r>
              <a:rPr lang="en-US" sz="2400" dirty="0" smtClean="0"/>
              <a:t>?</a:t>
            </a:r>
          </a:p>
          <a:p>
            <a:pPr marL="342900" lvl="1" indent="-342900"/>
            <a:r>
              <a:rPr lang="en-US" sz="2400" dirty="0"/>
              <a:t>Do </a:t>
            </a:r>
            <a:r>
              <a:rPr lang="en-US" sz="2400" dirty="0" smtClean="0"/>
              <a:t>you think it </a:t>
            </a:r>
            <a:r>
              <a:rPr lang="en-US" sz="2400" dirty="0"/>
              <a:t>is important to capture the units of measure and error significance with the measurement? </a:t>
            </a:r>
          </a:p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52400" y="228600"/>
            <a:ext cx="883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0" baseline="0">
                <a:solidFill>
                  <a:schemeClr val="accent4">
                    <a:lumMod val="10000"/>
                  </a:schemeClr>
                </a:solidFill>
                <a:latin typeface="+mj-lt"/>
                <a:ea typeface="ＭＳ Ｐゴシック" pitchFamily="-105" charset="-128"/>
                <a:cs typeface="ＭＳ Ｐゴシック" pitchFamily="-10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9pPr>
          </a:lstStyle>
          <a:p>
            <a:pPr algn="r"/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Exercise Reflection</a:t>
            </a:r>
            <a:endParaRPr lang="en-US" sz="28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"/>
            <a:ext cx="707107" cy="68577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1700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rgbClr val="518BB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7467600" cy="4267200"/>
          </a:xfrm>
        </p:spPr>
        <p:txBody>
          <a:bodyPr/>
          <a:lstStyle/>
          <a:p>
            <a:r>
              <a:rPr lang="en-US" dirty="0"/>
              <a:t>Project 1: Due </a:t>
            </a:r>
            <a:r>
              <a:rPr lang="en-US" dirty="0" smtClean="0"/>
              <a:t>Class 06</a:t>
            </a:r>
          </a:p>
          <a:p>
            <a:pPr marL="638175" lvl="2" indent="-342900"/>
            <a:r>
              <a:rPr lang="en-US" dirty="0"/>
              <a:t>Due by 8 p.m. </a:t>
            </a:r>
            <a:r>
              <a:rPr lang="en-US" dirty="0" smtClean="0"/>
              <a:t>via the LMS</a:t>
            </a:r>
          </a:p>
          <a:p>
            <a:r>
              <a:rPr lang="en-US" dirty="0" smtClean="0"/>
              <a:t>Next reading assignment: Complete by Class 06</a:t>
            </a:r>
          </a:p>
          <a:p>
            <a:pPr lvl="2"/>
            <a:r>
              <a:rPr lang="en-US" dirty="0" smtClean="0"/>
              <a:t>Units </a:t>
            </a:r>
            <a:r>
              <a:rPr lang="en-US" dirty="0"/>
              <a:t>and Precision </a:t>
            </a:r>
            <a:r>
              <a:rPr lang="en-US" dirty="0" smtClean="0"/>
              <a:t>handouts</a:t>
            </a:r>
            <a:endParaRPr lang="en-US" dirty="0"/>
          </a:p>
          <a:p>
            <a:r>
              <a:rPr lang="en-US" dirty="0"/>
              <a:t>Professional Assessment </a:t>
            </a:r>
            <a:r>
              <a:rPr lang="en-US" dirty="0" smtClean="0"/>
              <a:t>#</a:t>
            </a:r>
            <a:r>
              <a:rPr lang="en-US" dirty="0"/>
              <a:t>1: Class 06</a:t>
            </a:r>
          </a:p>
          <a:p>
            <a:pPr lvl="1"/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52400" y="228600"/>
            <a:ext cx="883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0" baseline="0">
                <a:solidFill>
                  <a:schemeClr val="accent4">
                    <a:lumMod val="10000"/>
                  </a:schemeClr>
                </a:solidFill>
                <a:latin typeface="+mj-lt"/>
                <a:ea typeface="ＭＳ Ｐゴシック" pitchFamily="-105" charset="-128"/>
                <a:cs typeface="ＭＳ Ｐゴシック" pitchFamily="-10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9pPr>
          </a:lstStyle>
          <a:p>
            <a:pPr algn="r"/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Remember…</a:t>
            </a:r>
            <a:endParaRPr lang="en-US" sz="28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"/>
            <a:ext cx="707107" cy="68577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0550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PWI" val="44"/>
  <p:tag name="ARTICULATE_PROJECT_OPEN" val="0"/>
</p:tagLst>
</file>

<file path=ppt/theme/theme1.xml><?xml version="1.0" encoding="utf-8"?>
<a:theme xmlns:a="http://schemas.openxmlformats.org/drawingml/2006/main" name="iCppt-1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iCppt-1.potm</Template>
  <TotalTime>2323</TotalTime>
  <Words>405</Words>
  <Application>Microsoft Macintosh PowerPoint</Application>
  <PresentationFormat>On-screen Show (4:3)</PresentationFormat>
  <Paragraphs>64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iCppt-1</vt:lpstr>
      <vt:lpstr>Application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j.bachman@moodyint.com</dc:creator>
  <cp:lastModifiedBy>Andrea Zrimsek</cp:lastModifiedBy>
  <cp:revision>54</cp:revision>
  <cp:lastPrinted>2009-08-06T04:21:36Z</cp:lastPrinted>
  <dcterms:created xsi:type="dcterms:W3CDTF">2011-02-01T03:35:00Z</dcterms:created>
  <dcterms:modified xsi:type="dcterms:W3CDTF">2012-01-23T23:22:20Z</dcterms:modified>
</cp:coreProperties>
</file>