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70" r:id="rId15"/>
    <p:sldId id="271" r:id="rId16"/>
    <p:sldId id="272" r:id="rId17"/>
    <p:sldId id="273" r:id="rId18"/>
    <p:sldId id="274" r:id="rId19"/>
    <p:sldId id="275" r:id="rId20"/>
    <p:sldId id="269" r:id="rId21"/>
    <p:sldId id="276" r:id="rId22"/>
    <p:sldId id="277" r:id="rId23"/>
    <p:sldId id="281" r:id="rId24"/>
    <p:sldId id="291" r:id="rId25"/>
    <p:sldId id="292" r:id="rId26"/>
    <p:sldId id="278" r:id="rId27"/>
    <p:sldId id="283" r:id="rId28"/>
    <p:sldId id="284" r:id="rId29"/>
    <p:sldId id="282" r:id="rId30"/>
    <p:sldId id="280" r:id="rId31"/>
    <p:sldId id="287" r:id="rId32"/>
    <p:sldId id="285" r:id="rId33"/>
    <p:sldId id="286" r:id="rId34"/>
    <p:sldId id="288" r:id="rId35"/>
    <p:sldId id="293" r:id="rId36"/>
    <p:sldId id="289" r:id="rId37"/>
    <p:sldId id="290" r:id="rId38"/>
    <p:sldId id="294" r:id="rId39"/>
    <p:sldId id="295" r:id="rId40"/>
    <p:sldId id="296" r:id="rId41"/>
    <p:sldId id="297" r:id="rId42"/>
    <p:sldId id="301" r:id="rId43"/>
    <p:sldId id="302" r:id="rId44"/>
    <p:sldId id="298" r:id="rId45"/>
    <p:sldId id="299" r:id="rId46"/>
    <p:sldId id="300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1" r:id="rId55"/>
    <p:sldId id="310" r:id="rId56"/>
    <p:sldId id="315" r:id="rId57"/>
    <p:sldId id="312" r:id="rId58"/>
    <p:sldId id="313" r:id="rId59"/>
    <p:sldId id="316" r:id="rId60"/>
    <p:sldId id="314" r:id="rId61"/>
    <p:sldId id="317" r:id="rId62"/>
    <p:sldId id="318" r:id="rId63"/>
    <p:sldId id="319" r:id="rId64"/>
    <p:sldId id="331" r:id="rId65"/>
    <p:sldId id="323" r:id="rId66"/>
    <p:sldId id="320" r:id="rId67"/>
    <p:sldId id="321" r:id="rId68"/>
    <p:sldId id="322" r:id="rId69"/>
    <p:sldId id="324" r:id="rId70"/>
    <p:sldId id="328" r:id="rId71"/>
    <p:sldId id="325" r:id="rId72"/>
    <p:sldId id="326" r:id="rId73"/>
    <p:sldId id="330" r:id="rId74"/>
    <p:sldId id="332" r:id="rId75"/>
    <p:sldId id="333" r:id="rId76"/>
    <p:sldId id="334" r:id="rId77"/>
    <p:sldId id="327" r:id="rId78"/>
    <p:sldId id="329" r:id="rId7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496E7C-D632-4C5B-95D0-B0193FCFA7C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CA"/>
        </a:p>
      </dgm:t>
    </dgm:pt>
    <dgm:pt modelId="{082E5614-4C92-464D-8D68-697F9C9DAFA2}">
      <dgm:prSet phldrT="[Texte]"/>
      <dgm:spPr/>
      <dgm:t>
        <a:bodyPr/>
        <a:lstStyle/>
        <a:p>
          <a:r>
            <a:rPr lang="fr-CA" dirty="0"/>
            <a:t>Fichier1.cpp</a:t>
          </a:r>
        </a:p>
      </dgm:t>
    </dgm:pt>
    <dgm:pt modelId="{F358F064-C8DF-4261-9CC4-C9CDFF5EE2B7}" type="parTrans" cxnId="{3971BD8D-39CF-4115-BA13-54B22AE82BC5}">
      <dgm:prSet/>
      <dgm:spPr/>
      <dgm:t>
        <a:bodyPr/>
        <a:lstStyle/>
        <a:p>
          <a:endParaRPr lang="fr-CA"/>
        </a:p>
      </dgm:t>
    </dgm:pt>
    <dgm:pt modelId="{10B02AA9-FD10-4B67-9BC2-8F1422E0B092}" type="sibTrans" cxnId="{3971BD8D-39CF-4115-BA13-54B22AE82BC5}">
      <dgm:prSet/>
      <dgm:spPr/>
      <dgm:t>
        <a:bodyPr/>
        <a:lstStyle/>
        <a:p>
          <a:endParaRPr lang="fr-CA"/>
        </a:p>
      </dgm:t>
    </dgm:pt>
    <dgm:pt modelId="{B91D44CA-362C-4ABF-9223-6FE60C7E4E8A}">
      <dgm:prSet phldrT="[Texte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fr-CA" dirty="0"/>
            <a:t>Compilation</a:t>
          </a:r>
        </a:p>
      </dgm:t>
    </dgm:pt>
    <dgm:pt modelId="{8766542B-C9BA-427F-8FD6-0A337DC3E7B5}" type="parTrans" cxnId="{913AA44D-691C-4B2F-8B98-DC23337B3C17}">
      <dgm:prSet/>
      <dgm:spPr/>
      <dgm:t>
        <a:bodyPr/>
        <a:lstStyle/>
        <a:p>
          <a:endParaRPr lang="fr-CA"/>
        </a:p>
      </dgm:t>
    </dgm:pt>
    <dgm:pt modelId="{978EC08C-6431-401F-BCBB-662A7492A377}" type="sibTrans" cxnId="{913AA44D-691C-4B2F-8B98-DC23337B3C17}">
      <dgm:prSet/>
      <dgm:spPr/>
      <dgm:t>
        <a:bodyPr/>
        <a:lstStyle/>
        <a:p>
          <a:endParaRPr lang="fr-CA"/>
        </a:p>
      </dgm:t>
    </dgm:pt>
    <dgm:pt modelId="{9940232A-BDAC-4C98-A3F0-5D1DE7DA5937}">
      <dgm:prSet phldrT="[Texte]"/>
      <dgm:spPr/>
      <dgm:t>
        <a:bodyPr/>
        <a:lstStyle/>
        <a:p>
          <a:r>
            <a:rPr lang="fr-CA" dirty="0"/>
            <a:t>Fichier1.o</a:t>
          </a:r>
        </a:p>
      </dgm:t>
    </dgm:pt>
    <dgm:pt modelId="{2477CEC1-3E5E-4217-9487-298166893AE4}" type="parTrans" cxnId="{D17AD941-9E0E-4E35-A81A-DAF878014924}">
      <dgm:prSet/>
      <dgm:spPr/>
      <dgm:t>
        <a:bodyPr/>
        <a:lstStyle/>
        <a:p>
          <a:endParaRPr lang="fr-CA"/>
        </a:p>
      </dgm:t>
    </dgm:pt>
    <dgm:pt modelId="{4FE1DCFE-59D1-4BAC-ACA6-B8B6E84E6F33}" type="sibTrans" cxnId="{D17AD941-9E0E-4E35-A81A-DAF878014924}">
      <dgm:prSet/>
      <dgm:spPr/>
      <dgm:t>
        <a:bodyPr/>
        <a:lstStyle/>
        <a:p>
          <a:endParaRPr lang="fr-CA"/>
        </a:p>
      </dgm:t>
    </dgm:pt>
    <dgm:pt modelId="{F271520D-4537-4AE5-9AAB-83C823935420}" type="pres">
      <dgm:prSet presAssocID="{0A496E7C-D632-4C5B-95D0-B0193FCFA7C6}" presName="Name0" presStyleCnt="0">
        <dgm:presLayoutVars>
          <dgm:dir/>
          <dgm:resizeHandles val="exact"/>
        </dgm:presLayoutVars>
      </dgm:prSet>
      <dgm:spPr/>
    </dgm:pt>
    <dgm:pt modelId="{24CFFB5D-309B-42C5-BE23-811098D82FF6}" type="pres">
      <dgm:prSet presAssocID="{082E5614-4C92-464D-8D68-697F9C9DAFA2}" presName="node" presStyleLbl="node1" presStyleIdx="0" presStyleCnt="3">
        <dgm:presLayoutVars>
          <dgm:bulletEnabled val="1"/>
        </dgm:presLayoutVars>
      </dgm:prSet>
      <dgm:spPr/>
    </dgm:pt>
    <dgm:pt modelId="{E2E14225-203C-4556-876A-859C79964665}" type="pres">
      <dgm:prSet presAssocID="{10B02AA9-FD10-4B67-9BC2-8F1422E0B092}" presName="sibTrans" presStyleLbl="sibTrans2D1" presStyleIdx="0" presStyleCnt="2"/>
      <dgm:spPr/>
    </dgm:pt>
    <dgm:pt modelId="{B45C4C23-BAF1-4B6C-AC78-9CE2B7CB7BE4}" type="pres">
      <dgm:prSet presAssocID="{10B02AA9-FD10-4B67-9BC2-8F1422E0B092}" presName="connectorText" presStyleLbl="sibTrans2D1" presStyleIdx="0" presStyleCnt="2"/>
      <dgm:spPr/>
    </dgm:pt>
    <dgm:pt modelId="{FE09AB19-D783-46F1-99CB-1F94F02FB097}" type="pres">
      <dgm:prSet presAssocID="{B91D44CA-362C-4ABF-9223-6FE60C7E4E8A}" presName="node" presStyleLbl="node1" presStyleIdx="1" presStyleCnt="3">
        <dgm:presLayoutVars>
          <dgm:bulletEnabled val="1"/>
        </dgm:presLayoutVars>
      </dgm:prSet>
      <dgm:spPr/>
    </dgm:pt>
    <dgm:pt modelId="{C8DD64C9-EC27-424E-AB28-4ADD5A9873C0}" type="pres">
      <dgm:prSet presAssocID="{978EC08C-6431-401F-BCBB-662A7492A377}" presName="sibTrans" presStyleLbl="sibTrans2D1" presStyleIdx="1" presStyleCnt="2"/>
      <dgm:spPr/>
    </dgm:pt>
    <dgm:pt modelId="{3958E237-3772-42F5-94A0-30D5BF0CF830}" type="pres">
      <dgm:prSet presAssocID="{978EC08C-6431-401F-BCBB-662A7492A377}" presName="connectorText" presStyleLbl="sibTrans2D1" presStyleIdx="1" presStyleCnt="2"/>
      <dgm:spPr/>
    </dgm:pt>
    <dgm:pt modelId="{BCDA1066-4BD3-4785-A19C-91685CEEF4AD}" type="pres">
      <dgm:prSet presAssocID="{9940232A-BDAC-4C98-A3F0-5D1DE7DA5937}" presName="node" presStyleLbl="node1" presStyleIdx="2" presStyleCnt="3">
        <dgm:presLayoutVars>
          <dgm:bulletEnabled val="1"/>
        </dgm:presLayoutVars>
      </dgm:prSet>
      <dgm:spPr/>
    </dgm:pt>
  </dgm:ptLst>
  <dgm:cxnLst>
    <dgm:cxn modelId="{5D51C008-D590-432D-8246-68AA438F801F}" type="presOf" srcId="{10B02AA9-FD10-4B67-9BC2-8F1422E0B092}" destId="{B45C4C23-BAF1-4B6C-AC78-9CE2B7CB7BE4}" srcOrd="1" destOrd="0" presId="urn:microsoft.com/office/officeart/2005/8/layout/process1"/>
    <dgm:cxn modelId="{D17AD941-9E0E-4E35-A81A-DAF878014924}" srcId="{0A496E7C-D632-4C5B-95D0-B0193FCFA7C6}" destId="{9940232A-BDAC-4C98-A3F0-5D1DE7DA5937}" srcOrd="2" destOrd="0" parTransId="{2477CEC1-3E5E-4217-9487-298166893AE4}" sibTransId="{4FE1DCFE-59D1-4BAC-ACA6-B8B6E84E6F33}"/>
    <dgm:cxn modelId="{913AA44D-691C-4B2F-8B98-DC23337B3C17}" srcId="{0A496E7C-D632-4C5B-95D0-B0193FCFA7C6}" destId="{B91D44CA-362C-4ABF-9223-6FE60C7E4E8A}" srcOrd="1" destOrd="0" parTransId="{8766542B-C9BA-427F-8FD6-0A337DC3E7B5}" sibTransId="{978EC08C-6431-401F-BCBB-662A7492A377}"/>
    <dgm:cxn modelId="{2BC20B70-3277-4185-A385-945B32C8C1F1}" type="presOf" srcId="{082E5614-4C92-464D-8D68-697F9C9DAFA2}" destId="{24CFFB5D-309B-42C5-BE23-811098D82FF6}" srcOrd="0" destOrd="0" presId="urn:microsoft.com/office/officeart/2005/8/layout/process1"/>
    <dgm:cxn modelId="{3971BD8D-39CF-4115-BA13-54B22AE82BC5}" srcId="{0A496E7C-D632-4C5B-95D0-B0193FCFA7C6}" destId="{082E5614-4C92-464D-8D68-697F9C9DAFA2}" srcOrd="0" destOrd="0" parTransId="{F358F064-C8DF-4261-9CC4-C9CDFF5EE2B7}" sibTransId="{10B02AA9-FD10-4B67-9BC2-8F1422E0B092}"/>
    <dgm:cxn modelId="{6EF74D94-6DF6-4F6F-915C-06CC54C1BC19}" type="presOf" srcId="{B91D44CA-362C-4ABF-9223-6FE60C7E4E8A}" destId="{FE09AB19-D783-46F1-99CB-1F94F02FB097}" srcOrd="0" destOrd="0" presId="urn:microsoft.com/office/officeart/2005/8/layout/process1"/>
    <dgm:cxn modelId="{EED75E9D-DC8B-454F-A276-044D4546BD6B}" type="presOf" srcId="{978EC08C-6431-401F-BCBB-662A7492A377}" destId="{3958E237-3772-42F5-94A0-30D5BF0CF830}" srcOrd="1" destOrd="0" presId="urn:microsoft.com/office/officeart/2005/8/layout/process1"/>
    <dgm:cxn modelId="{A18E5BA2-BE04-408B-B7EB-BFFC1766E89B}" type="presOf" srcId="{10B02AA9-FD10-4B67-9BC2-8F1422E0B092}" destId="{E2E14225-203C-4556-876A-859C79964665}" srcOrd="0" destOrd="0" presId="urn:microsoft.com/office/officeart/2005/8/layout/process1"/>
    <dgm:cxn modelId="{099CD3B5-463C-4379-B1BF-12DE26C08C43}" type="presOf" srcId="{978EC08C-6431-401F-BCBB-662A7492A377}" destId="{C8DD64C9-EC27-424E-AB28-4ADD5A9873C0}" srcOrd="0" destOrd="0" presId="urn:microsoft.com/office/officeart/2005/8/layout/process1"/>
    <dgm:cxn modelId="{2A12D5BB-C99C-40C7-898F-AE8216189B5E}" type="presOf" srcId="{9940232A-BDAC-4C98-A3F0-5D1DE7DA5937}" destId="{BCDA1066-4BD3-4785-A19C-91685CEEF4AD}" srcOrd="0" destOrd="0" presId="urn:microsoft.com/office/officeart/2005/8/layout/process1"/>
    <dgm:cxn modelId="{4582A4C0-BBAE-4423-8F75-D836B19C9AAC}" type="presOf" srcId="{0A496E7C-D632-4C5B-95D0-B0193FCFA7C6}" destId="{F271520D-4537-4AE5-9AAB-83C823935420}" srcOrd="0" destOrd="0" presId="urn:microsoft.com/office/officeart/2005/8/layout/process1"/>
    <dgm:cxn modelId="{46D4D808-91CA-4890-B46D-8B38E402CEF0}" type="presParOf" srcId="{F271520D-4537-4AE5-9AAB-83C823935420}" destId="{24CFFB5D-309B-42C5-BE23-811098D82FF6}" srcOrd="0" destOrd="0" presId="urn:microsoft.com/office/officeart/2005/8/layout/process1"/>
    <dgm:cxn modelId="{5ED0699A-5C8A-4C88-8D6E-B1456651F5D0}" type="presParOf" srcId="{F271520D-4537-4AE5-9AAB-83C823935420}" destId="{E2E14225-203C-4556-876A-859C79964665}" srcOrd="1" destOrd="0" presId="urn:microsoft.com/office/officeart/2005/8/layout/process1"/>
    <dgm:cxn modelId="{E5DBF38E-7F46-447B-BADC-AD46E541ACE1}" type="presParOf" srcId="{E2E14225-203C-4556-876A-859C79964665}" destId="{B45C4C23-BAF1-4B6C-AC78-9CE2B7CB7BE4}" srcOrd="0" destOrd="0" presId="urn:microsoft.com/office/officeart/2005/8/layout/process1"/>
    <dgm:cxn modelId="{AFBF55AF-EBAA-42B0-B631-DC5FCFA4F089}" type="presParOf" srcId="{F271520D-4537-4AE5-9AAB-83C823935420}" destId="{FE09AB19-D783-46F1-99CB-1F94F02FB097}" srcOrd="2" destOrd="0" presId="urn:microsoft.com/office/officeart/2005/8/layout/process1"/>
    <dgm:cxn modelId="{84EA9E38-1889-4381-B969-63DC5D2ED8FE}" type="presParOf" srcId="{F271520D-4537-4AE5-9AAB-83C823935420}" destId="{C8DD64C9-EC27-424E-AB28-4ADD5A9873C0}" srcOrd="3" destOrd="0" presId="urn:microsoft.com/office/officeart/2005/8/layout/process1"/>
    <dgm:cxn modelId="{7F938133-E910-41DB-AEAA-2E978BCC9014}" type="presParOf" srcId="{C8DD64C9-EC27-424E-AB28-4ADD5A9873C0}" destId="{3958E237-3772-42F5-94A0-30D5BF0CF830}" srcOrd="0" destOrd="0" presId="urn:microsoft.com/office/officeart/2005/8/layout/process1"/>
    <dgm:cxn modelId="{B13B70CC-CC4B-4664-85C7-404BB96BFE03}" type="presParOf" srcId="{F271520D-4537-4AE5-9AAB-83C823935420}" destId="{BCDA1066-4BD3-4785-A19C-91685CEEF4A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269294-08F6-421C-8F2A-E60CC03FD79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D0D0973-73E1-43D8-8B23-05119319D536}">
      <dgm:prSet phldrT="[Texte]"/>
      <dgm:spPr/>
      <dgm:t>
        <a:bodyPr/>
        <a:lstStyle/>
        <a:p>
          <a:r>
            <a:rPr lang="fr-CA" dirty="0"/>
            <a:t>Fichier2.cpp</a:t>
          </a:r>
        </a:p>
      </dgm:t>
    </dgm:pt>
    <dgm:pt modelId="{01CA88F6-BB45-480F-AFCF-254C5476CA8E}" type="parTrans" cxnId="{10A63CED-6D60-4EE9-A02A-3389F1BBE386}">
      <dgm:prSet/>
      <dgm:spPr/>
      <dgm:t>
        <a:bodyPr/>
        <a:lstStyle/>
        <a:p>
          <a:endParaRPr lang="fr-CA"/>
        </a:p>
      </dgm:t>
    </dgm:pt>
    <dgm:pt modelId="{273DC384-33B6-4999-9CED-705D98B1EAEF}" type="sibTrans" cxnId="{10A63CED-6D60-4EE9-A02A-3389F1BBE386}">
      <dgm:prSet/>
      <dgm:spPr/>
      <dgm:t>
        <a:bodyPr/>
        <a:lstStyle/>
        <a:p>
          <a:endParaRPr lang="fr-CA"/>
        </a:p>
      </dgm:t>
    </dgm:pt>
    <dgm:pt modelId="{5D02D491-D595-4A0A-BA7B-CE49424E82B0}">
      <dgm:prSet phldrT="[Texte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fr-CA" dirty="0"/>
            <a:t>Compilation</a:t>
          </a:r>
        </a:p>
      </dgm:t>
    </dgm:pt>
    <dgm:pt modelId="{8B83F883-CF47-42D8-85D0-57977EC3301E}" type="parTrans" cxnId="{6A73804A-3953-4A73-9875-DBA06F44ED87}">
      <dgm:prSet/>
      <dgm:spPr/>
      <dgm:t>
        <a:bodyPr/>
        <a:lstStyle/>
        <a:p>
          <a:endParaRPr lang="fr-CA"/>
        </a:p>
      </dgm:t>
    </dgm:pt>
    <dgm:pt modelId="{6F659E51-95D1-464E-A27A-F7F609BE1202}" type="sibTrans" cxnId="{6A73804A-3953-4A73-9875-DBA06F44ED87}">
      <dgm:prSet/>
      <dgm:spPr/>
      <dgm:t>
        <a:bodyPr/>
        <a:lstStyle/>
        <a:p>
          <a:endParaRPr lang="fr-CA"/>
        </a:p>
      </dgm:t>
    </dgm:pt>
    <dgm:pt modelId="{614DE395-2D6B-4408-90A0-4E1F1F23CDBB}">
      <dgm:prSet phldrT="[Texte]"/>
      <dgm:spPr/>
      <dgm:t>
        <a:bodyPr/>
        <a:lstStyle/>
        <a:p>
          <a:r>
            <a:rPr lang="fr-CA" dirty="0"/>
            <a:t>Fichier2.o</a:t>
          </a:r>
        </a:p>
      </dgm:t>
    </dgm:pt>
    <dgm:pt modelId="{AFE9B96F-FD8B-4704-8CC1-063DCAEC8B17}" type="parTrans" cxnId="{92BB4315-F319-4C12-B9C1-C81F5B96E011}">
      <dgm:prSet/>
      <dgm:spPr/>
      <dgm:t>
        <a:bodyPr/>
        <a:lstStyle/>
        <a:p>
          <a:endParaRPr lang="fr-CA"/>
        </a:p>
      </dgm:t>
    </dgm:pt>
    <dgm:pt modelId="{1262872D-9B2D-4C0A-AAF8-C7285201B634}" type="sibTrans" cxnId="{92BB4315-F319-4C12-B9C1-C81F5B96E011}">
      <dgm:prSet/>
      <dgm:spPr/>
      <dgm:t>
        <a:bodyPr/>
        <a:lstStyle/>
        <a:p>
          <a:endParaRPr lang="fr-CA"/>
        </a:p>
      </dgm:t>
    </dgm:pt>
    <dgm:pt modelId="{63C6BE22-E9F9-4B82-AE32-34CC2F24831A}" type="pres">
      <dgm:prSet presAssocID="{32269294-08F6-421C-8F2A-E60CC03FD797}" presName="Name0" presStyleCnt="0">
        <dgm:presLayoutVars>
          <dgm:dir/>
          <dgm:resizeHandles val="exact"/>
        </dgm:presLayoutVars>
      </dgm:prSet>
      <dgm:spPr/>
    </dgm:pt>
    <dgm:pt modelId="{6F3E1E59-BF2D-48C4-B277-96F9ED85D798}" type="pres">
      <dgm:prSet presAssocID="{ED0D0973-73E1-43D8-8B23-05119319D536}" presName="node" presStyleLbl="node1" presStyleIdx="0" presStyleCnt="3">
        <dgm:presLayoutVars>
          <dgm:bulletEnabled val="1"/>
        </dgm:presLayoutVars>
      </dgm:prSet>
      <dgm:spPr/>
    </dgm:pt>
    <dgm:pt modelId="{2D20B440-1E5F-4D61-BBCF-C3F6BF3F90A8}" type="pres">
      <dgm:prSet presAssocID="{273DC384-33B6-4999-9CED-705D98B1EAEF}" presName="sibTrans" presStyleLbl="sibTrans2D1" presStyleIdx="0" presStyleCnt="2"/>
      <dgm:spPr/>
    </dgm:pt>
    <dgm:pt modelId="{7C60484A-F921-46AA-B7F7-9EBA095CEEF2}" type="pres">
      <dgm:prSet presAssocID="{273DC384-33B6-4999-9CED-705D98B1EAEF}" presName="connectorText" presStyleLbl="sibTrans2D1" presStyleIdx="0" presStyleCnt="2"/>
      <dgm:spPr/>
    </dgm:pt>
    <dgm:pt modelId="{813E7C2F-FDBD-44A5-A90B-6106D1EC9F17}" type="pres">
      <dgm:prSet presAssocID="{5D02D491-D595-4A0A-BA7B-CE49424E82B0}" presName="node" presStyleLbl="node1" presStyleIdx="1" presStyleCnt="3">
        <dgm:presLayoutVars>
          <dgm:bulletEnabled val="1"/>
        </dgm:presLayoutVars>
      </dgm:prSet>
      <dgm:spPr/>
    </dgm:pt>
    <dgm:pt modelId="{AB07D240-D3C0-489D-BE49-199E8CFE428F}" type="pres">
      <dgm:prSet presAssocID="{6F659E51-95D1-464E-A27A-F7F609BE1202}" presName="sibTrans" presStyleLbl="sibTrans2D1" presStyleIdx="1" presStyleCnt="2"/>
      <dgm:spPr/>
    </dgm:pt>
    <dgm:pt modelId="{82D11D6C-8FA8-4BE2-86EE-1B6E07E906DA}" type="pres">
      <dgm:prSet presAssocID="{6F659E51-95D1-464E-A27A-F7F609BE1202}" presName="connectorText" presStyleLbl="sibTrans2D1" presStyleIdx="1" presStyleCnt="2"/>
      <dgm:spPr/>
    </dgm:pt>
    <dgm:pt modelId="{963D889D-CF0A-49F4-A241-6D40E353A167}" type="pres">
      <dgm:prSet presAssocID="{614DE395-2D6B-4408-90A0-4E1F1F23CDBB}" presName="node" presStyleLbl="node1" presStyleIdx="2" presStyleCnt="3" custLinFactNeighborX="-13938">
        <dgm:presLayoutVars>
          <dgm:bulletEnabled val="1"/>
        </dgm:presLayoutVars>
      </dgm:prSet>
      <dgm:spPr/>
    </dgm:pt>
  </dgm:ptLst>
  <dgm:cxnLst>
    <dgm:cxn modelId="{9BA50614-0329-4744-9EA1-7DEE4E18B0E6}" type="presOf" srcId="{ED0D0973-73E1-43D8-8B23-05119319D536}" destId="{6F3E1E59-BF2D-48C4-B277-96F9ED85D798}" srcOrd="0" destOrd="0" presId="urn:microsoft.com/office/officeart/2005/8/layout/process1"/>
    <dgm:cxn modelId="{92BB4315-F319-4C12-B9C1-C81F5B96E011}" srcId="{32269294-08F6-421C-8F2A-E60CC03FD797}" destId="{614DE395-2D6B-4408-90A0-4E1F1F23CDBB}" srcOrd="2" destOrd="0" parTransId="{AFE9B96F-FD8B-4704-8CC1-063DCAEC8B17}" sibTransId="{1262872D-9B2D-4C0A-AAF8-C7285201B634}"/>
    <dgm:cxn modelId="{4F061E62-5B7D-4353-9944-52AE2E3E18AD}" type="presOf" srcId="{273DC384-33B6-4999-9CED-705D98B1EAEF}" destId="{2D20B440-1E5F-4D61-BBCF-C3F6BF3F90A8}" srcOrd="0" destOrd="0" presId="urn:microsoft.com/office/officeart/2005/8/layout/process1"/>
    <dgm:cxn modelId="{6A73804A-3953-4A73-9875-DBA06F44ED87}" srcId="{32269294-08F6-421C-8F2A-E60CC03FD797}" destId="{5D02D491-D595-4A0A-BA7B-CE49424E82B0}" srcOrd="1" destOrd="0" parTransId="{8B83F883-CF47-42D8-85D0-57977EC3301E}" sibTransId="{6F659E51-95D1-464E-A27A-F7F609BE1202}"/>
    <dgm:cxn modelId="{5506CF55-5FDF-4290-A5D2-D00E83D21960}" type="presOf" srcId="{273DC384-33B6-4999-9CED-705D98B1EAEF}" destId="{7C60484A-F921-46AA-B7F7-9EBA095CEEF2}" srcOrd="1" destOrd="0" presId="urn:microsoft.com/office/officeart/2005/8/layout/process1"/>
    <dgm:cxn modelId="{E43EC181-DBDB-4D1B-AD64-CD7E8DD58836}" type="presOf" srcId="{6F659E51-95D1-464E-A27A-F7F609BE1202}" destId="{82D11D6C-8FA8-4BE2-86EE-1B6E07E906DA}" srcOrd="1" destOrd="0" presId="urn:microsoft.com/office/officeart/2005/8/layout/process1"/>
    <dgm:cxn modelId="{9357669C-52E9-4198-B028-825ADD32E16B}" type="presOf" srcId="{6F659E51-95D1-464E-A27A-F7F609BE1202}" destId="{AB07D240-D3C0-489D-BE49-199E8CFE428F}" srcOrd="0" destOrd="0" presId="urn:microsoft.com/office/officeart/2005/8/layout/process1"/>
    <dgm:cxn modelId="{35DB89B9-42F5-4222-80EA-ED0002836185}" type="presOf" srcId="{32269294-08F6-421C-8F2A-E60CC03FD797}" destId="{63C6BE22-E9F9-4B82-AE32-34CC2F24831A}" srcOrd="0" destOrd="0" presId="urn:microsoft.com/office/officeart/2005/8/layout/process1"/>
    <dgm:cxn modelId="{6F68D5BA-997D-4A08-9AE6-527F8F8FC040}" type="presOf" srcId="{614DE395-2D6B-4408-90A0-4E1F1F23CDBB}" destId="{963D889D-CF0A-49F4-A241-6D40E353A167}" srcOrd="0" destOrd="0" presId="urn:microsoft.com/office/officeart/2005/8/layout/process1"/>
    <dgm:cxn modelId="{5C0A23C6-0734-4955-A6A3-6D17558C9CFB}" type="presOf" srcId="{5D02D491-D595-4A0A-BA7B-CE49424E82B0}" destId="{813E7C2F-FDBD-44A5-A90B-6106D1EC9F17}" srcOrd="0" destOrd="0" presId="urn:microsoft.com/office/officeart/2005/8/layout/process1"/>
    <dgm:cxn modelId="{10A63CED-6D60-4EE9-A02A-3389F1BBE386}" srcId="{32269294-08F6-421C-8F2A-E60CC03FD797}" destId="{ED0D0973-73E1-43D8-8B23-05119319D536}" srcOrd="0" destOrd="0" parTransId="{01CA88F6-BB45-480F-AFCF-254C5476CA8E}" sibTransId="{273DC384-33B6-4999-9CED-705D98B1EAEF}"/>
    <dgm:cxn modelId="{84F4B527-E679-49D2-8B0C-24674D935E27}" type="presParOf" srcId="{63C6BE22-E9F9-4B82-AE32-34CC2F24831A}" destId="{6F3E1E59-BF2D-48C4-B277-96F9ED85D798}" srcOrd="0" destOrd="0" presId="urn:microsoft.com/office/officeart/2005/8/layout/process1"/>
    <dgm:cxn modelId="{E2D8B8CC-DBEC-4207-8D0A-F745BD7AB893}" type="presParOf" srcId="{63C6BE22-E9F9-4B82-AE32-34CC2F24831A}" destId="{2D20B440-1E5F-4D61-BBCF-C3F6BF3F90A8}" srcOrd="1" destOrd="0" presId="urn:microsoft.com/office/officeart/2005/8/layout/process1"/>
    <dgm:cxn modelId="{87DD7EA7-CB2F-40BB-B02B-E6B7859D91A7}" type="presParOf" srcId="{2D20B440-1E5F-4D61-BBCF-C3F6BF3F90A8}" destId="{7C60484A-F921-46AA-B7F7-9EBA095CEEF2}" srcOrd="0" destOrd="0" presId="urn:microsoft.com/office/officeart/2005/8/layout/process1"/>
    <dgm:cxn modelId="{2544B627-9287-459D-8192-6D15E41A05B0}" type="presParOf" srcId="{63C6BE22-E9F9-4B82-AE32-34CC2F24831A}" destId="{813E7C2F-FDBD-44A5-A90B-6106D1EC9F17}" srcOrd="2" destOrd="0" presId="urn:microsoft.com/office/officeart/2005/8/layout/process1"/>
    <dgm:cxn modelId="{E11E3403-5D74-4041-85F1-00844CC99336}" type="presParOf" srcId="{63C6BE22-E9F9-4B82-AE32-34CC2F24831A}" destId="{AB07D240-D3C0-489D-BE49-199E8CFE428F}" srcOrd="3" destOrd="0" presId="urn:microsoft.com/office/officeart/2005/8/layout/process1"/>
    <dgm:cxn modelId="{BAF34086-2D3E-4E4C-BF26-677F41F24C06}" type="presParOf" srcId="{AB07D240-D3C0-489D-BE49-199E8CFE428F}" destId="{82D11D6C-8FA8-4BE2-86EE-1B6E07E906DA}" srcOrd="0" destOrd="0" presId="urn:microsoft.com/office/officeart/2005/8/layout/process1"/>
    <dgm:cxn modelId="{25E09652-67AD-42D4-9354-33EA3A7751E5}" type="presParOf" srcId="{63C6BE22-E9F9-4B82-AE32-34CC2F24831A}" destId="{963D889D-CF0A-49F4-A241-6D40E353A16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860101-2239-447B-AF03-49D94CDC669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2256B435-16A2-46ED-B91F-5D2F87363A77}">
      <dgm:prSet phldrT="[Texte]"/>
      <dgm:spPr/>
      <dgm:t>
        <a:bodyPr/>
        <a:lstStyle/>
        <a:p>
          <a:r>
            <a:rPr lang="fr-CA" dirty="0"/>
            <a:t>Exécutable</a:t>
          </a:r>
        </a:p>
      </dgm:t>
    </dgm:pt>
    <dgm:pt modelId="{76F8E1E2-7E67-4E24-B6CD-19E17C11CC18}" type="parTrans" cxnId="{2BB3E332-74ED-4743-99FC-1DE0823FB1DF}">
      <dgm:prSet/>
      <dgm:spPr/>
      <dgm:t>
        <a:bodyPr/>
        <a:lstStyle/>
        <a:p>
          <a:endParaRPr lang="fr-CA"/>
        </a:p>
      </dgm:t>
    </dgm:pt>
    <dgm:pt modelId="{C34A79EB-1F45-4028-BAF2-5FC7CE561044}" type="sibTrans" cxnId="{2BB3E332-74ED-4743-99FC-1DE0823FB1DF}">
      <dgm:prSet/>
      <dgm:spPr/>
      <dgm:t>
        <a:bodyPr/>
        <a:lstStyle/>
        <a:p>
          <a:endParaRPr lang="fr-CA"/>
        </a:p>
      </dgm:t>
    </dgm:pt>
    <dgm:pt modelId="{7AD1A386-DBA3-4841-A80F-6F8ABDEA627A}">
      <dgm:prSet phldrT="[Texte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fr-CA" dirty="0"/>
            <a:t>Linker</a:t>
          </a:r>
        </a:p>
      </dgm:t>
    </dgm:pt>
    <dgm:pt modelId="{A50D6C01-E786-41F0-AF7C-A309C94FFC81}" type="parTrans" cxnId="{1E16B922-38B3-42A2-AB9A-B1193DB9BE23}">
      <dgm:prSet/>
      <dgm:spPr/>
      <dgm:t>
        <a:bodyPr/>
        <a:lstStyle/>
        <a:p>
          <a:endParaRPr lang="fr-CA"/>
        </a:p>
      </dgm:t>
    </dgm:pt>
    <dgm:pt modelId="{BF489778-7A1B-4C62-9166-34CA6F90B7C5}" type="sibTrans" cxnId="{1E16B922-38B3-42A2-AB9A-B1193DB9BE23}">
      <dgm:prSet/>
      <dgm:spPr/>
      <dgm:t>
        <a:bodyPr/>
        <a:lstStyle/>
        <a:p>
          <a:endParaRPr lang="fr-CA"/>
        </a:p>
      </dgm:t>
    </dgm:pt>
    <dgm:pt modelId="{F3C2A534-E438-48E4-862B-1E8C09A234BE}">
      <dgm:prSet phldrT="[Texte]"/>
      <dgm:spPr/>
      <dgm:t>
        <a:bodyPr/>
        <a:lstStyle/>
        <a:p>
          <a:r>
            <a:rPr lang="fr-CA" dirty="0"/>
            <a:t>Librairies</a:t>
          </a:r>
        </a:p>
      </dgm:t>
    </dgm:pt>
    <dgm:pt modelId="{5F94537A-1AF1-4E15-9A61-790DC6940EA2}" type="parTrans" cxnId="{75E08AB4-F4CB-41F7-805B-4F836CD4AC10}">
      <dgm:prSet/>
      <dgm:spPr/>
      <dgm:t>
        <a:bodyPr/>
        <a:lstStyle/>
        <a:p>
          <a:endParaRPr lang="fr-CA"/>
        </a:p>
      </dgm:t>
    </dgm:pt>
    <dgm:pt modelId="{74C269DE-607E-4D17-95C5-C3C9FC26282A}" type="sibTrans" cxnId="{75E08AB4-F4CB-41F7-805B-4F836CD4AC10}">
      <dgm:prSet/>
      <dgm:spPr/>
      <dgm:t>
        <a:bodyPr/>
        <a:lstStyle/>
        <a:p>
          <a:endParaRPr lang="fr-CA"/>
        </a:p>
      </dgm:t>
    </dgm:pt>
    <dgm:pt modelId="{19F28B6B-A2C0-4EA4-A550-CE9F8EF5FDD2}" type="pres">
      <dgm:prSet presAssocID="{4F860101-2239-447B-AF03-49D94CDC6695}" presName="Name0" presStyleCnt="0">
        <dgm:presLayoutVars>
          <dgm:dir/>
          <dgm:resizeHandles val="exact"/>
        </dgm:presLayoutVars>
      </dgm:prSet>
      <dgm:spPr/>
    </dgm:pt>
    <dgm:pt modelId="{E783F0F3-22CD-4F9F-A424-3626CD11681A}" type="pres">
      <dgm:prSet presAssocID="{2256B435-16A2-46ED-B91F-5D2F87363A77}" presName="node" presStyleLbl="node1" presStyleIdx="0" presStyleCnt="3" custLinFactX="100000" custLinFactNeighborX="182604" custLinFactNeighborY="56218">
        <dgm:presLayoutVars>
          <dgm:bulletEnabled val="1"/>
        </dgm:presLayoutVars>
      </dgm:prSet>
      <dgm:spPr/>
    </dgm:pt>
    <dgm:pt modelId="{6118A601-7B22-49E1-9E8D-A39A65A22C61}" type="pres">
      <dgm:prSet presAssocID="{C34A79EB-1F45-4028-BAF2-5FC7CE561044}" presName="sibTrans" presStyleLbl="sibTrans2D1" presStyleIdx="0" presStyleCnt="2" custAng="10800000"/>
      <dgm:spPr/>
    </dgm:pt>
    <dgm:pt modelId="{4FABD0A5-4318-4A5A-8A8E-67908BE78A25}" type="pres">
      <dgm:prSet presAssocID="{C34A79EB-1F45-4028-BAF2-5FC7CE561044}" presName="connectorText" presStyleLbl="sibTrans2D1" presStyleIdx="0" presStyleCnt="2"/>
      <dgm:spPr/>
    </dgm:pt>
    <dgm:pt modelId="{B137CC53-811A-4718-A19E-36FB1C4EF9BE}" type="pres">
      <dgm:prSet presAssocID="{7AD1A386-DBA3-4841-A80F-6F8ABDEA627A}" presName="node" presStyleLbl="node1" presStyleIdx="1" presStyleCnt="3" custLinFactX="-80203" custLinFactNeighborX="-100000" custLinFactNeighborY="56218">
        <dgm:presLayoutVars>
          <dgm:bulletEnabled val="1"/>
        </dgm:presLayoutVars>
      </dgm:prSet>
      <dgm:spPr/>
    </dgm:pt>
    <dgm:pt modelId="{46EE68C3-F7BF-4565-917F-32F3FE1D5F28}" type="pres">
      <dgm:prSet presAssocID="{BF489778-7A1B-4C62-9166-34CA6F90B7C5}" presName="sibTrans" presStyleLbl="sibTrans2D1" presStyleIdx="1" presStyleCnt="2" custAng="10800000" custScaleX="96230"/>
      <dgm:spPr/>
    </dgm:pt>
    <dgm:pt modelId="{D85A33E5-5D3A-4C74-ADF1-ABA8BD469BC2}" type="pres">
      <dgm:prSet presAssocID="{BF489778-7A1B-4C62-9166-34CA6F90B7C5}" presName="connectorText" presStyleLbl="sibTrans2D1" presStyleIdx="1" presStyleCnt="2"/>
      <dgm:spPr/>
    </dgm:pt>
    <dgm:pt modelId="{CA6D7A49-02C5-4527-9C7C-EDFC5356233E}" type="pres">
      <dgm:prSet presAssocID="{F3C2A534-E438-48E4-862B-1E8C09A234BE}" presName="node" presStyleLbl="node1" presStyleIdx="2" presStyleCnt="3" custLinFactX="-177774" custLinFactY="-91380" custLinFactNeighborX="-200000" custLinFactNeighborY="-100000">
        <dgm:presLayoutVars>
          <dgm:bulletEnabled val="1"/>
        </dgm:presLayoutVars>
      </dgm:prSet>
      <dgm:spPr/>
    </dgm:pt>
  </dgm:ptLst>
  <dgm:cxnLst>
    <dgm:cxn modelId="{8BC1A220-CC8F-47A5-8583-33A33C2CCE5D}" type="presOf" srcId="{BF489778-7A1B-4C62-9166-34CA6F90B7C5}" destId="{46EE68C3-F7BF-4565-917F-32F3FE1D5F28}" srcOrd="0" destOrd="0" presId="urn:microsoft.com/office/officeart/2005/8/layout/process1"/>
    <dgm:cxn modelId="{1E16B922-38B3-42A2-AB9A-B1193DB9BE23}" srcId="{4F860101-2239-447B-AF03-49D94CDC6695}" destId="{7AD1A386-DBA3-4841-A80F-6F8ABDEA627A}" srcOrd="1" destOrd="0" parTransId="{A50D6C01-E786-41F0-AF7C-A309C94FFC81}" sibTransId="{BF489778-7A1B-4C62-9166-34CA6F90B7C5}"/>
    <dgm:cxn modelId="{2BB3E332-74ED-4743-99FC-1DE0823FB1DF}" srcId="{4F860101-2239-447B-AF03-49D94CDC6695}" destId="{2256B435-16A2-46ED-B91F-5D2F87363A77}" srcOrd="0" destOrd="0" parTransId="{76F8E1E2-7E67-4E24-B6CD-19E17C11CC18}" sibTransId="{C34A79EB-1F45-4028-BAF2-5FC7CE561044}"/>
    <dgm:cxn modelId="{C8539B5C-114A-4ADB-AAAD-2E69E5CF2D76}" type="presOf" srcId="{C34A79EB-1F45-4028-BAF2-5FC7CE561044}" destId="{6118A601-7B22-49E1-9E8D-A39A65A22C61}" srcOrd="0" destOrd="0" presId="urn:microsoft.com/office/officeart/2005/8/layout/process1"/>
    <dgm:cxn modelId="{A53DD087-235C-43FD-964B-31D18530EDDB}" type="presOf" srcId="{4F860101-2239-447B-AF03-49D94CDC6695}" destId="{19F28B6B-A2C0-4EA4-A550-CE9F8EF5FDD2}" srcOrd="0" destOrd="0" presId="urn:microsoft.com/office/officeart/2005/8/layout/process1"/>
    <dgm:cxn modelId="{75E08AB4-F4CB-41F7-805B-4F836CD4AC10}" srcId="{4F860101-2239-447B-AF03-49D94CDC6695}" destId="{F3C2A534-E438-48E4-862B-1E8C09A234BE}" srcOrd="2" destOrd="0" parTransId="{5F94537A-1AF1-4E15-9A61-790DC6940EA2}" sibTransId="{74C269DE-607E-4D17-95C5-C3C9FC26282A}"/>
    <dgm:cxn modelId="{28C3D2C7-D2C1-44B9-8875-7AF5CBBD7349}" type="presOf" srcId="{BF489778-7A1B-4C62-9166-34CA6F90B7C5}" destId="{D85A33E5-5D3A-4C74-ADF1-ABA8BD469BC2}" srcOrd="1" destOrd="0" presId="urn:microsoft.com/office/officeart/2005/8/layout/process1"/>
    <dgm:cxn modelId="{12F95ED6-802A-4AB3-8187-6C60A678B709}" type="presOf" srcId="{F3C2A534-E438-48E4-862B-1E8C09A234BE}" destId="{CA6D7A49-02C5-4527-9C7C-EDFC5356233E}" srcOrd="0" destOrd="0" presId="urn:microsoft.com/office/officeart/2005/8/layout/process1"/>
    <dgm:cxn modelId="{25BC2FDF-76BD-49DF-BE69-E47E829EAE15}" type="presOf" srcId="{C34A79EB-1F45-4028-BAF2-5FC7CE561044}" destId="{4FABD0A5-4318-4A5A-8A8E-67908BE78A25}" srcOrd="1" destOrd="0" presId="urn:microsoft.com/office/officeart/2005/8/layout/process1"/>
    <dgm:cxn modelId="{388DF1E5-FB14-473E-ABF6-4832056E08B6}" type="presOf" srcId="{2256B435-16A2-46ED-B91F-5D2F87363A77}" destId="{E783F0F3-22CD-4F9F-A424-3626CD11681A}" srcOrd="0" destOrd="0" presId="urn:microsoft.com/office/officeart/2005/8/layout/process1"/>
    <dgm:cxn modelId="{09E748EF-2EA6-441D-B4CE-D78E10D8A31E}" type="presOf" srcId="{7AD1A386-DBA3-4841-A80F-6F8ABDEA627A}" destId="{B137CC53-811A-4718-A19E-36FB1C4EF9BE}" srcOrd="0" destOrd="0" presId="urn:microsoft.com/office/officeart/2005/8/layout/process1"/>
    <dgm:cxn modelId="{DBAE6EBF-B2D7-4A85-AA1C-452D26FC0C94}" type="presParOf" srcId="{19F28B6B-A2C0-4EA4-A550-CE9F8EF5FDD2}" destId="{E783F0F3-22CD-4F9F-A424-3626CD11681A}" srcOrd="0" destOrd="0" presId="urn:microsoft.com/office/officeart/2005/8/layout/process1"/>
    <dgm:cxn modelId="{B32A5B16-CE19-400C-BBD3-92F59113D902}" type="presParOf" srcId="{19F28B6B-A2C0-4EA4-A550-CE9F8EF5FDD2}" destId="{6118A601-7B22-49E1-9E8D-A39A65A22C61}" srcOrd="1" destOrd="0" presId="urn:microsoft.com/office/officeart/2005/8/layout/process1"/>
    <dgm:cxn modelId="{FB89588C-1202-4AD2-9223-D6E1CEAB1E43}" type="presParOf" srcId="{6118A601-7B22-49E1-9E8D-A39A65A22C61}" destId="{4FABD0A5-4318-4A5A-8A8E-67908BE78A25}" srcOrd="0" destOrd="0" presId="urn:microsoft.com/office/officeart/2005/8/layout/process1"/>
    <dgm:cxn modelId="{61C930CA-8C37-4550-BA75-687EAFD71450}" type="presParOf" srcId="{19F28B6B-A2C0-4EA4-A550-CE9F8EF5FDD2}" destId="{B137CC53-811A-4718-A19E-36FB1C4EF9BE}" srcOrd="2" destOrd="0" presId="urn:microsoft.com/office/officeart/2005/8/layout/process1"/>
    <dgm:cxn modelId="{214222BE-1D0A-4C3D-A2F7-F54D0D925E59}" type="presParOf" srcId="{19F28B6B-A2C0-4EA4-A550-CE9F8EF5FDD2}" destId="{46EE68C3-F7BF-4565-917F-32F3FE1D5F28}" srcOrd="3" destOrd="0" presId="urn:microsoft.com/office/officeart/2005/8/layout/process1"/>
    <dgm:cxn modelId="{FCB168F1-F726-49EC-9933-8B8F454C42A2}" type="presParOf" srcId="{46EE68C3-F7BF-4565-917F-32F3FE1D5F28}" destId="{D85A33E5-5D3A-4C74-ADF1-ABA8BD469BC2}" srcOrd="0" destOrd="0" presId="urn:microsoft.com/office/officeart/2005/8/layout/process1"/>
    <dgm:cxn modelId="{BBABA826-B9E0-461E-8714-76740B62E1C6}" type="presParOf" srcId="{19F28B6B-A2C0-4EA4-A550-CE9F8EF5FDD2}" destId="{CA6D7A49-02C5-4527-9C7C-EDFC5356233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CFFB5D-309B-42C5-BE23-811098D82FF6}">
      <dsp:nvSpPr>
        <dsp:cNvPr id="0" name=""/>
        <dsp:cNvSpPr/>
      </dsp:nvSpPr>
      <dsp:spPr>
        <a:xfrm>
          <a:off x="3362" y="1081729"/>
          <a:ext cx="1005039" cy="6030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400" kern="1200" dirty="0"/>
            <a:t>Fichier1.cpp</a:t>
          </a:r>
        </a:p>
      </dsp:txBody>
      <dsp:txXfrm>
        <a:off x="21024" y="1099391"/>
        <a:ext cx="969715" cy="567699"/>
      </dsp:txXfrm>
    </dsp:sp>
    <dsp:sp modelId="{E2E14225-203C-4556-876A-859C79964665}">
      <dsp:nvSpPr>
        <dsp:cNvPr id="0" name=""/>
        <dsp:cNvSpPr/>
      </dsp:nvSpPr>
      <dsp:spPr>
        <a:xfrm>
          <a:off x="1108905" y="1258616"/>
          <a:ext cx="213068" cy="2492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A" sz="1100" kern="1200"/>
        </a:p>
      </dsp:txBody>
      <dsp:txXfrm>
        <a:off x="1108905" y="1308466"/>
        <a:ext cx="149148" cy="149549"/>
      </dsp:txXfrm>
    </dsp:sp>
    <dsp:sp modelId="{FE09AB19-D783-46F1-99CB-1F94F02FB097}">
      <dsp:nvSpPr>
        <dsp:cNvPr id="0" name=""/>
        <dsp:cNvSpPr/>
      </dsp:nvSpPr>
      <dsp:spPr>
        <a:xfrm>
          <a:off x="1410417" y="1081729"/>
          <a:ext cx="1005039" cy="603023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400" kern="1200" dirty="0"/>
            <a:t>Compilation</a:t>
          </a:r>
        </a:p>
      </dsp:txBody>
      <dsp:txXfrm>
        <a:off x="1428079" y="1099391"/>
        <a:ext cx="969715" cy="567699"/>
      </dsp:txXfrm>
    </dsp:sp>
    <dsp:sp modelId="{C8DD64C9-EC27-424E-AB28-4ADD5A9873C0}">
      <dsp:nvSpPr>
        <dsp:cNvPr id="0" name=""/>
        <dsp:cNvSpPr/>
      </dsp:nvSpPr>
      <dsp:spPr>
        <a:xfrm>
          <a:off x="2515960" y="1258616"/>
          <a:ext cx="213068" cy="2492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A" sz="1100" kern="1200"/>
        </a:p>
      </dsp:txBody>
      <dsp:txXfrm>
        <a:off x="2515960" y="1308466"/>
        <a:ext cx="149148" cy="149549"/>
      </dsp:txXfrm>
    </dsp:sp>
    <dsp:sp modelId="{BCDA1066-4BD3-4785-A19C-91685CEEF4AD}">
      <dsp:nvSpPr>
        <dsp:cNvPr id="0" name=""/>
        <dsp:cNvSpPr/>
      </dsp:nvSpPr>
      <dsp:spPr>
        <a:xfrm>
          <a:off x="2817472" y="1081729"/>
          <a:ext cx="1005039" cy="6030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400" kern="1200" dirty="0"/>
            <a:t>Fichier1.o</a:t>
          </a:r>
        </a:p>
      </dsp:txBody>
      <dsp:txXfrm>
        <a:off x="2835134" y="1099391"/>
        <a:ext cx="969715" cy="5676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3E1E59-BF2D-48C4-B277-96F9ED85D798}">
      <dsp:nvSpPr>
        <dsp:cNvPr id="0" name=""/>
        <dsp:cNvSpPr/>
      </dsp:nvSpPr>
      <dsp:spPr>
        <a:xfrm>
          <a:off x="3429" y="861411"/>
          <a:ext cx="1025056" cy="6150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400" kern="1200" dirty="0"/>
            <a:t>Fichier2.cpp</a:t>
          </a:r>
        </a:p>
      </dsp:txBody>
      <dsp:txXfrm>
        <a:off x="21443" y="879425"/>
        <a:ext cx="989028" cy="579005"/>
      </dsp:txXfrm>
    </dsp:sp>
    <dsp:sp modelId="{2D20B440-1E5F-4D61-BBCF-C3F6BF3F90A8}">
      <dsp:nvSpPr>
        <dsp:cNvPr id="0" name=""/>
        <dsp:cNvSpPr/>
      </dsp:nvSpPr>
      <dsp:spPr>
        <a:xfrm>
          <a:off x="1130991" y="1041821"/>
          <a:ext cx="217311" cy="2542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A" sz="1100" kern="1200"/>
        </a:p>
      </dsp:txBody>
      <dsp:txXfrm>
        <a:off x="1130991" y="1092664"/>
        <a:ext cx="152118" cy="152528"/>
      </dsp:txXfrm>
    </dsp:sp>
    <dsp:sp modelId="{813E7C2F-FDBD-44A5-A90B-6106D1EC9F17}">
      <dsp:nvSpPr>
        <dsp:cNvPr id="0" name=""/>
        <dsp:cNvSpPr/>
      </dsp:nvSpPr>
      <dsp:spPr>
        <a:xfrm>
          <a:off x="1438508" y="861411"/>
          <a:ext cx="1025056" cy="615033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400" kern="1200" dirty="0"/>
            <a:t>Compilation</a:t>
          </a:r>
        </a:p>
      </dsp:txBody>
      <dsp:txXfrm>
        <a:off x="1456522" y="879425"/>
        <a:ext cx="989028" cy="579005"/>
      </dsp:txXfrm>
    </dsp:sp>
    <dsp:sp modelId="{AB07D240-D3C0-489D-BE49-199E8CFE428F}">
      <dsp:nvSpPr>
        <dsp:cNvPr id="0" name=""/>
        <dsp:cNvSpPr/>
      </dsp:nvSpPr>
      <dsp:spPr>
        <a:xfrm>
          <a:off x="2551783" y="1041821"/>
          <a:ext cx="187023" cy="2542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A" sz="1100" kern="1200"/>
        </a:p>
      </dsp:txBody>
      <dsp:txXfrm>
        <a:off x="2551783" y="1092664"/>
        <a:ext cx="130916" cy="152528"/>
      </dsp:txXfrm>
    </dsp:sp>
    <dsp:sp modelId="{963D889D-CF0A-49F4-A241-6D40E353A167}">
      <dsp:nvSpPr>
        <dsp:cNvPr id="0" name=""/>
        <dsp:cNvSpPr/>
      </dsp:nvSpPr>
      <dsp:spPr>
        <a:xfrm>
          <a:off x="2816438" y="861411"/>
          <a:ext cx="1025056" cy="6150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400" kern="1200" dirty="0"/>
            <a:t>Fichier2.o</a:t>
          </a:r>
        </a:p>
      </dsp:txBody>
      <dsp:txXfrm>
        <a:off x="2834452" y="879425"/>
        <a:ext cx="989028" cy="5790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3F0F3-22CD-4F9F-A424-3626CD11681A}">
      <dsp:nvSpPr>
        <dsp:cNvPr id="0" name=""/>
        <dsp:cNvSpPr/>
      </dsp:nvSpPr>
      <dsp:spPr>
        <a:xfrm>
          <a:off x="2434437" y="1523997"/>
          <a:ext cx="1404135" cy="8424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100" kern="1200" dirty="0"/>
            <a:t>Exécutable</a:t>
          </a:r>
        </a:p>
      </dsp:txBody>
      <dsp:txXfrm>
        <a:off x="2459112" y="1548672"/>
        <a:ext cx="1354785" cy="793131"/>
      </dsp:txXfrm>
    </dsp:sp>
    <dsp:sp modelId="{6118A601-7B22-49E1-9E8D-A39A65A22C61}">
      <dsp:nvSpPr>
        <dsp:cNvPr id="0" name=""/>
        <dsp:cNvSpPr/>
      </dsp:nvSpPr>
      <dsp:spPr>
        <a:xfrm>
          <a:off x="1834125" y="1771125"/>
          <a:ext cx="407904" cy="3482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A" sz="1600" kern="1200"/>
        </a:p>
      </dsp:txBody>
      <dsp:txXfrm rot="10800000">
        <a:off x="1834125" y="1840770"/>
        <a:ext cx="303437" cy="208935"/>
      </dsp:txXfrm>
    </dsp:sp>
    <dsp:sp modelId="{B137CC53-811A-4718-A19E-36FB1C4EF9BE}">
      <dsp:nvSpPr>
        <dsp:cNvPr id="0" name=""/>
        <dsp:cNvSpPr/>
      </dsp:nvSpPr>
      <dsp:spPr>
        <a:xfrm>
          <a:off x="260670" y="1523997"/>
          <a:ext cx="1404135" cy="842481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100" kern="1200" dirty="0"/>
            <a:t>Linker</a:t>
          </a:r>
        </a:p>
      </dsp:txBody>
      <dsp:txXfrm>
        <a:off x="285345" y="1548672"/>
        <a:ext cx="1354785" cy="793131"/>
      </dsp:txXfrm>
    </dsp:sp>
    <dsp:sp modelId="{46EE68C3-F7BF-4565-917F-32F3FE1D5F28}">
      <dsp:nvSpPr>
        <dsp:cNvPr id="0" name=""/>
        <dsp:cNvSpPr/>
      </dsp:nvSpPr>
      <dsp:spPr>
        <a:xfrm rot="5427300">
          <a:off x="795072" y="998903"/>
          <a:ext cx="347597" cy="3482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A" sz="1600" kern="1200"/>
        </a:p>
      </dsp:txBody>
      <dsp:txXfrm>
        <a:off x="847626" y="1016410"/>
        <a:ext cx="243318" cy="208935"/>
      </dsp:txXfrm>
    </dsp:sp>
    <dsp:sp modelId="{CA6D7A49-02C5-4527-9C7C-EDFC5356233E}">
      <dsp:nvSpPr>
        <dsp:cNvPr id="0" name=""/>
        <dsp:cNvSpPr/>
      </dsp:nvSpPr>
      <dsp:spPr>
        <a:xfrm>
          <a:off x="272773" y="0"/>
          <a:ext cx="1404135" cy="8424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100" kern="1200" dirty="0"/>
            <a:t>Librairies</a:t>
          </a:r>
        </a:p>
      </dsp:txBody>
      <dsp:txXfrm>
        <a:off x="297448" y="24675"/>
        <a:ext cx="1354785" cy="7931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Programme_informatique" TargetMode="External"/><Relationship Id="rId2" Type="http://schemas.openxmlformats.org/officeDocument/2006/relationships/hyperlink" Target="https://fr.wikipedia.org/wiki/Algorithme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Introduction au C++  </a:t>
            </a:r>
            <a:r>
              <a:rPr lang="fr-CA" dirty="0">
                <a:sym typeface="Wingdings" panose="05000000000000000000" pitchFamily="2" charset="2"/>
              </a:rPr>
              <a:t></a:t>
            </a:r>
            <a:endParaRPr lang="fr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fr-CA" sz="1400" dirty="0"/>
          </a:p>
          <a:p>
            <a:endParaRPr lang="fr-CA" sz="1400" dirty="0"/>
          </a:p>
          <a:p>
            <a:endParaRPr lang="fr-CA" sz="1400" dirty="0"/>
          </a:p>
          <a:p>
            <a:r>
              <a:rPr lang="fr-CA" sz="1400" dirty="0"/>
              <a:t>© 2016 Marc Lalonde</a:t>
            </a:r>
          </a:p>
        </p:txBody>
      </p:sp>
    </p:spTree>
    <p:extLst>
      <p:ext uri="{BB962C8B-B14F-4D97-AF65-F5344CB8AC3E}">
        <p14:creationId xmlns:p14="http://schemas.microsoft.com/office/powerpoint/2010/main" val="3605612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On commence le c++: la fonction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Un programme C++ est composé de blocs d’instructions placés dans des </a:t>
            </a:r>
            <a:r>
              <a:rPr lang="fr-CA" sz="2800" b="1" dirty="0"/>
              <a:t>fonctions.</a:t>
            </a:r>
          </a:p>
          <a:p>
            <a:r>
              <a:rPr lang="fr-CA" sz="2800" dirty="0"/>
              <a:t>Une fonction traite des données ou fait des actions</a:t>
            </a:r>
          </a:p>
          <a:p>
            <a:endParaRPr lang="fr-CA" sz="2800" dirty="0"/>
          </a:p>
        </p:txBody>
      </p:sp>
      <p:pic>
        <p:nvPicPr>
          <p:cNvPr id="2052" name="Picture 4" descr="Résultats de recherche d'images pour « function programming »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75" y="4192587"/>
            <a:ext cx="209550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553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La fonction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/>
              <a:t>Une fonction est définie comme ceci:</a:t>
            </a:r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781047" y="2857500"/>
            <a:ext cx="9105903" cy="1962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A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TypeDeRetour</a:t>
            </a:r>
            <a:r>
              <a:rPr lang="fr-CA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fr-CA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NomDeLaFonction</a:t>
            </a:r>
            <a:r>
              <a:rPr lang="fr-CA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(arguments optionnels)</a:t>
            </a:r>
          </a:p>
          <a:p>
            <a:r>
              <a:rPr lang="fr-CA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</a:t>
            </a:r>
          </a:p>
          <a:p>
            <a:r>
              <a:rPr lang="fr-CA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(série d’instructions)</a:t>
            </a:r>
          </a:p>
          <a:p>
            <a:r>
              <a:rPr lang="fr-CA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85661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La fonction main()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La fonction la plus importante est  </a:t>
            </a:r>
            <a:r>
              <a:rPr lang="fr-CA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fr-CA" dirty="0"/>
              <a:t> </a:t>
            </a:r>
          </a:p>
          <a:p>
            <a:pPr lvl="1"/>
            <a:r>
              <a:rPr lang="fr-CA" sz="2200" dirty="0"/>
              <a:t>C’est dans la fonction main() que l’exécution d’un programme commence!</a:t>
            </a:r>
          </a:p>
          <a:p>
            <a:pPr lvl="1"/>
            <a:endParaRPr lang="fr-CA" sz="2200" dirty="0"/>
          </a:p>
          <a:p>
            <a:r>
              <a:rPr lang="fr-CA" sz="2600" dirty="0"/>
              <a:t>Exemple:</a:t>
            </a:r>
          </a:p>
          <a:p>
            <a:endParaRPr lang="fr-CA" sz="2600" dirty="0"/>
          </a:p>
          <a:p>
            <a:endParaRPr lang="fr-CA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087" y="3578583"/>
            <a:ext cx="4748213" cy="302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732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Une fonction peut « appeler » une fonction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A" dirty="0"/>
              <a:t>Les … représentent des instructions.</a:t>
            </a:r>
          </a:p>
          <a:p>
            <a:r>
              <a:rPr lang="fr-CA" dirty="0"/>
              <a:t>« </a:t>
            </a:r>
            <a:r>
              <a:rPr lang="fr-CA" dirty="0" err="1"/>
              <a:t>void</a:t>
            </a:r>
            <a:r>
              <a:rPr lang="fr-CA" dirty="0"/>
              <a:t> » signifie que les fonctions</a:t>
            </a:r>
            <a:br>
              <a:rPr lang="fr-CA" dirty="0"/>
            </a:br>
            <a:r>
              <a:rPr lang="fr-CA" dirty="0"/>
              <a:t>ne retournent rien (pas de ‘return’).</a:t>
            </a:r>
          </a:p>
          <a:p>
            <a:r>
              <a:rPr lang="fr-CA" dirty="0"/>
              <a:t>#</a:t>
            </a:r>
            <a:r>
              <a:rPr lang="fr-CA" dirty="0" err="1"/>
              <a:t>include</a:t>
            </a:r>
            <a:r>
              <a:rPr lang="fr-CA" dirty="0"/>
              <a:t> est une commande qui </a:t>
            </a:r>
            <a:br>
              <a:rPr lang="fr-CA" dirty="0"/>
            </a:br>
            <a:r>
              <a:rPr lang="fr-CA" dirty="0"/>
              <a:t>ici ajoute le contenu du fichier</a:t>
            </a:r>
            <a:br>
              <a:rPr lang="fr-CA" dirty="0"/>
            </a:br>
            <a:r>
              <a:rPr lang="fr-CA" dirty="0" err="1"/>
              <a:t>stdio.h</a:t>
            </a:r>
            <a:r>
              <a:rPr lang="fr-CA" dirty="0"/>
              <a:t> au fichier courant main.cpp</a:t>
            </a:r>
          </a:p>
          <a:p>
            <a:r>
              <a:rPr lang="fr-CA" dirty="0"/>
              <a:t>Comparer avec exemple précédent :</a:t>
            </a:r>
            <a:br>
              <a:rPr lang="fr-CA" dirty="0"/>
            </a:br>
            <a:r>
              <a:rPr lang="fr-CA" dirty="0"/>
              <a:t>main() et </a:t>
            </a:r>
            <a:r>
              <a:rPr lang="fr-CA" dirty="0" err="1"/>
              <a:t>printf</a:t>
            </a:r>
            <a:r>
              <a:rPr lang="fr-CA" dirty="0"/>
              <a:t>()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537" y="1990725"/>
            <a:ext cx="5881688" cy="423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064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Exercice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Définir une fonction nommée </a:t>
            </a:r>
            <a:r>
              <a:rPr lang="fr-CA" dirty="0" err="1"/>
              <a:t>ImprimerSalutation</a:t>
            </a:r>
            <a:r>
              <a:rPr lang="fr-CA" dirty="0"/>
              <a:t>, qui imprime « Salut! » et qui est appelée de 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  <a:p>
            <a:pPr lvl="1"/>
            <a:r>
              <a:rPr lang="fr-CA" dirty="0">
                <a:cs typeface="Courier New" panose="02070309020205020404" pitchFamily="49" charset="0"/>
              </a:rPr>
              <a:t>Placer la nouvelle fonction avant 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  <a:p>
            <a:pPr lvl="1"/>
            <a:endParaRPr lang="fr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fr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http://www.tutorialspoint.com/compile_cpp_online.php</a:t>
            </a:r>
          </a:p>
        </p:txBody>
      </p:sp>
    </p:spTree>
    <p:extLst>
      <p:ext uri="{BB962C8B-B14F-4D97-AF65-F5344CB8AC3E}">
        <p14:creationId xmlns:p14="http://schemas.microsoft.com/office/powerpoint/2010/main" val="3473266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Question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Qu’est-ce qui arrive si la fonction est placée après 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fr-CA" dirty="0"/>
              <a:t> ? </a:t>
            </a:r>
          </a:p>
          <a:p>
            <a:endParaRPr lang="fr-CA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762" y="2881312"/>
            <a:ext cx="587692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01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Définition et déclaration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Règle super importante: </a:t>
            </a:r>
            <a:r>
              <a:rPr lang="fr-CA" b="1" dirty="0"/>
              <a:t>on doit définir ou déclarer une fonction avant de s’en servir !!</a:t>
            </a:r>
          </a:p>
          <a:p>
            <a:endParaRPr lang="fr-CA" b="1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225" y="2943225"/>
            <a:ext cx="4572000" cy="3771900"/>
          </a:xfrm>
          <a:prstGeom prst="rect">
            <a:avLst/>
          </a:prstGeom>
        </p:spPr>
      </p:pic>
      <p:sp>
        <p:nvSpPr>
          <p:cNvPr id="5" name="Légende encadrée 1 4"/>
          <p:cNvSpPr/>
          <p:nvPr/>
        </p:nvSpPr>
        <p:spPr>
          <a:xfrm>
            <a:off x="8124824" y="3476625"/>
            <a:ext cx="3800475" cy="361950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Déclaration de </a:t>
            </a:r>
            <a:r>
              <a:rPr lang="fr-CA" dirty="0" err="1"/>
              <a:t>ImprimerSalutation</a:t>
            </a:r>
            <a:r>
              <a:rPr lang="fr-CA" dirty="0"/>
              <a:t>()</a:t>
            </a:r>
          </a:p>
        </p:txBody>
      </p:sp>
      <p:sp>
        <p:nvSpPr>
          <p:cNvPr id="6" name="Légende encadrée 1 5"/>
          <p:cNvSpPr/>
          <p:nvPr/>
        </p:nvSpPr>
        <p:spPr>
          <a:xfrm>
            <a:off x="8124824" y="5037137"/>
            <a:ext cx="3800475" cy="361950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Définition de </a:t>
            </a:r>
            <a:r>
              <a:rPr lang="fr-CA" dirty="0" err="1"/>
              <a:t>ImprimerSalutation</a:t>
            </a:r>
            <a:r>
              <a:rPr lang="fr-CA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55527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Question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Dans l’exemple suivant, pourquoi </a:t>
            </a:r>
            <a:r>
              <a:rPr lang="fr-CA" dirty="0" err="1"/>
              <a:t>printf</a:t>
            </a:r>
            <a:r>
              <a:rPr lang="fr-CA" dirty="0"/>
              <a:t>() n’est pas déclaré?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725" y="3229480"/>
            <a:ext cx="5276850" cy="305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578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Définition et déclaration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Qu’est-ce qui arrive si on déclare une fonction sans définir ni utiliser?</a:t>
            </a:r>
          </a:p>
          <a:p>
            <a:endParaRPr lang="fr-CA" dirty="0"/>
          </a:p>
          <a:p>
            <a:r>
              <a:rPr lang="fr-CA" dirty="0"/>
              <a:t>Qu’est-ce qui arrive si on déclare une fonction et qu’on essaie de l’utiliser sans la définir?</a:t>
            </a:r>
          </a:p>
        </p:txBody>
      </p:sp>
    </p:spTree>
    <p:extLst>
      <p:ext uri="{BB962C8B-B14F-4D97-AF65-F5344CB8AC3E}">
        <p14:creationId xmlns:p14="http://schemas.microsoft.com/office/powerpoint/2010/main" val="951740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Exemple – tâches du matin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/>
              <a:t>Défi #1: ajouter une fonction </a:t>
            </a:r>
            <a:r>
              <a:rPr lang="fr-CA" dirty="0" err="1"/>
              <a:t>FaireSonSac</a:t>
            </a:r>
            <a:r>
              <a:rPr lang="fr-CA" dirty="0"/>
              <a:t>()</a:t>
            </a:r>
          </a:p>
          <a:p>
            <a:endParaRPr lang="fr-CA" dirty="0"/>
          </a:p>
          <a:p>
            <a:r>
              <a:rPr lang="fr-CA" dirty="0"/>
              <a:t>Défi #2: ajouter la déclaration de </a:t>
            </a:r>
            <a:r>
              <a:rPr lang="fr-CA" dirty="0" err="1"/>
              <a:t>FaireSonSac</a:t>
            </a:r>
            <a:r>
              <a:rPr lang="fr-CA" dirty="0"/>
              <a:t>()</a:t>
            </a:r>
          </a:p>
          <a:p>
            <a:endParaRPr lang="fr-CA" dirty="0"/>
          </a:p>
          <a:p>
            <a:r>
              <a:rPr lang="fr-CA" dirty="0"/>
              <a:t>Défi #3: sortir les fonctions </a:t>
            </a:r>
            <a:r>
              <a:rPr lang="fr-CA" dirty="0" err="1"/>
              <a:t>PrendreDouche</a:t>
            </a:r>
            <a:r>
              <a:rPr lang="fr-CA" dirty="0"/>
              <a:t>() et </a:t>
            </a:r>
            <a:r>
              <a:rPr lang="fr-CA" dirty="0" err="1"/>
              <a:t>BrosserDents</a:t>
            </a:r>
            <a:r>
              <a:rPr lang="fr-CA" dirty="0"/>
              <a:t>() de main() et les mettre dans une fonction </a:t>
            </a:r>
            <a:r>
              <a:rPr lang="fr-CA" dirty="0" err="1"/>
              <a:t>FaireToilette</a:t>
            </a:r>
            <a:r>
              <a:rPr lang="fr-CA" dirty="0"/>
              <a:t>()</a:t>
            </a:r>
          </a:p>
          <a:p>
            <a:pPr lvl="1"/>
            <a:r>
              <a:rPr lang="fr-CA" dirty="0"/>
              <a:t>Les messages imprimés ne doivent pas changer</a:t>
            </a:r>
          </a:p>
        </p:txBody>
      </p:sp>
    </p:spTree>
    <p:extLst>
      <p:ext uri="{BB962C8B-B14F-4D97-AF65-F5344CB8AC3E}">
        <p14:creationId xmlns:p14="http://schemas.microsoft.com/office/powerpoint/2010/main" val="2075286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Premiere</a:t>
            </a:r>
            <a:r>
              <a:rPr lang="fr-CA" dirty="0"/>
              <a:t> partie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/>
              <a:t>Un mot sur les langages de programmation</a:t>
            </a:r>
          </a:p>
          <a:p>
            <a:r>
              <a:rPr lang="fr-CA" dirty="0"/>
              <a:t>Langage interprété vs. compilé</a:t>
            </a:r>
          </a:p>
          <a:p>
            <a:r>
              <a:rPr lang="fr-CA" dirty="0"/>
              <a:t>Compilateur - linker</a:t>
            </a:r>
          </a:p>
          <a:p>
            <a:pPr lvl="1"/>
            <a:r>
              <a:rPr lang="fr-CA" dirty="0" err="1"/>
              <a:t>Eclipse</a:t>
            </a:r>
            <a:r>
              <a:rPr lang="fr-CA" dirty="0"/>
              <a:t> dans tout ça</a:t>
            </a:r>
          </a:p>
          <a:p>
            <a:pPr lvl="1"/>
            <a:r>
              <a:rPr lang="fr-CA" dirty="0" err="1"/>
              <a:t>Toolchain</a:t>
            </a:r>
            <a:endParaRPr lang="fr-CA" dirty="0"/>
          </a:p>
          <a:p>
            <a:r>
              <a:rPr lang="fr-CA" dirty="0"/>
              <a:t>On commence C++ avec les fonctions</a:t>
            </a:r>
          </a:p>
        </p:txBody>
      </p:sp>
    </p:spTree>
    <p:extLst>
      <p:ext uri="{BB962C8B-B14F-4D97-AF65-F5344CB8AC3E}">
        <p14:creationId xmlns:p14="http://schemas.microsoft.com/office/powerpoint/2010/main" val="4162179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#</a:t>
            </a:r>
            <a:r>
              <a:rPr lang="fr-CA" dirty="0" err="1"/>
              <a:t>include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Commande qui sert à inclure un fichier externe dans le fichier courant</a:t>
            </a:r>
          </a:p>
          <a:p>
            <a:r>
              <a:rPr lang="fr-CA" dirty="0"/>
              <a:t>Le fichier externe contient habituellement des déclarations!</a:t>
            </a:r>
          </a:p>
          <a:p>
            <a:endParaRPr lang="fr-CA" dirty="0"/>
          </a:p>
          <a:p>
            <a:r>
              <a:rPr lang="fr-CA" dirty="0"/>
              <a:t>Exercice: modifier l’exemple précédent pour créer un fichier </a:t>
            </a:r>
            <a:r>
              <a:rPr lang="fr-CA" dirty="0" err="1"/>
              <a:t>FaireToilette.h</a:t>
            </a:r>
            <a:r>
              <a:rPr lang="fr-CA" dirty="0"/>
              <a:t> qui contiendra les déclarations de </a:t>
            </a:r>
            <a:r>
              <a:rPr lang="fr-CA" dirty="0" err="1"/>
              <a:t>PrendreDouche</a:t>
            </a:r>
            <a:r>
              <a:rPr lang="fr-CA" dirty="0"/>
              <a:t>(), </a:t>
            </a:r>
            <a:r>
              <a:rPr lang="fr-CA" dirty="0" err="1"/>
              <a:t>BrosserDents</a:t>
            </a:r>
            <a:r>
              <a:rPr lang="fr-CA" dirty="0"/>
              <a:t>() et </a:t>
            </a:r>
            <a:r>
              <a:rPr lang="fr-CA" dirty="0" err="1"/>
              <a:t>FaireToilette</a:t>
            </a:r>
            <a:r>
              <a:rPr lang="fr-CA" dirty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3549311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Fichiers multiples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Exercice: déplacer </a:t>
            </a:r>
            <a:r>
              <a:rPr lang="fr-CA" dirty="0" err="1"/>
              <a:t>PrendreDouche</a:t>
            </a:r>
            <a:r>
              <a:rPr lang="fr-CA" dirty="0"/>
              <a:t>(), </a:t>
            </a:r>
            <a:r>
              <a:rPr lang="fr-CA" dirty="0" err="1"/>
              <a:t>BrosserDents</a:t>
            </a:r>
            <a:r>
              <a:rPr lang="fr-CA" dirty="0"/>
              <a:t>() et </a:t>
            </a:r>
            <a:r>
              <a:rPr lang="fr-CA" dirty="0" err="1"/>
              <a:t>FaireToilette</a:t>
            </a:r>
            <a:r>
              <a:rPr lang="fr-CA" dirty="0"/>
              <a:t>() dans un autre fichier FaireToilette.cpp</a:t>
            </a:r>
          </a:p>
          <a:p>
            <a:endParaRPr lang="fr-CA" dirty="0"/>
          </a:p>
          <a:p>
            <a:pPr lvl="1"/>
            <a:r>
              <a:rPr lang="fr-CA" dirty="0"/>
              <a:t>Chaque fichier .</a:t>
            </a:r>
            <a:r>
              <a:rPr lang="fr-CA" dirty="0" err="1"/>
              <a:t>cpp</a:t>
            </a:r>
            <a:r>
              <a:rPr lang="fr-CA" dirty="0"/>
              <a:t> est compilé séparément et indépendamment des autres!</a:t>
            </a:r>
          </a:p>
          <a:p>
            <a:pPr lvl="1"/>
            <a:r>
              <a:rPr lang="fr-CA" dirty="0"/>
              <a:t>C’est le linker qui ramasse et assemble tout!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4456216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Contexte robotique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Squelette du fichier Robot.cpp généré par</a:t>
            </a:r>
            <a:br>
              <a:rPr lang="fr-CA" dirty="0"/>
            </a:br>
            <a:r>
              <a:rPr lang="fr-CA" dirty="0" err="1"/>
              <a:t>Eclipse</a:t>
            </a:r>
            <a:r>
              <a:rPr lang="fr-CA" dirty="0"/>
              <a:t>.</a:t>
            </a:r>
          </a:p>
          <a:p>
            <a:r>
              <a:rPr lang="fr-CA" dirty="0"/>
              <a:t>On reconnaît un #</a:t>
            </a:r>
            <a:r>
              <a:rPr lang="fr-CA" dirty="0" err="1"/>
              <a:t>include</a:t>
            </a:r>
            <a:r>
              <a:rPr lang="fr-CA" dirty="0"/>
              <a:t>, des fonctions qui</a:t>
            </a:r>
            <a:br>
              <a:rPr lang="fr-CA" dirty="0"/>
            </a:br>
            <a:r>
              <a:rPr lang="fr-CA" dirty="0"/>
              <a:t>ne retournent rien (</a:t>
            </a:r>
            <a:r>
              <a:rPr lang="fr-CA" dirty="0" err="1"/>
              <a:t>void</a:t>
            </a:r>
            <a:r>
              <a:rPr lang="fr-CA" dirty="0"/>
              <a:t>)</a:t>
            </a:r>
          </a:p>
          <a:p>
            <a:r>
              <a:rPr lang="fr-CA" dirty="0"/>
              <a:t>Pas de main() comme tel, mais…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187" y="538162"/>
            <a:ext cx="4600575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4705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Jeu des erreurs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Où sont les erreurs?</a:t>
            </a:r>
          </a:p>
          <a:p>
            <a:endParaRPr lang="fr-CA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411" y="3228975"/>
            <a:ext cx="3067050" cy="271462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4022" y="3214687"/>
            <a:ext cx="3409950" cy="27432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700" y="3581400"/>
            <a:ext cx="310515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4527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On fait le point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Compilation - </a:t>
            </a:r>
            <a:r>
              <a:rPr lang="fr-CA" dirty="0" err="1"/>
              <a:t>link</a:t>
            </a:r>
            <a:endParaRPr lang="fr-CA" dirty="0"/>
          </a:p>
          <a:p>
            <a:r>
              <a:rPr lang="fr-CA" dirty="0"/>
              <a:t>Fonctions</a:t>
            </a:r>
          </a:p>
          <a:p>
            <a:pPr lvl="1"/>
            <a:r>
              <a:rPr lang="fr-CA" dirty="0"/>
              <a:t>Qu’est ce que ça veut dire, appeler une fonction?</a:t>
            </a:r>
          </a:p>
          <a:p>
            <a:r>
              <a:rPr lang="fr-CA" dirty="0"/>
              <a:t>Définition vs. déclaration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903557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Petit test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Est-ce que ce programme compile?</a:t>
            </a:r>
          </a:p>
          <a:p>
            <a:r>
              <a:rPr lang="fr-CA" dirty="0"/>
              <a:t>Qu’est-ce qu’il va afficher?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589" y="151640"/>
            <a:ext cx="5222146" cy="651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862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2</a:t>
            </a:r>
            <a:r>
              <a:rPr lang="fr-CA" baseline="30000" dirty="0"/>
              <a:t>e</a:t>
            </a:r>
            <a:r>
              <a:rPr lang="fr-CA" dirty="0"/>
              <a:t> partie: les types et variables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La mémoire d’un ordinateur est</a:t>
            </a:r>
            <a:br>
              <a:rPr lang="fr-CA" dirty="0"/>
            </a:br>
            <a:r>
              <a:rPr lang="fr-CA" dirty="0"/>
              <a:t>organisée en cases de taille</a:t>
            </a:r>
            <a:br>
              <a:rPr lang="fr-CA" dirty="0"/>
            </a:br>
            <a:r>
              <a:rPr lang="fr-CA" dirty="0"/>
              <a:t>fixe, une adresse par case.</a:t>
            </a:r>
          </a:p>
          <a:p>
            <a:r>
              <a:rPr lang="fr-CA" dirty="0"/>
              <a:t>Ordi avec 4 Go de mémoire</a:t>
            </a:r>
            <a:br>
              <a:rPr lang="fr-CA" dirty="0"/>
            </a:br>
            <a:r>
              <a:rPr lang="fr-CA" dirty="0"/>
              <a:t>= 4 milliards de cases pour stocker</a:t>
            </a:r>
          </a:p>
          <a:p>
            <a:pPr lvl="1"/>
            <a:r>
              <a:rPr lang="fr-CA" dirty="0"/>
              <a:t>Des programmes</a:t>
            </a:r>
          </a:p>
          <a:p>
            <a:pPr lvl="1"/>
            <a:r>
              <a:rPr lang="fr-CA" dirty="0"/>
              <a:t>Des données</a:t>
            </a:r>
          </a:p>
        </p:txBody>
      </p:sp>
      <p:pic>
        <p:nvPicPr>
          <p:cNvPr id="6148" name="Picture 4" descr="Résultats de recherche d'images pour « casiers vestiaires »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1" y="2097088"/>
            <a:ext cx="5546725" cy="327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89648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Case mémoire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Or la taille d’une case est très petite: 1 octet par case (le ‘o’ de Go)</a:t>
            </a:r>
          </a:p>
          <a:p>
            <a:r>
              <a:rPr lang="fr-CA" dirty="0"/>
              <a:t>Juste assez grand pour stocker </a:t>
            </a:r>
          </a:p>
          <a:p>
            <a:pPr lvl="1"/>
            <a:r>
              <a:rPr lang="fr-CA" dirty="0"/>
              <a:t>1 caractère, ou</a:t>
            </a:r>
          </a:p>
          <a:p>
            <a:pPr lvl="1"/>
            <a:r>
              <a:rPr lang="fr-CA" dirty="0"/>
              <a:t>Un nombre entre 0 et 255, ou</a:t>
            </a:r>
          </a:p>
          <a:p>
            <a:pPr lvl="1"/>
            <a:r>
              <a:rPr lang="fr-CA" dirty="0"/>
              <a:t>Un nombre entre -128 et 127, ou</a:t>
            </a:r>
          </a:p>
          <a:p>
            <a:pPr lvl="1"/>
            <a:r>
              <a:rPr lang="fr-CA" dirty="0"/>
              <a:t>Une valeur ‘vrai’ ou ‘faux’</a:t>
            </a:r>
          </a:p>
          <a:p>
            <a:r>
              <a:rPr lang="fr-CA" dirty="0"/>
              <a:t>Pour stocker d’autres types d’information, on ‘colle’ des cases ensemble.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4562299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Type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fr-CA" dirty="0"/>
              <a:t>: prend 1 case</a:t>
            </a:r>
          </a:p>
          <a:p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fr-CA" dirty="0"/>
              <a:t>: prend 1 case</a:t>
            </a:r>
          </a:p>
          <a:p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fr-CA" dirty="0"/>
              <a:t>: chaîne de caractères</a:t>
            </a:r>
          </a:p>
          <a:p>
            <a:pPr lvl="1"/>
            <a:r>
              <a:rPr lang="fr-CA" dirty="0"/>
              <a:t>prend autant de cases que de caractères</a:t>
            </a:r>
          </a:p>
          <a:p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CA" dirty="0"/>
              <a:t>: nombre entier: prend 4 ou 8 cases</a:t>
            </a:r>
          </a:p>
          <a:p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fr-CA" dirty="0"/>
              <a:t>: nombre à virgule (décimal): prend 4 cases</a:t>
            </a:r>
          </a:p>
        </p:txBody>
      </p:sp>
      <p:pic>
        <p:nvPicPr>
          <p:cNvPr id="4" name="Espace réservé du contenu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4584" y="2313655"/>
            <a:ext cx="224790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5970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variable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Une variable est un nom associé à une case mémoire (ou un bloc de cases), et comme la case a une adresse, la variable a la même adresse.</a:t>
            </a:r>
          </a:p>
          <a:p>
            <a:r>
              <a:rPr lang="fr-CA" dirty="0"/>
              <a:t>Une variable a aussi un type pour qu’on sache quelle sorte d’information elle représente.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098411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langages de programmation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Langage  = notation conventionnelle destinée à formuler des </a:t>
            </a:r>
            <a:r>
              <a:rPr lang="fr-CA" dirty="0">
                <a:hlinkClick r:id="rId2" tooltip="Algorithme"/>
              </a:rPr>
              <a:t>algorithmes</a:t>
            </a:r>
            <a:r>
              <a:rPr lang="fr-CA" dirty="0"/>
              <a:t> et produire des </a:t>
            </a:r>
            <a:r>
              <a:rPr lang="fr-CA" dirty="0">
                <a:hlinkClick r:id="rId3" tooltip="Programme informatique"/>
              </a:rPr>
              <a:t>programmes informatiques</a:t>
            </a:r>
            <a:r>
              <a:rPr lang="fr-CA" dirty="0"/>
              <a:t> qui les appliquent.  </a:t>
            </a:r>
          </a:p>
          <a:p>
            <a:r>
              <a:rPr lang="fr-CA" dirty="0"/>
              <a:t>Un algorithme, c’est comme une recette de cuisine: suite d’instructions pour traiter des données (ex. ingrédients) et produire un résultat (ex. gâteau?)</a:t>
            </a:r>
          </a:p>
          <a:p>
            <a:r>
              <a:rPr lang="fr-CA" dirty="0"/>
              <a:t>Il existe des centaines de langages…Pourquoi?</a:t>
            </a:r>
          </a:p>
        </p:txBody>
      </p:sp>
    </p:spTree>
    <p:extLst>
      <p:ext uri="{BB962C8B-B14F-4D97-AF65-F5344CB8AC3E}">
        <p14:creationId xmlns:p14="http://schemas.microsoft.com/office/powerpoint/2010/main" val="40187004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Définition de variable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CA" sz="3000" b="1" dirty="0">
                <a:solidFill>
                  <a:srgbClr val="00B0F0"/>
                </a:solidFill>
              </a:rPr>
              <a:t>Avant d’utiliser une variable, on doit la définir</a:t>
            </a:r>
            <a:r>
              <a:rPr lang="fr-CA" dirty="0"/>
              <a:t>, i.e. lui donner un type et un nom.</a:t>
            </a:r>
          </a:p>
          <a:p>
            <a:r>
              <a:rPr lang="fr-CA" dirty="0"/>
              <a:t>Ex.</a:t>
            </a:r>
            <a:br>
              <a:rPr lang="fr-CA" dirty="0"/>
            </a:b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UnCaractere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MonNombre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EstCeVrai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fr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CA" dirty="0"/>
              <a:t>Format :   </a:t>
            </a:r>
            <a:r>
              <a:rPr lang="fr-CA" sz="3200" dirty="0"/>
              <a:t>TYPE   NOM;</a:t>
            </a:r>
            <a:endParaRPr lang="fr-CA" dirty="0"/>
          </a:p>
          <a:p>
            <a:r>
              <a:rPr lang="fr-CA" dirty="0"/>
              <a:t>Pour le nom, mêmes règles que pour les fonctions: lettres, chiffres, _ et c’est tout.</a:t>
            </a:r>
          </a:p>
        </p:txBody>
      </p:sp>
    </p:spTree>
    <p:extLst>
      <p:ext uri="{BB962C8B-B14F-4D97-AF65-F5344CB8AC3E}">
        <p14:creationId xmlns:p14="http://schemas.microsoft.com/office/powerpoint/2010/main" val="41242459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Noms de variables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Attention aux noms, il faut bien les choisir! </a:t>
            </a:r>
          </a:p>
          <a:p>
            <a:pPr lvl="1"/>
            <a:r>
              <a:rPr lang="fr-CA" dirty="0" err="1">
                <a:solidFill>
                  <a:schemeClr val="accent1"/>
                </a:solidFill>
              </a:rPr>
              <a:t>float</a:t>
            </a:r>
            <a:r>
              <a:rPr lang="fr-CA" dirty="0">
                <a:solidFill>
                  <a:schemeClr val="accent1"/>
                </a:solidFill>
              </a:rPr>
              <a:t> </a:t>
            </a:r>
            <a:r>
              <a:rPr lang="fr-CA" dirty="0" err="1">
                <a:solidFill>
                  <a:schemeClr val="accent1"/>
                </a:solidFill>
              </a:rPr>
              <a:t>fVitesseRobot</a:t>
            </a:r>
            <a:r>
              <a:rPr lang="fr-CA" dirty="0">
                <a:solidFill>
                  <a:schemeClr val="accent1"/>
                </a:solidFill>
              </a:rPr>
              <a:t>; </a:t>
            </a:r>
            <a:r>
              <a:rPr lang="fr-CA" dirty="0"/>
              <a:t>est mieux que </a:t>
            </a:r>
            <a:r>
              <a:rPr lang="fr-CA" dirty="0" err="1">
                <a:solidFill>
                  <a:schemeClr val="accent1"/>
                </a:solidFill>
              </a:rPr>
              <a:t>float</a:t>
            </a:r>
            <a:r>
              <a:rPr lang="fr-CA" dirty="0">
                <a:solidFill>
                  <a:schemeClr val="accent1"/>
                </a:solidFill>
              </a:rPr>
              <a:t> v;</a:t>
            </a:r>
          </a:p>
          <a:p>
            <a:r>
              <a:rPr lang="fr-CA" dirty="0"/>
              <a:t>Certains noms populaires:</a:t>
            </a:r>
          </a:p>
          <a:p>
            <a:pPr lvl="1"/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n,i</a:t>
            </a:r>
            <a:r>
              <a:rPr lang="fr-CA" dirty="0"/>
              <a:t> et 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fr-CA" dirty="0"/>
              <a:t> sont souvent des entiers</a:t>
            </a:r>
          </a:p>
          <a:p>
            <a:r>
              <a:rPr lang="fr-CA" dirty="0"/>
              <a:t>On indique parfois le type de variable dans le nom.</a:t>
            </a:r>
          </a:p>
          <a:p>
            <a:pPr lvl="1"/>
            <a:r>
              <a:rPr lang="fr-CA" dirty="0"/>
              <a:t>Ex.: </a:t>
            </a:r>
            <a:r>
              <a:rPr lang="fr-CA" dirty="0" err="1"/>
              <a:t>fUnFloat</a:t>
            </a:r>
            <a:r>
              <a:rPr lang="fr-CA" dirty="0"/>
              <a:t>, </a:t>
            </a:r>
            <a:r>
              <a:rPr lang="fr-CA" dirty="0" err="1"/>
              <a:t>cUnCaractere</a:t>
            </a:r>
            <a:r>
              <a:rPr lang="fr-CA" dirty="0"/>
              <a:t>, </a:t>
            </a:r>
            <a:r>
              <a:rPr lang="fr-CA" dirty="0" err="1"/>
              <a:t>nUnEntier</a:t>
            </a:r>
            <a:r>
              <a:rPr lang="fr-CA" dirty="0"/>
              <a:t>, </a:t>
            </a:r>
            <a:r>
              <a:rPr lang="fr-CA" dirty="0" err="1"/>
              <a:t>bReponse</a:t>
            </a:r>
            <a:r>
              <a:rPr lang="fr-CA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27140357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assignation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/>
              <a:t>Une fois la variable définie, on peut ensuite lui assigner une valeur:</a:t>
            </a:r>
            <a:br>
              <a:rPr lang="fr-CA" dirty="0"/>
            </a:b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MonNombre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MonNombre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 = 25;</a:t>
            </a:r>
          </a:p>
          <a:p>
            <a:r>
              <a:rPr lang="fr-CA" dirty="0"/>
              <a:t>Évidemment, la valeur doit avoir le bon type!!!</a:t>
            </a:r>
          </a:p>
          <a:p>
            <a:pPr lvl="1"/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MonNombre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 = 1;   // bon</a:t>
            </a:r>
          </a:p>
          <a:p>
            <a:pPr lvl="1"/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MonNombre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Bonjour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;  // mauvais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UnCaractere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UnCaractere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‘x’;  // bon</a:t>
            </a:r>
            <a:endParaRPr lang="fr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2429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assignation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</a:t>
            </a:r>
            <a:r>
              <a:rPr lang="en-US" dirty="0" err="1"/>
              <a:t>peut</a:t>
            </a:r>
            <a:r>
              <a:rPr lang="en-US" dirty="0"/>
              <a:t> d</a:t>
            </a:r>
            <a:r>
              <a:rPr lang="fr-CA" dirty="0" err="1"/>
              <a:t>éfinir</a:t>
            </a:r>
            <a:r>
              <a:rPr lang="fr-CA" dirty="0"/>
              <a:t> et assigner d’un coup:</a:t>
            </a:r>
          </a:p>
          <a:p>
            <a:pPr lvl="1"/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 x=0;</a:t>
            </a:r>
          </a:p>
          <a:p>
            <a:pPr lvl="1"/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char c=‘z’;</a:t>
            </a:r>
          </a:p>
          <a:p>
            <a:pPr lvl="1"/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 b=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 z=0.2345678;</a:t>
            </a:r>
          </a:p>
          <a:p>
            <a:pPr lvl="1"/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 y=1.0;   </a:t>
            </a:r>
            <a:r>
              <a:rPr lang="fr-CA" dirty="0">
                <a:latin typeface="+mj-lt"/>
                <a:cs typeface="Courier New" panose="02070309020205020404" pitchFamily="49" charset="0"/>
              </a:rPr>
              <a:t>// on pourrait écrire </a:t>
            </a:r>
            <a:r>
              <a:rPr lang="fr-CA" dirty="0">
                <a:solidFill>
                  <a:schemeClr val="accent1"/>
                </a:solidFill>
                <a:latin typeface="+mj-lt"/>
                <a:cs typeface="Courier New" panose="02070309020205020404" pitchFamily="49" charset="0"/>
              </a:rPr>
              <a:t>y=1;</a:t>
            </a:r>
            <a:r>
              <a:rPr lang="fr-CA" dirty="0">
                <a:latin typeface="+mj-lt"/>
                <a:cs typeface="Courier New" panose="02070309020205020404" pitchFamily="49" charset="0"/>
              </a:rPr>
              <a:t> mais </a:t>
            </a:r>
            <a:r>
              <a:rPr lang="fr-CA" dirty="0">
                <a:solidFill>
                  <a:schemeClr val="accent1"/>
                </a:solidFill>
                <a:latin typeface="+mj-lt"/>
                <a:cs typeface="Courier New" panose="02070309020205020404" pitchFamily="49" charset="0"/>
              </a:rPr>
              <a:t>y=1.0;</a:t>
            </a:r>
            <a:r>
              <a:rPr lang="fr-CA" dirty="0">
                <a:latin typeface="+mj-lt"/>
                <a:cs typeface="Courier New" panose="02070309020205020404" pitchFamily="49" charset="0"/>
              </a:rPr>
              <a:t> est plus clair</a:t>
            </a:r>
          </a:p>
          <a:p>
            <a:pPr lvl="1"/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 nb = 1+2+3+4+5+6+7+8+9;</a:t>
            </a:r>
          </a:p>
        </p:txBody>
      </p:sp>
    </p:spTree>
    <p:extLst>
      <p:ext uri="{BB962C8B-B14F-4D97-AF65-F5344CB8AC3E}">
        <p14:creationId xmlns:p14="http://schemas.microsoft.com/office/powerpoint/2010/main" val="26345551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assignation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A" dirty="0"/>
              <a:t>On peut naturellement assigner à une variable la valeur d’une autre variable:</a:t>
            </a:r>
          </a:p>
          <a:p>
            <a:pPr lvl="1"/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 i=25;</a:t>
            </a:r>
            <a:b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 j = i; // j vaut 25</a:t>
            </a:r>
          </a:p>
          <a:p>
            <a:pPr lvl="1"/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 x=1;</a:t>
            </a:r>
            <a:b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  <a:b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y = x+1;</a:t>
            </a:r>
          </a:p>
          <a:p>
            <a:pPr lvl="1"/>
            <a:endParaRPr lang="fr-CA" dirty="0"/>
          </a:p>
          <a:p>
            <a:r>
              <a:rPr lang="fr-CA" dirty="0"/>
              <a:t>Une forme populaire:</a:t>
            </a:r>
            <a:br>
              <a:rPr lang="fr-CA" dirty="0"/>
            </a:br>
            <a:r>
              <a:rPr lang="fr-CA" dirty="0"/>
              <a:t>	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x=x+1;</a:t>
            </a:r>
          </a:p>
        </p:txBody>
      </p:sp>
    </p:spTree>
    <p:extLst>
      <p:ext uri="{BB962C8B-B14F-4D97-AF65-F5344CB8AC3E}">
        <p14:creationId xmlns:p14="http://schemas.microsoft.com/office/powerpoint/2010/main" val="30368673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exercice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A" dirty="0"/>
              <a:t>Dans le programme ci-contre, définissez </a:t>
            </a:r>
            <a:br>
              <a:rPr lang="fr-CA" dirty="0"/>
            </a:br>
            <a:r>
              <a:rPr lang="fr-CA" dirty="0"/>
              <a:t>une variable de type entier et une variable</a:t>
            </a:r>
            <a:br>
              <a:rPr lang="fr-CA" dirty="0"/>
            </a:br>
            <a:r>
              <a:rPr lang="fr-CA" dirty="0"/>
              <a:t>de type </a:t>
            </a:r>
            <a:r>
              <a:rPr lang="fr-CA" dirty="0" err="1"/>
              <a:t>float</a:t>
            </a:r>
            <a:r>
              <a:rPr lang="fr-CA" dirty="0"/>
              <a:t>.</a:t>
            </a:r>
          </a:p>
          <a:p>
            <a:r>
              <a:rPr lang="fr-CA" dirty="0"/>
              <a:t>Donnez-leur la valeur 10.</a:t>
            </a:r>
          </a:p>
          <a:p>
            <a:endParaRPr lang="fr-CA" dirty="0"/>
          </a:p>
          <a:p>
            <a:r>
              <a:rPr lang="fr-CA" dirty="0"/>
              <a:t>Ajoutez une troisième variable de type</a:t>
            </a:r>
            <a:br>
              <a:rPr lang="fr-CA" dirty="0"/>
            </a:br>
            <a:r>
              <a:rPr lang="fr-CA" dirty="0" err="1"/>
              <a:t>float</a:t>
            </a:r>
            <a:r>
              <a:rPr lang="fr-CA" dirty="0"/>
              <a:t>. Sa valeur est la somme des deux</a:t>
            </a:r>
            <a:br>
              <a:rPr lang="fr-CA" dirty="0"/>
            </a:br>
            <a:r>
              <a:rPr lang="fr-CA" dirty="0"/>
              <a:t>autres variables.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054" y="2321878"/>
            <a:ext cx="4948110" cy="273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1376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Vie d’une variable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En gros, une variable commence à ‘vivre’ à partir de sa définition et elle vit jusqu’à la fin du bloc d’instructions où elle est définie.</a:t>
            </a:r>
          </a:p>
          <a:p>
            <a:endParaRPr lang="fr-CA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112" y="3195637"/>
            <a:ext cx="4638675" cy="3038475"/>
          </a:xfrm>
          <a:prstGeom prst="rect">
            <a:avLst/>
          </a:prstGeom>
        </p:spPr>
      </p:pic>
      <p:sp>
        <p:nvSpPr>
          <p:cNvPr id="5" name="Accolade fermante 4"/>
          <p:cNvSpPr/>
          <p:nvPr/>
        </p:nvSpPr>
        <p:spPr>
          <a:xfrm>
            <a:off x="4371975" y="4095750"/>
            <a:ext cx="400050" cy="15144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Accolade fermante 5"/>
          <p:cNvSpPr/>
          <p:nvPr/>
        </p:nvSpPr>
        <p:spPr>
          <a:xfrm>
            <a:off x="4953000" y="5038725"/>
            <a:ext cx="266700" cy="5715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ZoneTexte 6"/>
          <p:cNvSpPr txBox="1"/>
          <p:nvPr/>
        </p:nvSpPr>
        <p:spPr>
          <a:xfrm>
            <a:off x="6500812" y="391108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Vie de 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6534149" y="4530208"/>
            <a:ext cx="176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Vie de 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cxnSp>
        <p:nvCxnSpPr>
          <p:cNvPr id="10" name="Connecteur droit avec flèche 9"/>
          <p:cNvCxnSpPr>
            <a:stCxn id="7" idx="1"/>
          </p:cNvCxnSpPr>
          <p:nvPr/>
        </p:nvCxnSpPr>
        <p:spPr>
          <a:xfrm flipH="1">
            <a:off x="4772026" y="4095750"/>
            <a:ext cx="1728786" cy="27622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stCxn id="8" idx="1"/>
          </p:cNvCxnSpPr>
          <p:nvPr/>
        </p:nvCxnSpPr>
        <p:spPr>
          <a:xfrm flipH="1">
            <a:off x="5336382" y="4714874"/>
            <a:ext cx="1197767" cy="62706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9384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Vie d’une variable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Attention: ici, la variable k existe seulement dans la fonction f().</a:t>
            </a:r>
          </a:p>
          <a:p>
            <a:endParaRPr lang="fr-CA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525" y="3011489"/>
            <a:ext cx="337185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6047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exercice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Opérateurs mathématiques:  + - * /</a:t>
            </a:r>
          </a:p>
          <a:p>
            <a:r>
              <a:rPr lang="fr-CA" dirty="0"/>
              <a:t>Parenthèses pour grouper les termes.</a:t>
            </a:r>
          </a:p>
          <a:p>
            <a:r>
              <a:rPr lang="fr-CA" dirty="0"/>
              <a:t>Complétez le programme suivant pour</a:t>
            </a:r>
            <a:br>
              <a:rPr lang="fr-CA" dirty="0"/>
            </a:br>
            <a:r>
              <a:rPr lang="fr-CA" dirty="0"/>
              <a:t> qu’il calcule une conversion Celsius-Fahrenheit.</a:t>
            </a:r>
          </a:p>
          <a:p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344" y="4618852"/>
            <a:ext cx="5391150" cy="8001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269" y="193975"/>
            <a:ext cx="552450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1203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exercice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Modifier le programme précédent pour qu’il fasse la conversion inverse</a:t>
            </a:r>
            <a:br>
              <a:rPr lang="fr-CA" dirty="0"/>
            </a:br>
            <a:r>
              <a:rPr lang="fr-CA" dirty="0"/>
              <a:t>Fahrenheit </a:t>
            </a:r>
            <a:r>
              <a:rPr lang="fr-CA" dirty="0">
                <a:sym typeface="Wingdings" panose="05000000000000000000" pitchFamily="2" charset="2"/>
              </a:rPr>
              <a:t></a:t>
            </a:r>
            <a:r>
              <a:rPr lang="fr-CA" dirty="0"/>
              <a:t> Celsius.</a:t>
            </a:r>
          </a:p>
        </p:txBody>
      </p:sp>
    </p:spTree>
    <p:extLst>
      <p:ext uri="{BB962C8B-B14F-4D97-AF65-F5344CB8AC3E}">
        <p14:creationId xmlns:p14="http://schemas.microsoft.com/office/powerpoint/2010/main" val="1909028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Popularit</a:t>
            </a:r>
            <a:r>
              <a:rPr lang="fr-CA" dirty="0"/>
              <a:t>é des langages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2708" y="3472111"/>
            <a:ext cx="4604381" cy="258278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437" y="4275107"/>
            <a:ext cx="5093368" cy="1779785"/>
          </a:xfrm>
          <a:prstGeom prst="rect">
            <a:avLst/>
          </a:prstGeom>
        </p:spPr>
      </p:pic>
      <p:sp>
        <p:nvSpPr>
          <p:cNvPr id="10" name="Légende sans bordure 1 9"/>
          <p:cNvSpPr/>
          <p:nvPr/>
        </p:nvSpPr>
        <p:spPr>
          <a:xfrm>
            <a:off x="3597234" y="3859367"/>
            <a:ext cx="826168" cy="358702"/>
          </a:xfrm>
          <a:prstGeom prst="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1972</a:t>
            </a:r>
            <a:endParaRPr lang="fr-CA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Légende sans bordure 1 10"/>
          <p:cNvSpPr/>
          <p:nvPr/>
        </p:nvSpPr>
        <p:spPr>
          <a:xfrm>
            <a:off x="4461286" y="4095756"/>
            <a:ext cx="826168" cy="358702"/>
          </a:xfrm>
          <a:prstGeom prst="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1995</a:t>
            </a:r>
            <a:endParaRPr lang="fr-CA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Légende sans bordure 1 11"/>
          <p:cNvSpPr/>
          <p:nvPr/>
        </p:nvSpPr>
        <p:spPr>
          <a:xfrm>
            <a:off x="9600699" y="4653454"/>
            <a:ext cx="826168" cy="358702"/>
          </a:xfrm>
          <a:prstGeom prst="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1959</a:t>
            </a:r>
            <a:endParaRPr lang="fr-CA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Légende sans bordure 1 12"/>
          <p:cNvSpPr/>
          <p:nvPr/>
        </p:nvSpPr>
        <p:spPr>
          <a:xfrm>
            <a:off x="9464342" y="4105579"/>
            <a:ext cx="826168" cy="358702"/>
          </a:xfrm>
          <a:prstGeom prst="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1957</a:t>
            </a:r>
            <a:endParaRPr lang="fr-CA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Légende sans bordure 1 13"/>
          <p:cNvSpPr/>
          <p:nvPr/>
        </p:nvSpPr>
        <p:spPr>
          <a:xfrm>
            <a:off x="5317192" y="4346655"/>
            <a:ext cx="826168" cy="358702"/>
          </a:xfrm>
          <a:prstGeom prst="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1991</a:t>
            </a:r>
            <a:endParaRPr lang="fr-CA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Légende sans bordure 1 14"/>
          <p:cNvSpPr/>
          <p:nvPr/>
        </p:nvSpPr>
        <p:spPr>
          <a:xfrm>
            <a:off x="3256086" y="4605325"/>
            <a:ext cx="826168" cy="358702"/>
          </a:xfrm>
          <a:prstGeom prst="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1983</a:t>
            </a:r>
            <a:endParaRPr lang="fr-CA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Légende sans bordure 1 15"/>
          <p:cNvSpPr/>
          <p:nvPr/>
        </p:nvSpPr>
        <p:spPr>
          <a:xfrm>
            <a:off x="9464342" y="5140098"/>
            <a:ext cx="826168" cy="358702"/>
          </a:xfrm>
          <a:prstGeom prst="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1986</a:t>
            </a:r>
            <a:endParaRPr lang="fr-CA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098" name="Picture 2" descr="Résultats de recherche d'images pour « thompson ritchie »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900" y="1060471"/>
            <a:ext cx="285750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5280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Retour aux fonctions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Maintenant qu’on connaît variables et types, on peut revoir les fonctions:</a:t>
            </a:r>
          </a:p>
          <a:p>
            <a:pPr lvl="1"/>
            <a:r>
              <a:rPr lang="fr-CA" dirty="0"/>
              <a:t>Une fonction peut avoir 0, 1 ou plusieurs paramètres</a:t>
            </a:r>
          </a:p>
          <a:p>
            <a:pPr lvl="1"/>
            <a:r>
              <a:rPr lang="fr-CA" dirty="0"/>
              <a:t>Une fonction peut retourner de l’information</a:t>
            </a:r>
          </a:p>
          <a:p>
            <a:pPr lvl="1"/>
            <a:endParaRPr lang="fr-CA" dirty="0"/>
          </a:p>
          <a:p>
            <a:r>
              <a:rPr lang="fr-CA" dirty="0"/>
              <a:t>Exemples:</a:t>
            </a:r>
          </a:p>
          <a:p>
            <a:pPr lvl="1"/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 f( 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 a);</a:t>
            </a:r>
          </a:p>
          <a:p>
            <a:pPr lvl="1"/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 y);</a:t>
            </a:r>
          </a:p>
          <a:p>
            <a:pPr lvl="1"/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8447407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Exemple de fonction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Une fonction de conversion </a:t>
            </a:r>
            <a:br>
              <a:rPr lang="fr-CA" dirty="0"/>
            </a:br>
            <a:r>
              <a:rPr lang="fr-CA" dirty="0"/>
              <a:t>Celsius-Fahrenheit ressemblerait à: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1" y="1685196"/>
            <a:ext cx="533400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2945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Notes sur les fonctions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À l’appel, il faut fournir tous les paramètres demandés.</a:t>
            </a:r>
          </a:p>
          <a:p>
            <a:endParaRPr lang="fr-CA" dirty="0"/>
          </a:p>
          <a:p>
            <a:r>
              <a:rPr lang="fr-CA" dirty="0"/>
              <a:t>Les paramètres sont copiés!</a:t>
            </a:r>
          </a:p>
        </p:txBody>
      </p:sp>
    </p:spTree>
    <p:extLst>
      <p:ext uri="{BB962C8B-B14F-4D97-AF65-F5344CB8AC3E}">
        <p14:creationId xmlns:p14="http://schemas.microsoft.com/office/powerpoint/2010/main" val="38208625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</a:t>
            </a:r>
            <a:r>
              <a:rPr lang="en-US" dirty="0"/>
              <a:t> r</a:t>
            </a:r>
            <a:r>
              <a:rPr lang="fr-CA" dirty="0" err="1"/>
              <a:t>ésumé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Une variable = espace mémoire avec un nom et un type</a:t>
            </a:r>
          </a:p>
          <a:p>
            <a:r>
              <a:rPr lang="fr-CA" dirty="0"/>
              <a:t>Type  </a:t>
            </a:r>
            <a:r>
              <a:rPr lang="fr-CA" dirty="0" err="1"/>
              <a:t>nomdevariable</a:t>
            </a:r>
            <a:r>
              <a:rPr lang="fr-CA" dirty="0"/>
              <a:t> ;</a:t>
            </a:r>
          </a:p>
          <a:p>
            <a:pPr lvl="1"/>
            <a:r>
              <a:rPr lang="fr-CA" dirty="0" err="1"/>
              <a:t>int</a:t>
            </a:r>
            <a:r>
              <a:rPr lang="fr-CA" dirty="0"/>
              <a:t> x;   x = -45;</a:t>
            </a:r>
          </a:p>
          <a:p>
            <a:pPr lvl="1"/>
            <a:r>
              <a:rPr lang="fr-CA" dirty="0" err="1"/>
              <a:t>int</a:t>
            </a:r>
            <a:r>
              <a:rPr lang="fr-CA" dirty="0"/>
              <a:t> y = -x;</a:t>
            </a:r>
          </a:p>
          <a:p>
            <a:pPr lvl="1"/>
            <a:r>
              <a:rPr lang="fr-CA" dirty="0" err="1"/>
              <a:t>float</a:t>
            </a:r>
            <a:r>
              <a:rPr lang="fr-CA" dirty="0"/>
              <a:t> pi = 3.14159;</a:t>
            </a:r>
          </a:p>
          <a:p>
            <a:r>
              <a:rPr lang="fr-CA" dirty="0"/>
              <a:t>Une fonction peut recevoir et retourner des informations</a:t>
            </a:r>
          </a:p>
          <a:p>
            <a:r>
              <a:rPr lang="fr-CA" dirty="0"/>
              <a:t>Type  </a:t>
            </a:r>
            <a:r>
              <a:rPr lang="fr-CA" dirty="0" err="1"/>
              <a:t>nomdefonction</a:t>
            </a:r>
            <a:r>
              <a:rPr lang="fr-CA" dirty="0"/>
              <a:t>( type1 parametre1, type2 parametre2,…)</a:t>
            </a:r>
          </a:p>
        </p:txBody>
      </p:sp>
    </p:spTree>
    <p:extLst>
      <p:ext uri="{BB962C8B-B14F-4D97-AF65-F5344CB8AC3E}">
        <p14:creationId xmlns:p14="http://schemas.microsoft.com/office/powerpoint/2010/main" val="39517444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exercices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Faites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fonction</a:t>
            </a:r>
            <a:r>
              <a:rPr lang="en-US" dirty="0"/>
              <a:t> </a:t>
            </a:r>
            <a:r>
              <a:rPr lang="en-US" dirty="0" err="1"/>
              <a:t>appel</a:t>
            </a:r>
            <a:r>
              <a:rPr lang="fr-CA" dirty="0" err="1"/>
              <a:t>ée</a:t>
            </a:r>
            <a:r>
              <a:rPr lang="fr-CA" dirty="0"/>
              <a:t> « Calculer » et qui retourne la valeur constante 0.5.</a:t>
            </a:r>
          </a:p>
          <a:p>
            <a:endParaRPr lang="fr-CA" dirty="0"/>
          </a:p>
          <a:p>
            <a:r>
              <a:rPr lang="fr-CA" dirty="0"/>
              <a:t>Faites une fonction qui calcule et retourne la moyenne de deux entiers reçus en paramètre. </a:t>
            </a:r>
            <a:br>
              <a:rPr lang="fr-CA" dirty="0"/>
            </a:br>
            <a:r>
              <a:rPr lang="fr-CA" dirty="0"/>
              <a:t>Indice:     </a:t>
            </a:r>
            <a:r>
              <a:rPr lang="fr-CA" dirty="0" err="1"/>
              <a:t>float</a:t>
            </a:r>
            <a:r>
              <a:rPr lang="fr-CA" dirty="0"/>
              <a:t> Moyenne(</a:t>
            </a:r>
            <a:r>
              <a:rPr lang="fr-CA" dirty="0" err="1"/>
              <a:t>int</a:t>
            </a:r>
            <a:r>
              <a:rPr lang="fr-CA" dirty="0"/>
              <a:t> nombre1, </a:t>
            </a:r>
            <a:r>
              <a:rPr lang="fr-CA" dirty="0" err="1"/>
              <a:t>int</a:t>
            </a:r>
            <a:r>
              <a:rPr lang="fr-CA" dirty="0"/>
              <a:t> nombre2)</a:t>
            </a:r>
          </a:p>
          <a:p>
            <a:pPr marL="0" indent="0">
              <a:buNone/>
            </a:pPr>
            <a:r>
              <a:rPr lang="fr-CA" dirty="0"/>
              <a:t>	    </a:t>
            </a:r>
            <a:r>
              <a:rPr lang="en-US" dirty="0"/>
              <a:t>{ … </a:t>
            </a:r>
          </a:p>
          <a:p>
            <a:pPr marL="0" indent="0">
              <a:buNone/>
            </a:pPr>
            <a:r>
              <a:rPr lang="en-US" dirty="0"/>
              <a:t>	    }</a:t>
            </a:r>
            <a:endParaRPr lang="fr-CA" dirty="0"/>
          </a:p>
          <a:p>
            <a:r>
              <a:rPr lang="fr-CA" dirty="0"/>
              <a:t>Faites une fonction appelée « Carre » qui calcule et retourne le carré d’un nombre.</a:t>
            </a:r>
          </a:p>
          <a:p>
            <a:r>
              <a:rPr lang="fr-CA" dirty="0"/>
              <a:t>Que vaudra y?    </a:t>
            </a:r>
            <a:r>
              <a:rPr lang="fr-CA" dirty="0" err="1"/>
              <a:t>float</a:t>
            </a:r>
            <a:r>
              <a:rPr lang="fr-CA" dirty="0"/>
              <a:t> y=Carre(Carre(10</a:t>
            </a:r>
            <a:r>
              <a:rPr lang="fr-CA"/>
              <a:t>));      </a:t>
            </a:r>
            <a:endParaRPr lang="fr-CA" dirty="0"/>
          </a:p>
          <a:p>
            <a:pPr lvl="1"/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6057303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Pointeurs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Un pointeur est une sorte de variable dont la valeur est une adresse.</a:t>
            </a:r>
          </a:p>
          <a:p>
            <a:r>
              <a:rPr lang="fr-CA" dirty="0"/>
              <a:t>Exemple:</a:t>
            </a:r>
          </a:p>
          <a:p>
            <a:pPr lvl="1"/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 *p;</a:t>
            </a:r>
          </a:p>
          <a:p>
            <a:pPr lvl="1"/>
            <a:r>
              <a:rPr lang="fr-CA" dirty="0"/>
              <a:t>Si p=25, (*p) représente le contenu de la </a:t>
            </a:r>
            <a:br>
              <a:rPr lang="fr-CA" dirty="0"/>
            </a:br>
            <a:r>
              <a:rPr lang="fr-CA" dirty="0"/>
              <a:t>mémoire à l’adresse 25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0" y="3557587"/>
            <a:ext cx="382905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9741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Exercice </a:t>
            </a:r>
            <a:r>
              <a:rPr lang="fr-CA" sz="1800" dirty="0"/>
              <a:t>(age.cpp)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Complétez le programme ci-dessous qui calcule l’âge d’une personne.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923" y="3107466"/>
            <a:ext cx="8306585" cy="316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0955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Parlant de fonctions…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Avec le </a:t>
            </a:r>
            <a:r>
              <a:rPr lang="fr-CA" dirty="0" err="1"/>
              <a:t>toolchain</a:t>
            </a:r>
            <a:r>
              <a:rPr lang="fr-CA" dirty="0"/>
              <a:t> C viennent des librairies de fonctions.</a:t>
            </a:r>
          </a:p>
          <a:p>
            <a:r>
              <a:rPr lang="fr-CA" dirty="0"/>
              <a:t>Si on inclut </a:t>
            </a:r>
            <a:r>
              <a:rPr lang="fr-CA" dirty="0" err="1"/>
              <a:t>stdio.h</a:t>
            </a:r>
            <a:r>
              <a:rPr lang="fr-CA" dirty="0"/>
              <a:t>: </a:t>
            </a:r>
            <a:r>
              <a:rPr lang="fr-CA" dirty="0" err="1"/>
              <a:t>printf</a:t>
            </a:r>
            <a:r>
              <a:rPr lang="fr-CA" dirty="0"/>
              <a:t>, fonction de création/lecture de fichiers, etc.</a:t>
            </a:r>
          </a:p>
          <a:p>
            <a:r>
              <a:rPr lang="fr-CA" dirty="0"/>
              <a:t>Si on inclut </a:t>
            </a:r>
            <a:r>
              <a:rPr lang="fr-CA" dirty="0" err="1"/>
              <a:t>math.h</a:t>
            </a:r>
            <a:r>
              <a:rPr lang="fr-CA" dirty="0"/>
              <a:t>: abs, cos, </a:t>
            </a:r>
            <a:r>
              <a:rPr lang="fr-CA" dirty="0" err="1"/>
              <a:t>asin</a:t>
            </a:r>
            <a:r>
              <a:rPr lang="fr-CA" dirty="0"/>
              <a:t>, </a:t>
            </a:r>
            <a:r>
              <a:rPr lang="fr-CA" dirty="0" err="1"/>
              <a:t>sqrt</a:t>
            </a:r>
            <a:r>
              <a:rPr lang="fr-CA" dirty="0"/>
              <a:t>, </a:t>
            </a:r>
            <a:r>
              <a:rPr lang="fr-CA" dirty="0" err="1"/>
              <a:t>pow</a:t>
            </a:r>
            <a:r>
              <a:rPr lang="fr-CA" dirty="0"/>
              <a:t>, </a:t>
            </a:r>
            <a:r>
              <a:rPr lang="fr-CA" dirty="0" err="1"/>
              <a:t>exp</a:t>
            </a:r>
            <a:r>
              <a:rPr lang="fr-CA" dirty="0"/>
              <a:t>, </a:t>
            </a:r>
            <a:r>
              <a:rPr lang="fr-CA" dirty="0" err="1"/>
              <a:t>ceil</a:t>
            </a:r>
            <a:r>
              <a:rPr lang="fr-CA" dirty="0"/>
              <a:t>/</a:t>
            </a:r>
            <a:r>
              <a:rPr lang="fr-CA" dirty="0" err="1"/>
              <a:t>floor</a:t>
            </a:r>
            <a:r>
              <a:rPr lang="fr-CA" dirty="0"/>
              <a:t>, etc.</a:t>
            </a:r>
          </a:p>
          <a:p>
            <a:r>
              <a:rPr lang="fr-CA" dirty="0"/>
              <a:t>Si on inclut </a:t>
            </a:r>
            <a:r>
              <a:rPr lang="fr-CA" dirty="0" err="1"/>
              <a:t>stdlib.h</a:t>
            </a:r>
            <a:r>
              <a:rPr lang="fr-CA" dirty="0"/>
              <a:t>: nombres aléatoires, system(), gestion de mémoire, etc.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r>
              <a:rPr lang="fr-CA" dirty="0">
                <a:sym typeface="Wingdings" panose="05000000000000000000" pitchFamily="2" charset="2"/>
              </a:rPr>
              <a:t> Ce sont des fonctions C qu’on peut utiliser en C++</a:t>
            </a:r>
            <a:endParaRPr lang="fr-CA" dirty="0"/>
          </a:p>
          <a:p>
            <a:pPr lvl="1"/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7082295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Et en </a:t>
            </a:r>
            <a:r>
              <a:rPr lang="fr-CA" dirty="0" err="1"/>
              <a:t>c++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Avec le </a:t>
            </a:r>
            <a:r>
              <a:rPr lang="fr-CA" dirty="0" err="1"/>
              <a:t>toolchain</a:t>
            </a:r>
            <a:r>
              <a:rPr lang="fr-CA" dirty="0"/>
              <a:t> C++ viennent de nouvelles fonction et de nouveaux types</a:t>
            </a:r>
          </a:p>
          <a:p>
            <a:endParaRPr lang="fr-CA" dirty="0"/>
          </a:p>
          <a:p>
            <a:r>
              <a:rPr lang="fr-CA" dirty="0"/>
              <a:t>Fini </a:t>
            </a:r>
            <a:r>
              <a:rPr lang="fr-CA" dirty="0" err="1"/>
              <a:t>printf</a:t>
            </a:r>
            <a:r>
              <a:rPr lang="fr-CA" dirty="0"/>
              <a:t>(), bonjour cout</a:t>
            </a:r>
          </a:p>
          <a:p>
            <a:endParaRPr lang="fr-CA" dirty="0"/>
          </a:p>
          <a:p>
            <a:r>
              <a:rPr lang="fr-CA" dirty="0"/>
              <a:t>Types string, </a:t>
            </a:r>
            <a:r>
              <a:rPr lang="fr-CA" dirty="0" err="1"/>
              <a:t>vector</a:t>
            </a:r>
            <a:r>
              <a:rPr lang="fr-CA" dirty="0"/>
              <a:t>, </a:t>
            </a:r>
            <a:r>
              <a:rPr lang="fr-CA" dirty="0" err="1"/>
              <a:t>map</a:t>
            </a:r>
            <a:r>
              <a:rPr lang="fr-CA" dirty="0"/>
              <a:t>, etc.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3737" y="3200400"/>
            <a:ext cx="381952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1126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Cin</a:t>
            </a:r>
            <a:r>
              <a:rPr lang="fr-CA" dirty="0"/>
              <a:t> et cout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« cout » remplace </a:t>
            </a:r>
            <a:r>
              <a:rPr lang="fr-CA" dirty="0" err="1"/>
              <a:t>printf</a:t>
            </a:r>
            <a:r>
              <a:rPr lang="fr-CA" dirty="0"/>
              <a:t>. On dirige une variable dans cout pour l’imprimer à l’écran:</a:t>
            </a:r>
            <a:br>
              <a:rPr lang="fr-CA" dirty="0"/>
            </a:br>
            <a:r>
              <a:rPr lang="fr-CA" dirty="0"/>
              <a:t>	cout </a:t>
            </a:r>
            <a:r>
              <a:rPr lang="en-US" dirty="0"/>
              <a:t>&lt;&lt; </a:t>
            </a:r>
            <a:r>
              <a:rPr lang="en-US" dirty="0" err="1"/>
              <a:t>choseaimprimer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choseaimprimer</a:t>
            </a:r>
            <a:r>
              <a:rPr lang="en-US" dirty="0"/>
              <a:t> &lt;&lt; </a:t>
            </a:r>
            <a:r>
              <a:rPr lang="en-US" dirty="0" err="1"/>
              <a:t>choseaimprimer</a:t>
            </a:r>
            <a:r>
              <a:rPr lang="en-US" dirty="0"/>
              <a:t> &lt;&lt; </a:t>
            </a:r>
            <a:r>
              <a:rPr lang="en-US" dirty="0" err="1"/>
              <a:t>choseaimprimer</a:t>
            </a:r>
            <a:r>
              <a:rPr lang="en-US" dirty="0"/>
              <a:t>;</a:t>
            </a:r>
          </a:p>
          <a:p>
            <a:r>
              <a:rPr lang="en-US" dirty="0"/>
              <a:t>“</a:t>
            </a:r>
            <a:r>
              <a:rPr lang="en-US" dirty="0" err="1"/>
              <a:t>cin</a:t>
            </a:r>
            <a:r>
              <a:rPr lang="en-US" dirty="0"/>
              <a:t>”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l’inverse</a:t>
            </a:r>
            <a:r>
              <a:rPr lang="en-US" dirty="0"/>
              <a:t>: on </a:t>
            </a:r>
            <a:r>
              <a:rPr lang="en-US" dirty="0" err="1"/>
              <a:t>redirige</a:t>
            </a:r>
            <a:r>
              <a:rPr lang="en-US" dirty="0"/>
              <a:t> </a:t>
            </a:r>
            <a:r>
              <a:rPr lang="en-US" dirty="0" err="1"/>
              <a:t>l’information</a:t>
            </a:r>
            <a:r>
              <a:rPr lang="en-US" dirty="0"/>
              <a:t> de </a:t>
            </a:r>
            <a:r>
              <a:rPr lang="en-US" dirty="0" err="1"/>
              <a:t>cin</a:t>
            </a:r>
            <a:r>
              <a:rPr lang="en-US" dirty="0"/>
              <a:t> (</a:t>
            </a:r>
            <a:r>
              <a:rPr lang="en-US" dirty="0" err="1"/>
              <a:t>c’est</a:t>
            </a:r>
            <a:r>
              <a:rPr lang="en-US" dirty="0"/>
              <a:t> le clavier) </a:t>
            </a:r>
            <a:r>
              <a:rPr lang="en-US" dirty="0" err="1"/>
              <a:t>vers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variable… </a:t>
            </a:r>
            <a:r>
              <a:rPr lang="en-US" dirty="0" err="1"/>
              <a:t>Quelle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la </a:t>
            </a:r>
            <a:r>
              <a:rPr lang="en-US" dirty="0" err="1"/>
              <a:t>façon</a:t>
            </a:r>
            <a:r>
              <a:rPr lang="en-US" dirty="0"/>
              <a:t> </a:t>
            </a:r>
            <a:r>
              <a:rPr lang="en-US" dirty="0" err="1"/>
              <a:t>d’écrire</a:t>
            </a:r>
            <a:r>
              <a:rPr lang="en-US" dirty="0"/>
              <a:t> </a:t>
            </a:r>
            <a:r>
              <a:rPr lang="en-US" dirty="0" err="1"/>
              <a:t>ça</a:t>
            </a:r>
            <a:r>
              <a:rPr lang="en-US" dirty="0"/>
              <a:t>?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263993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Interprété vs. compilé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« Un programme écrit dans un langage interprété a besoin d'un programme auxiliaire (l'interpréteur) pour traduire au fur et à mesure les instructions du programme. »</a:t>
            </a:r>
          </a:p>
          <a:p>
            <a:r>
              <a:rPr lang="fr-CA" dirty="0"/>
              <a:t>« Un programme écrit dans un langage dit </a:t>
            </a:r>
            <a:r>
              <a:rPr lang="fr-CA" b="1" dirty="0"/>
              <a:t>compilé</a:t>
            </a:r>
            <a:r>
              <a:rPr lang="fr-CA" dirty="0"/>
              <a:t> va être traduit une fois pour toutes par un programme annexe, appelé </a:t>
            </a:r>
            <a:r>
              <a:rPr lang="fr-CA" b="1" dirty="0"/>
              <a:t>compilateur</a:t>
            </a:r>
            <a:r>
              <a:rPr lang="fr-CA" dirty="0"/>
              <a:t>, afin de générer un nouveau fichier qui sera autonome. »  </a:t>
            </a:r>
          </a:p>
          <a:p>
            <a:pPr lvl="1"/>
            <a:r>
              <a:rPr lang="fr-CA" dirty="0"/>
              <a:t>C++ = compilé… On obtient un exécutable	</a:t>
            </a:r>
          </a:p>
        </p:txBody>
      </p:sp>
    </p:spTree>
    <p:extLst>
      <p:ext uri="{BB962C8B-B14F-4D97-AF65-F5344CB8AC3E}">
        <p14:creationId xmlns:p14="http://schemas.microsoft.com/office/powerpoint/2010/main" val="29445469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Élégant non?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652" y="618518"/>
            <a:ext cx="7814051" cy="491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4181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exercices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A" dirty="0"/>
              <a:t>Faites un programme qui demande votre prénom et qui dit </a:t>
            </a:r>
            <a:br>
              <a:rPr lang="fr-CA" dirty="0"/>
            </a:br>
            <a:r>
              <a:rPr lang="fr-CA" dirty="0"/>
              <a:t>« Bonjour, (votre prénom) ! »</a:t>
            </a:r>
          </a:p>
          <a:p>
            <a:endParaRPr lang="fr-CA" dirty="0"/>
          </a:p>
          <a:p>
            <a:r>
              <a:rPr lang="fr-CA" dirty="0"/>
              <a:t>Faites un programme qui demande un poids en kilogrammes et qui l’affiche en grammes. L’utilisateur pourrait taper « 3.8 » comme poids en kilos.</a:t>
            </a:r>
          </a:p>
          <a:p>
            <a:endParaRPr lang="fr-CA" dirty="0"/>
          </a:p>
          <a:p>
            <a:r>
              <a:rPr lang="fr-CA" dirty="0"/>
              <a:t>Pouvez-vous modifier le programme pour que la conversion kilos-grammes se fasse dans une fonction ?</a:t>
            </a:r>
          </a:p>
        </p:txBody>
      </p:sp>
    </p:spTree>
    <p:extLst>
      <p:ext uri="{BB962C8B-B14F-4D97-AF65-F5344CB8AC3E}">
        <p14:creationId xmlns:p14="http://schemas.microsoft.com/office/powerpoint/2010/main" val="9059876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conditions  </a:t>
            </a:r>
            <a:r>
              <a:rPr lang="fr-CA" sz="2000" dirty="0"/>
              <a:t>(if.cpp)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A" dirty="0"/>
              <a:t>On voudrait faire des tests de </a:t>
            </a:r>
            <a:r>
              <a:rPr lang="fr-CA" b="1" u="sng" dirty="0"/>
              <a:t>condition</a:t>
            </a:r>
            <a:r>
              <a:rPr lang="fr-CA" dirty="0"/>
              <a:t>: comment une variable se compare-t-elle à une valeur ?</a:t>
            </a:r>
          </a:p>
          <a:p>
            <a:r>
              <a:rPr lang="fr-CA" dirty="0"/>
              <a:t>C’est l’instruction ‘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fr-CA" dirty="0"/>
              <a:t>’ qui permet de </a:t>
            </a:r>
            <a:br>
              <a:rPr lang="fr-CA" dirty="0"/>
            </a:br>
            <a:r>
              <a:rPr lang="fr-CA" dirty="0"/>
              <a:t>faire des tests</a:t>
            </a:r>
          </a:p>
          <a:p>
            <a:r>
              <a:rPr lang="fr-CA" dirty="0"/>
              <a:t>Quand la condition dans les </a:t>
            </a:r>
            <a:br>
              <a:rPr lang="fr-CA" dirty="0"/>
            </a:br>
            <a:r>
              <a:rPr lang="fr-CA" dirty="0"/>
              <a:t>parenthèses est vraie, le bloc</a:t>
            </a:r>
            <a:br>
              <a:rPr lang="fr-CA" dirty="0"/>
            </a:br>
            <a:r>
              <a:rPr lang="fr-CA" dirty="0"/>
              <a:t>d’instructions dans les { } est</a:t>
            </a:r>
            <a:br>
              <a:rPr lang="fr-CA" dirty="0"/>
            </a:br>
            <a:r>
              <a:rPr lang="fr-CA" dirty="0"/>
              <a:t>exécuté.</a:t>
            </a:r>
          </a:p>
          <a:p>
            <a:endParaRPr lang="fr-CA" dirty="0"/>
          </a:p>
          <a:p>
            <a:endParaRPr lang="fr-CA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3087398"/>
            <a:ext cx="576262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0542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if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Dans les parenthèses on peut utiliser les crochets comme en math: </a:t>
            </a:r>
          </a:p>
          <a:p>
            <a:pPr marL="457200" lvl="1" indent="0">
              <a:buNone/>
            </a:pPr>
            <a:r>
              <a:rPr lang="fr-CA" dirty="0"/>
              <a:t>&lt;     &gt;    &lt;=     &gt;=</a:t>
            </a:r>
          </a:p>
          <a:p>
            <a:r>
              <a:rPr lang="fr-CA" dirty="0"/>
              <a:t>ATTENTION: l’égalité est testée avec  ==</a:t>
            </a:r>
          </a:p>
          <a:p>
            <a:r>
              <a:rPr lang="fr-CA" dirty="0"/>
              <a:t>L’inégalité est testée avec   !=</a:t>
            </a:r>
          </a:p>
          <a:p>
            <a:endParaRPr lang="fr-CA" dirty="0"/>
          </a:p>
          <a:p>
            <a:r>
              <a:rPr lang="fr-CA" dirty="0"/>
              <a:t>Ne pas oublier les () et { }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465991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exercice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Faites un programme qui demande un âge :</a:t>
            </a:r>
          </a:p>
          <a:p>
            <a:pPr lvl="1"/>
            <a:r>
              <a:rPr lang="fr-CA" dirty="0"/>
              <a:t>Si l’âge est plus petit ou égal à 2, le programme affiche « Un bébé! »</a:t>
            </a:r>
          </a:p>
          <a:p>
            <a:pPr lvl="1"/>
            <a:r>
              <a:rPr lang="fr-CA" dirty="0"/>
              <a:t>Si l’âge est plus grand que 64, le programme affiche « Vous êtes vieux! »</a:t>
            </a:r>
          </a:p>
          <a:p>
            <a:pPr lvl="1"/>
            <a:r>
              <a:rPr lang="fr-CA" dirty="0"/>
              <a:t>Si l’âge est exactement 18, le programme affiche « Vous êtes maintenant adulte! »</a:t>
            </a:r>
          </a:p>
          <a:p>
            <a:pPr lvl="1"/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4192357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If-</a:t>
            </a:r>
            <a:r>
              <a:rPr lang="fr-CA" dirty="0" err="1"/>
              <a:t>else</a:t>
            </a:r>
            <a:r>
              <a:rPr lang="fr-CA" dirty="0"/>
              <a:t>  </a:t>
            </a:r>
            <a:r>
              <a:rPr lang="fr-CA" sz="1800" dirty="0"/>
              <a:t>(ifelse.cpp)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Une autre instruction qui </a:t>
            </a:r>
            <a:br>
              <a:rPr lang="fr-CA" dirty="0"/>
            </a:br>
            <a:r>
              <a:rPr lang="fr-CA" dirty="0"/>
              <a:t>complète le ‘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fr-CA" dirty="0"/>
              <a:t>’ est le ‘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fr-CA" dirty="0"/>
              <a:t>’:</a:t>
            </a:r>
          </a:p>
          <a:p>
            <a:endParaRPr lang="fr-CA" dirty="0"/>
          </a:p>
          <a:p>
            <a:endParaRPr lang="fr-CA" dirty="0"/>
          </a:p>
          <a:p>
            <a:pPr lvl="1"/>
            <a:r>
              <a:rPr lang="fr-CA" dirty="0"/>
              <a:t>Si la condition du ‘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fr-CA" dirty="0"/>
              <a:t>’ est fausse, </a:t>
            </a:r>
            <a:br>
              <a:rPr lang="fr-CA" dirty="0"/>
            </a:br>
            <a:r>
              <a:rPr lang="fr-CA" dirty="0"/>
              <a:t>ce sont les instructions du ‘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fr-CA" dirty="0"/>
              <a:t>’ qui sont exécutées.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093" y="948171"/>
            <a:ext cx="626745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4985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exercice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Le programme à faire demande une note d’examen. </a:t>
            </a:r>
          </a:p>
          <a:p>
            <a:pPr lvl="1"/>
            <a:r>
              <a:rPr lang="fr-CA" dirty="0"/>
              <a:t>Si la note est supérieure à 100 ou inférieure à 0, il faut afficher « Vous trichez! »</a:t>
            </a:r>
          </a:p>
          <a:p>
            <a:pPr lvl="1"/>
            <a:r>
              <a:rPr lang="fr-CA" dirty="0"/>
              <a:t>Sinon</a:t>
            </a:r>
          </a:p>
          <a:p>
            <a:pPr lvl="2"/>
            <a:r>
              <a:rPr lang="fr-CA" dirty="0"/>
              <a:t>Si la note est 100, il faut afficher « Bravo, vous avez tout bon! »</a:t>
            </a:r>
          </a:p>
          <a:p>
            <a:pPr lvl="2"/>
            <a:r>
              <a:rPr lang="fr-CA" dirty="0"/>
              <a:t>Si la note est 0, il faut afficher « </a:t>
            </a:r>
            <a:r>
              <a:rPr lang="fr-CA" dirty="0" err="1"/>
              <a:t>Ouch</a:t>
            </a:r>
            <a:r>
              <a:rPr lang="fr-CA" dirty="0"/>
              <a:t>! »</a:t>
            </a:r>
          </a:p>
          <a:p>
            <a:pPr lvl="2"/>
            <a:r>
              <a:rPr lang="fr-CA" dirty="0"/>
              <a:t>Si la note est supérieure à 0 et inférieure à 60, il faut afficher « Échec! »</a:t>
            </a:r>
          </a:p>
          <a:p>
            <a:pPr lvl="2"/>
            <a:r>
              <a:rPr lang="fr-CA" dirty="0"/>
              <a:t>Sinon, il faut afficher « Bravo, vous passez! »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1183468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boucles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/>
              <a:t>Les boucles permettent de répéter un bloc d’instructions.</a:t>
            </a:r>
            <a:br>
              <a:rPr lang="fr-CA" dirty="0"/>
            </a:br>
            <a:r>
              <a:rPr lang="fr-CA" dirty="0"/>
              <a:t>			Très utile!</a:t>
            </a:r>
          </a:p>
          <a:p>
            <a:endParaRPr lang="fr-CA" dirty="0"/>
          </a:p>
          <a:p>
            <a:r>
              <a:rPr lang="fr-CA" dirty="0"/>
              <a:t>C’est une condition qui permet de décider si la boucle continue ou si elle arrête.</a:t>
            </a:r>
          </a:p>
          <a:p>
            <a:r>
              <a:rPr lang="fr-CA" dirty="0"/>
              <a:t>L’instruction ‘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fr-CA" dirty="0"/>
              <a:t>’ permet de forcer l’arrêt de la boucle.</a:t>
            </a:r>
          </a:p>
          <a:p>
            <a:r>
              <a:rPr lang="fr-CA" dirty="0"/>
              <a:t>Deux types courants:   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fr-CA" dirty="0"/>
              <a:t>  et   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</a:p>
        </p:txBody>
      </p:sp>
      <p:sp>
        <p:nvSpPr>
          <p:cNvPr id="4" name="Flèche droite 3"/>
          <p:cNvSpPr/>
          <p:nvPr/>
        </p:nvSpPr>
        <p:spPr>
          <a:xfrm>
            <a:off x="2718486" y="275967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583858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while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/>
              <a:t>Syntaxe:  </a:t>
            </a:r>
            <a:r>
              <a:rPr lang="fr-CA" dirty="0" err="1"/>
              <a:t>while</a:t>
            </a:r>
            <a:r>
              <a:rPr lang="fr-CA" dirty="0"/>
              <a:t>( condition) { … }</a:t>
            </a:r>
          </a:p>
          <a:p>
            <a:r>
              <a:rPr lang="fr-CA" dirty="0"/>
              <a:t>Le bloc d’instructions dans les { } </a:t>
            </a:r>
            <a:br>
              <a:rPr lang="fr-CA" dirty="0"/>
            </a:br>
            <a:r>
              <a:rPr lang="fr-CA" dirty="0"/>
              <a:t>est exécuté tant que la condition est vraie.</a:t>
            </a:r>
          </a:p>
          <a:p>
            <a:endParaRPr lang="fr-CA" dirty="0"/>
          </a:p>
          <a:p>
            <a:r>
              <a:rPr lang="fr-CA" dirty="0"/>
              <a:t>Si rien ne modifie la condition</a:t>
            </a:r>
            <a:br>
              <a:rPr lang="fr-CA" dirty="0"/>
            </a:br>
            <a:r>
              <a:rPr lang="fr-CA" dirty="0"/>
              <a:t>(et s’il n’y a pas de break), la</a:t>
            </a:r>
            <a:br>
              <a:rPr lang="fr-CA" dirty="0"/>
            </a:br>
            <a:r>
              <a:rPr lang="fr-CA" dirty="0"/>
              <a:t>boucle tourne indéfiniment.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6496" y="1357802"/>
            <a:ext cx="5030408" cy="415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7501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exercice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Faites un programme qui affiche la table de multiplications de 7 entre 0 et 12.</a:t>
            </a:r>
            <a:br>
              <a:rPr lang="fr-CA" dirty="0"/>
            </a:br>
            <a:br>
              <a:rPr lang="fr-CA" dirty="0"/>
            </a:br>
            <a:r>
              <a:rPr lang="fr-CA" dirty="0"/>
              <a:t>7 x 0 = 0</a:t>
            </a:r>
            <a:br>
              <a:rPr lang="fr-CA" dirty="0"/>
            </a:br>
            <a:r>
              <a:rPr lang="fr-CA" dirty="0"/>
              <a:t>7 x 1 = 1</a:t>
            </a:r>
            <a:br>
              <a:rPr lang="fr-CA" dirty="0"/>
            </a:br>
            <a:r>
              <a:rPr lang="fr-CA" dirty="0"/>
              <a:t>…</a:t>
            </a:r>
            <a:br>
              <a:rPr lang="fr-CA" dirty="0"/>
            </a:br>
            <a:r>
              <a:rPr lang="fr-CA" dirty="0"/>
              <a:t>7 x12 = 84</a:t>
            </a:r>
          </a:p>
        </p:txBody>
      </p:sp>
    </p:spTree>
    <p:extLst>
      <p:ext uri="{BB962C8B-B14F-4D97-AF65-F5344CB8AC3E}">
        <p14:creationId xmlns:p14="http://schemas.microsoft.com/office/powerpoint/2010/main" val="4097869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Compilation</a:t>
            </a:r>
          </a:p>
        </p:txBody>
      </p:sp>
      <p:pic>
        <p:nvPicPr>
          <p:cNvPr id="1028" name="Picture 4" descr="Résultats de recherche d'images pour « machine language »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050" y="3886994"/>
            <a:ext cx="3048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941387" y="2041526"/>
            <a:ext cx="9905999" cy="3541714"/>
          </a:xfrm>
        </p:spPr>
        <p:txBody>
          <a:bodyPr/>
          <a:lstStyle/>
          <a:p>
            <a:r>
              <a:rPr lang="fr-CA" dirty="0"/>
              <a:t>Compilateur: programme qui prend un code source et le traduit en langage machine </a:t>
            </a:r>
          </a:p>
          <a:p>
            <a:pPr lvl="1"/>
            <a:r>
              <a:rPr lang="fr-CA" dirty="0"/>
              <a:t>MonFichier.cpp </a:t>
            </a:r>
            <a:r>
              <a:rPr lang="fr-CA" dirty="0">
                <a:sym typeface="Wingdings" panose="05000000000000000000" pitchFamily="2" charset="2"/>
              </a:rPr>
              <a:t> </a:t>
            </a:r>
            <a:r>
              <a:rPr lang="fr-CA" dirty="0" err="1">
                <a:sym typeface="Wingdings" panose="05000000000000000000" pitchFamily="2" charset="2"/>
              </a:rPr>
              <a:t>MonFichier.o</a:t>
            </a:r>
            <a:r>
              <a:rPr lang="fr-CA" dirty="0">
                <a:sym typeface="Wingdings" panose="05000000000000000000" pitchFamily="2" charset="2"/>
              </a:rPr>
              <a:t>  (Linux)  ou  MonFichier.obj  (Windows)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0233078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exercice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Faites un programme qui fait un décompte de 10 à 0 et qui affiche « Bonne année! » à la fin.</a:t>
            </a:r>
          </a:p>
          <a:p>
            <a:endParaRPr lang="fr-CA" dirty="0"/>
          </a:p>
          <a:p>
            <a:r>
              <a:rPr lang="fr-CA" dirty="0"/>
              <a:t>Suggestion: inclure &lt;</a:t>
            </a:r>
            <a:r>
              <a:rPr lang="fr-CA" dirty="0" err="1"/>
              <a:t>unistd.h</a:t>
            </a:r>
            <a:r>
              <a:rPr lang="fr-CA" dirty="0"/>
              <a:t>&gt; et utiliser la fonction </a:t>
            </a:r>
            <a:r>
              <a:rPr lang="fr-CA" dirty="0" err="1"/>
              <a:t>sleep</a:t>
            </a:r>
            <a:r>
              <a:rPr lang="fr-CA" dirty="0"/>
              <a:t>(t) dans la boucle, où ‘t’ est un temps en secondes.</a:t>
            </a:r>
          </a:p>
        </p:txBody>
      </p:sp>
    </p:spTree>
    <p:extLst>
      <p:ext uri="{BB962C8B-B14F-4D97-AF65-F5344CB8AC3E}">
        <p14:creationId xmlns:p14="http://schemas.microsoft.com/office/powerpoint/2010/main" val="36576822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Classes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Le cœur du C++ !</a:t>
            </a:r>
          </a:p>
          <a:p>
            <a:r>
              <a:rPr lang="fr-CA" dirty="0"/>
              <a:t>C++, Java et d’autres langages: programmation orientée objet</a:t>
            </a:r>
          </a:p>
          <a:p>
            <a:r>
              <a:rPr lang="fr-CA" dirty="0"/>
              <a:t>POO: manière de structurer le code pour résoudre un problème</a:t>
            </a:r>
          </a:p>
          <a:p>
            <a:pPr lvl="1"/>
            <a:r>
              <a:rPr lang="fr-CA" dirty="0"/>
              <a:t>Focus sur les ‘objets’, pas les fonctions</a:t>
            </a:r>
          </a:p>
          <a:p>
            <a:pPr lvl="1"/>
            <a:endParaRPr lang="fr-CA" dirty="0"/>
          </a:p>
          <a:p>
            <a:r>
              <a:rPr lang="fr-CA" dirty="0"/>
              <a:t>Un objet est une variable dont le type est une </a:t>
            </a:r>
            <a:r>
              <a:rPr lang="fr-CA" u="sng" dirty="0"/>
              <a:t>classe</a:t>
            </a:r>
          </a:p>
        </p:txBody>
      </p:sp>
    </p:spTree>
    <p:extLst>
      <p:ext uri="{BB962C8B-B14F-4D97-AF65-F5344CB8AC3E}">
        <p14:creationId xmlns:p14="http://schemas.microsoft.com/office/powerpoint/2010/main" val="26963377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La classe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Une classe est une sorte de contenant qui peut contenir des variables et/ou des fonctions.</a:t>
            </a:r>
          </a:p>
          <a:p>
            <a:endParaRPr lang="fr-CA" dirty="0"/>
          </a:p>
          <a:p>
            <a:r>
              <a:rPr lang="fr-CA" dirty="0"/>
              <a:t>Une classe est un type </a:t>
            </a:r>
            <a:br>
              <a:rPr lang="fr-CA" dirty="0"/>
            </a:br>
            <a:r>
              <a:rPr lang="fr-CA" dirty="0"/>
              <a:t>créé par le programmeur!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093" y="3147369"/>
            <a:ext cx="3655318" cy="251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67592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Classe </a:t>
            </a:r>
            <a:r>
              <a:rPr lang="fr-CA" sz="2000" dirty="0"/>
              <a:t>(auto.cpp)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Une variable de type Auto</a:t>
            </a:r>
            <a:br>
              <a:rPr lang="fr-CA" dirty="0"/>
            </a:br>
            <a:r>
              <a:rPr lang="fr-CA" dirty="0"/>
              <a:t>est un </a:t>
            </a:r>
            <a:r>
              <a:rPr lang="fr-CA" sz="2800" b="1" dirty="0"/>
              <a:t>objet</a:t>
            </a:r>
          </a:p>
          <a:p>
            <a:r>
              <a:rPr lang="fr-CA" dirty="0"/>
              <a:t>On dit aussi que </a:t>
            </a:r>
            <a:r>
              <a:rPr lang="fr-CA" dirty="0" err="1"/>
              <a:t>monAuto</a:t>
            </a:r>
            <a:r>
              <a:rPr lang="fr-CA" dirty="0"/>
              <a:t> est</a:t>
            </a:r>
            <a:br>
              <a:rPr lang="fr-CA" dirty="0"/>
            </a:br>
            <a:r>
              <a:rPr lang="fr-CA" dirty="0"/>
              <a:t>une instance de Auto</a:t>
            </a:r>
          </a:p>
          <a:p>
            <a:r>
              <a:rPr lang="fr-CA" dirty="0"/>
              <a:t>Le point sert à accéder aux </a:t>
            </a:r>
            <a:br>
              <a:rPr lang="fr-CA" dirty="0"/>
            </a:br>
            <a:r>
              <a:rPr lang="fr-CA" dirty="0"/>
              <a:t>données et fonctions </a:t>
            </a:r>
            <a:br>
              <a:rPr lang="fr-CA" dirty="0"/>
            </a:br>
            <a:r>
              <a:rPr lang="fr-CA" dirty="0"/>
              <a:t>à l’intérieur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295" y="472429"/>
            <a:ext cx="6697620" cy="609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90740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Exercice </a:t>
            </a:r>
            <a:r>
              <a:rPr lang="fr-CA" sz="2400" dirty="0"/>
              <a:t>(exclsrobot.cpp)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Créer une classe Robot qui a une fonction </a:t>
            </a:r>
            <a:r>
              <a:rPr lang="fr-CA" dirty="0" err="1"/>
              <a:t>ImprimeMessage</a:t>
            </a:r>
            <a:r>
              <a:rPr lang="fr-CA" dirty="0"/>
              <a:t> et une variable vitesse.</a:t>
            </a:r>
          </a:p>
          <a:p>
            <a:pPr lvl="1"/>
            <a:r>
              <a:rPr lang="fr-CA" dirty="0" err="1"/>
              <a:t>ImprimeMessage</a:t>
            </a:r>
            <a:r>
              <a:rPr lang="fr-CA" dirty="0"/>
              <a:t> n’a pas de paramètre et ne retourne rien. Cette fonction fait afficher à l’écran le message « Je suis un robot »</a:t>
            </a:r>
          </a:p>
          <a:p>
            <a:pPr lvl="1"/>
            <a:r>
              <a:rPr lang="fr-CA" dirty="0"/>
              <a:t>La variable vitesse est de type </a:t>
            </a:r>
            <a:r>
              <a:rPr lang="fr-CA" dirty="0" err="1"/>
              <a:t>float</a:t>
            </a:r>
            <a:r>
              <a:rPr lang="fr-CA" dirty="0"/>
              <a:t>;</a:t>
            </a:r>
          </a:p>
          <a:p>
            <a:pPr lvl="1"/>
            <a:endParaRPr lang="fr-CA" dirty="0"/>
          </a:p>
          <a:p>
            <a:pPr lvl="2"/>
            <a:r>
              <a:rPr lang="fr-CA" dirty="0"/>
              <a:t>Ne pas oublier d’ajouter «  public: » avant les définitions.</a:t>
            </a:r>
          </a:p>
        </p:txBody>
      </p:sp>
      <p:sp>
        <p:nvSpPr>
          <p:cNvPr id="4" name="Flèche droite 3"/>
          <p:cNvSpPr/>
          <p:nvPr/>
        </p:nvSpPr>
        <p:spPr>
          <a:xfrm>
            <a:off x="1503947" y="4908884"/>
            <a:ext cx="348916" cy="2045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1530612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Classes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sz="3200" dirty="0"/>
              <a:t>La programmation orientée objet a deux propriétés importantes:</a:t>
            </a:r>
          </a:p>
          <a:p>
            <a:endParaRPr lang="fr-CA" sz="3200" dirty="0"/>
          </a:p>
          <a:p>
            <a:pPr lvl="1"/>
            <a:r>
              <a:rPr lang="fr-CA" sz="2800" dirty="0"/>
              <a:t>Encapsulation</a:t>
            </a:r>
          </a:p>
          <a:p>
            <a:pPr lvl="1"/>
            <a:endParaRPr lang="fr-CA" sz="2800" dirty="0"/>
          </a:p>
          <a:p>
            <a:pPr lvl="1"/>
            <a:r>
              <a:rPr lang="fr-CA" sz="2800" dirty="0"/>
              <a:t>Héritage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81829097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encapsulation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A" dirty="0"/>
              <a:t>On peut contrôler l’accès aux </a:t>
            </a:r>
            <a:br>
              <a:rPr lang="fr-CA" dirty="0"/>
            </a:br>
            <a:r>
              <a:rPr lang="fr-CA" dirty="0"/>
              <a:t>variables/fonctions dans une classe</a:t>
            </a:r>
          </a:p>
          <a:p>
            <a:endParaRPr lang="fr-CA" dirty="0"/>
          </a:p>
          <a:p>
            <a:pPr lvl="1"/>
            <a:r>
              <a:rPr lang="fr-CA" dirty="0"/>
              <a:t>public, </a:t>
            </a:r>
            <a:r>
              <a:rPr lang="fr-CA" dirty="0" err="1"/>
              <a:t>private</a:t>
            </a:r>
            <a:endParaRPr lang="fr-CA" dirty="0"/>
          </a:p>
          <a:p>
            <a:pPr lvl="1"/>
            <a:endParaRPr lang="fr-CA" dirty="0"/>
          </a:p>
          <a:p>
            <a:r>
              <a:rPr lang="fr-CA" dirty="0"/>
              <a:t>Quand une variable est privée, seule</a:t>
            </a:r>
            <a:br>
              <a:rPr lang="fr-CA" dirty="0"/>
            </a:br>
            <a:r>
              <a:rPr lang="fr-CA" dirty="0"/>
              <a:t>une fonction de la classe peut </a:t>
            </a:r>
            <a:br>
              <a:rPr lang="fr-CA" dirty="0"/>
            </a:br>
            <a:r>
              <a:rPr lang="fr-CA" dirty="0"/>
              <a:t>l’utiliser!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9723" y="1716739"/>
            <a:ext cx="4414839" cy="445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69214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Encapsulation </a:t>
            </a:r>
            <a:r>
              <a:rPr lang="fr-CA" sz="2000" dirty="0"/>
              <a:t>(clsvitesse.cpp)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On voit souvent ceci:</a:t>
            </a:r>
          </a:p>
          <a:p>
            <a:endParaRPr lang="fr-CA" dirty="0"/>
          </a:p>
          <a:p>
            <a:r>
              <a:rPr lang="fr-CA" dirty="0"/>
              <a:t>Explication: on veut s’assurer que</a:t>
            </a:r>
            <a:br>
              <a:rPr lang="fr-CA" dirty="0"/>
            </a:br>
            <a:r>
              <a:rPr lang="fr-CA" dirty="0"/>
              <a:t>la valeur de </a:t>
            </a:r>
            <a:r>
              <a:rPr lang="fr-CA" dirty="0" err="1"/>
              <a:t>fVitesse</a:t>
            </a:r>
            <a:r>
              <a:rPr lang="fr-CA" dirty="0"/>
              <a:t> est légale!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7892" y="1652155"/>
            <a:ext cx="6389754" cy="499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7831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héritage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Une classe peut hériter des variables/fonctions d’une autre classe</a:t>
            </a:r>
          </a:p>
          <a:p>
            <a:r>
              <a:rPr lang="fr-CA" dirty="0"/>
              <a:t>Exemple: si on a:…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220" y="3849398"/>
            <a:ext cx="3116363" cy="233319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400" y="3849399"/>
            <a:ext cx="3079813" cy="233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86782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héritage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… on pourrait avoir les classes</a:t>
            </a:r>
            <a:br>
              <a:rPr lang="fr-CA" dirty="0"/>
            </a:br>
            <a:r>
              <a:rPr lang="fr-CA" dirty="0"/>
              <a:t>Professeur et </a:t>
            </a:r>
            <a:r>
              <a:rPr lang="fr-CA" dirty="0" err="1"/>
              <a:t>Eleve</a:t>
            </a:r>
            <a:r>
              <a:rPr lang="fr-CA" dirty="0"/>
              <a:t> qui héritent</a:t>
            </a:r>
            <a:br>
              <a:rPr lang="fr-CA" dirty="0"/>
            </a:br>
            <a:r>
              <a:rPr lang="fr-CA" dirty="0"/>
              <a:t>(ou dérivent) de Personne:</a:t>
            </a:r>
          </a:p>
          <a:p>
            <a:endParaRPr lang="fr-CA" dirty="0"/>
          </a:p>
          <a:p>
            <a:r>
              <a:rPr lang="fr-CA" dirty="0"/>
              <a:t>Professeur et </a:t>
            </a:r>
            <a:r>
              <a:rPr lang="fr-CA" dirty="0" err="1"/>
              <a:t>Eleve</a:t>
            </a:r>
            <a:r>
              <a:rPr lang="fr-CA" dirty="0"/>
              <a:t> possèdent</a:t>
            </a:r>
            <a:br>
              <a:rPr lang="fr-CA" dirty="0"/>
            </a:br>
            <a:r>
              <a:rPr lang="fr-CA" dirty="0"/>
              <a:t>nom et adresse en plus de leurs</a:t>
            </a:r>
            <a:br>
              <a:rPr lang="fr-CA" dirty="0"/>
            </a:br>
            <a:r>
              <a:rPr lang="fr-CA" dirty="0"/>
              <a:t>propres variables!</a:t>
            </a:r>
          </a:p>
          <a:p>
            <a:endParaRPr lang="fr-CA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1106208"/>
            <a:ext cx="5500688" cy="514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868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Du code source à l’exécutable</a:t>
            </a:r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1138001963"/>
              </p:ext>
            </p:extLst>
          </p:nvPr>
        </p:nvGraphicFramePr>
        <p:xfrm>
          <a:off x="1908177" y="2266950"/>
          <a:ext cx="3825874" cy="27664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3774599530"/>
              </p:ext>
            </p:extLst>
          </p:nvPr>
        </p:nvGraphicFramePr>
        <p:xfrm>
          <a:off x="1908176" y="3790950"/>
          <a:ext cx="3902074" cy="23378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9" name="Espace réservé du contenu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1373868"/>
              </p:ext>
            </p:extLst>
          </p:nvPr>
        </p:nvGraphicFramePr>
        <p:xfrm>
          <a:off x="6094412" y="2266951"/>
          <a:ext cx="5345112" cy="2943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0" name="Flèche droite 9"/>
          <p:cNvSpPr/>
          <p:nvPr/>
        </p:nvSpPr>
        <p:spPr>
          <a:xfrm rot="1657841">
            <a:off x="5810250" y="3650191"/>
            <a:ext cx="447675" cy="3884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" name="Flèche droite 10"/>
          <p:cNvSpPr/>
          <p:nvPr/>
        </p:nvSpPr>
        <p:spPr>
          <a:xfrm rot="19712811">
            <a:off x="5876406" y="4640117"/>
            <a:ext cx="436014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Ellipse 11"/>
          <p:cNvSpPr/>
          <p:nvPr/>
        </p:nvSpPr>
        <p:spPr>
          <a:xfrm>
            <a:off x="3821625" y="5469909"/>
            <a:ext cx="142875" cy="180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" name="Ellipse 12"/>
          <p:cNvSpPr/>
          <p:nvPr/>
        </p:nvSpPr>
        <p:spPr>
          <a:xfrm>
            <a:off x="3821625" y="5804957"/>
            <a:ext cx="142875" cy="180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" name="Ellipse 13"/>
          <p:cNvSpPr/>
          <p:nvPr/>
        </p:nvSpPr>
        <p:spPr>
          <a:xfrm>
            <a:off x="3821625" y="6086250"/>
            <a:ext cx="142875" cy="180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6517672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constructeur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Appelée quand l’objet est créé.</a:t>
            </a:r>
          </a:p>
          <a:p>
            <a:r>
              <a:rPr lang="fr-CA" dirty="0"/>
              <a:t>Pratique pour initialiser les variables d’un objet.</a:t>
            </a:r>
          </a:p>
          <a:p>
            <a:r>
              <a:rPr lang="fr-CA" dirty="0"/>
              <a:t>Syntaxe: nom de la fonction est celui </a:t>
            </a:r>
            <a:br>
              <a:rPr lang="fr-CA" dirty="0"/>
            </a:br>
            <a:r>
              <a:rPr lang="fr-CA" dirty="0"/>
              <a:t>de la classe, pas de type de retour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0" y="1248569"/>
            <a:ext cx="4762500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03320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Programme </a:t>
            </a:r>
            <a:r>
              <a:rPr lang="fr-CA" dirty="0" err="1"/>
              <a:t>frc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Noter: c’est une classe Robot</a:t>
            </a:r>
          </a:p>
          <a:p>
            <a:r>
              <a:rPr lang="fr-CA" dirty="0"/>
              <a:t>Robot dérive de </a:t>
            </a:r>
            <a:r>
              <a:rPr lang="fr-CA" dirty="0" err="1"/>
              <a:t>IterativeRobot</a:t>
            </a:r>
            <a:endParaRPr lang="fr-CA" dirty="0"/>
          </a:p>
          <a:p>
            <a:r>
              <a:rPr lang="fr-CA" dirty="0"/>
              <a:t>6 fonctions privées</a:t>
            </a:r>
          </a:p>
          <a:p>
            <a:r>
              <a:rPr lang="fr-CA" dirty="0"/>
              <a:t>1 variable privée </a:t>
            </a:r>
            <a:r>
              <a:rPr lang="fr-CA" dirty="0" err="1"/>
              <a:t>lw</a:t>
            </a:r>
            <a:endParaRPr lang="fr-CA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805" y="291544"/>
            <a:ext cx="4859050" cy="614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49045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Classes usuelles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string: stocke une chaîne de caractères</a:t>
            </a:r>
          </a:p>
          <a:p>
            <a:pPr lvl="1"/>
            <a:r>
              <a:rPr lang="fr-CA" dirty="0"/>
              <a:t>Ex.: 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mon_nom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(« Robert »);</a:t>
            </a:r>
          </a:p>
          <a:p>
            <a:pPr lvl="1"/>
            <a:r>
              <a:rPr lang="fr-CA" dirty="0"/>
              <a:t>Possède des fonctions comme 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fr-CA" dirty="0"/>
              <a:t>(), ou des fonction de recherche</a:t>
            </a:r>
          </a:p>
          <a:p>
            <a:pPr lvl="1"/>
            <a:r>
              <a:rPr lang="fr-CA" dirty="0"/>
              <a:t>On peut faire des comparaisons:</a:t>
            </a:r>
          </a:p>
          <a:p>
            <a:pPr lvl="2"/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mon_nom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 == « Richard ») { … }</a:t>
            </a:r>
          </a:p>
          <a:p>
            <a:pPr lvl="1"/>
            <a:r>
              <a:rPr lang="fr-CA" dirty="0"/>
              <a:t>On peut accéder à un caractère:</a:t>
            </a:r>
          </a:p>
          <a:p>
            <a:pPr lvl="2"/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cout &lt;&lt; « La première lettre est » &lt;&lt; 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mon_nom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[0] &lt;&lt; 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4387419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Classes usuelles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CA" dirty="0" err="1"/>
              <a:t>vector</a:t>
            </a:r>
            <a:r>
              <a:rPr lang="fr-CA" dirty="0"/>
              <a:t>: sorte de contenant pour stocker des éléments </a:t>
            </a:r>
          </a:p>
          <a:p>
            <a:r>
              <a:rPr lang="fr-CA" dirty="0"/>
              <a:t>On déclare une variable de type </a:t>
            </a:r>
            <a:r>
              <a:rPr lang="fr-CA" dirty="0" err="1"/>
              <a:t>vector</a:t>
            </a:r>
            <a:r>
              <a:rPr lang="fr-CA" dirty="0"/>
              <a:t> comme suit:</a:t>
            </a:r>
          </a:p>
          <a:p>
            <a:pPr lvl="1"/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&lt;type des éléments&gt;  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mon_contenant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Ex.: 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UnVecteurDEntiers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Ex.: 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 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vListeDeCommandes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endParaRPr lang="fr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CA" dirty="0">
                <a:cs typeface="Courier New" panose="02070309020205020404" pitchFamily="49" charset="0"/>
              </a:rPr>
              <a:t>Le nième élément du vecteur est accessible comme suit (exemple):</a:t>
            </a:r>
          </a:p>
          <a:p>
            <a:pPr lvl="1"/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vContenant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vContenant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[n];</a:t>
            </a:r>
          </a:p>
          <a:p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sz="2800" dirty="0">
                <a:cs typeface="Courier New" panose="02070309020205020404" pitchFamily="49" charset="0"/>
              </a:rPr>
              <a:t>a des fonctions comme size</a:t>
            </a:r>
            <a:r>
              <a:rPr lang="fr-CA" dirty="0">
                <a:cs typeface="Courier New" panose="02070309020205020404" pitchFamily="49" charset="0"/>
              </a:rPr>
              <a:t>(), </a:t>
            </a:r>
            <a:r>
              <a:rPr lang="fr-CA" dirty="0" err="1">
                <a:cs typeface="Courier New" panose="02070309020205020404" pitchFamily="49" charset="0"/>
              </a:rPr>
              <a:t>push_back</a:t>
            </a:r>
            <a:r>
              <a:rPr lang="fr-CA" dirty="0">
                <a:cs typeface="Courier New" panose="02070309020205020404" pitchFamily="49" charset="0"/>
              </a:rPr>
              <a:t>(élément à ajouter), etc.</a:t>
            </a:r>
            <a:endParaRPr lang="fr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fr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21895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Vector</a:t>
            </a:r>
            <a:r>
              <a:rPr lang="fr-CA" dirty="0"/>
              <a:t> - exemple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A" dirty="0"/>
              <a:t>Si on a:</a:t>
            </a:r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r>
              <a:rPr lang="fr-CA" dirty="0"/>
              <a:t>Le vecteur </a:t>
            </a:r>
            <a:r>
              <a:rPr lang="fr-CA" dirty="0" err="1"/>
              <a:t>listedenoms</a:t>
            </a:r>
            <a:r>
              <a:rPr lang="fr-CA" dirty="0"/>
              <a:t> a 3 éléments: </a:t>
            </a:r>
          </a:p>
          <a:p>
            <a:pPr lvl="1"/>
            <a:r>
              <a:rPr lang="fr-CA" dirty="0" err="1"/>
              <a:t>Listedenoms</a:t>
            </a:r>
            <a:r>
              <a:rPr lang="fr-CA" dirty="0"/>
              <a:t>[0] est égal à « Robert »</a:t>
            </a:r>
          </a:p>
          <a:p>
            <a:pPr lvl="1"/>
            <a:r>
              <a:rPr lang="fr-CA" dirty="0" err="1"/>
              <a:t>Listedenoms</a:t>
            </a:r>
            <a:r>
              <a:rPr lang="fr-CA" dirty="0"/>
              <a:t>[1] est égal à « Richard »</a:t>
            </a:r>
          </a:p>
          <a:p>
            <a:pPr lvl="1"/>
            <a:r>
              <a:rPr lang="fr-CA" dirty="0"/>
              <a:t>Etc.</a:t>
            </a:r>
          </a:p>
          <a:p>
            <a:pPr lvl="1"/>
            <a:endParaRPr lang="fr-CA" dirty="0"/>
          </a:p>
          <a:p>
            <a:pPr lvl="1"/>
            <a:endParaRPr lang="fr-CA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4603" y="1816768"/>
            <a:ext cx="7068539" cy="200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95050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exercice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Complétez le programme exvect.cpp pour qu’il affiche ceci:</a:t>
            </a:r>
          </a:p>
          <a:p>
            <a:endParaRPr lang="fr-CA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081" y="3393156"/>
            <a:ext cx="6216772" cy="269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0533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exercice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Modifier de votre programme précédent pour qu’il demande ensuite une commande parmi </a:t>
            </a:r>
            <a:r>
              <a:rPr lang="fr-CA"/>
              <a:t>les choix possibles</a:t>
            </a:r>
            <a:r>
              <a:rPr lang="fr-CA" dirty="0"/>
              <a:t>.</a:t>
            </a:r>
          </a:p>
          <a:p>
            <a:pPr lvl="1"/>
            <a:r>
              <a:rPr lang="fr-CA" dirty="0"/>
              <a:t>Si la commande tapée est « avance », le programme affiche « En avant toute! »</a:t>
            </a:r>
          </a:p>
          <a:p>
            <a:pPr lvl="1"/>
            <a:r>
              <a:rPr lang="fr-CA" dirty="0"/>
              <a:t>Si la commande tapée est « </a:t>
            </a:r>
            <a:r>
              <a:rPr lang="fr-CA" dirty="0" err="1"/>
              <a:t>tourne_gauche</a:t>
            </a:r>
            <a:r>
              <a:rPr lang="fr-CA" dirty="0"/>
              <a:t> », le programme affiche « On vire à gauche!! »</a:t>
            </a:r>
          </a:p>
          <a:p>
            <a:pPr lvl="1"/>
            <a:r>
              <a:rPr lang="fr-CA" dirty="0"/>
              <a:t>Si la commande tapée est « </a:t>
            </a:r>
            <a:r>
              <a:rPr lang="fr-CA" dirty="0" err="1"/>
              <a:t>tourne_droite</a:t>
            </a:r>
            <a:r>
              <a:rPr lang="fr-CA" dirty="0"/>
              <a:t> », le programme affiche « On vire à droite!! »</a:t>
            </a:r>
          </a:p>
          <a:p>
            <a:pPr lvl="1"/>
            <a:r>
              <a:rPr lang="fr-CA" dirty="0"/>
              <a:t>Si la commande tapée est « recule », le programme affiche « Avancez en arrière! »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80254430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Classes </a:t>
            </a:r>
            <a:r>
              <a:rPr lang="fr-CA" dirty="0" err="1"/>
              <a:t>wpilib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98057819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devoir</a:t>
            </a:r>
            <a:endParaRPr lang="fr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Faire </a:t>
                </a:r>
                <a:r>
                  <a:rPr lang="en-US" dirty="0" err="1"/>
                  <a:t>une</a:t>
                </a:r>
                <a:r>
                  <a:rPr lang="en-US" dirty="0"/>
                  <a:t> </a:t>
                </a:r>
                <a:r>
                  <a:rPr lang="en-US" dirty="0" err="1"/>
                  <a:t>fonction</a:t>
                </a:r>
                <a:r>
                  <a:rPr lang="en-US" dirty="0"/>
                  <a:t> </a:t>
                </a:r>
                <a:r>
                  <a:rPr lang="en-US" dirty="0" err="1"/>
                  <a:t>dont</a:t>
                </a:r>
                <a:r>
                  <a:rPr lang="en-US" dirty="0"/>
                  <a:t> </a:t>
                </a:r>
                <a:r>
                  <a:rPr lang="fr-CA" dirty="0"/>
                  <a:t>le nom est </a:t>
                </a:r>
                <a:r>
                  <a:rPr lang="fr-CA" dirty="0" err="1"/>
                  <a:t>CalcDist</a:t>
                </a:r>
                <a:r>
                  <a:rPr lang="fr-CA" dirty="0"/>
                  <a:t>, qui reçoit un paramètre </a:t>
                </a:r>
                <a:r>
                  <a:rPr lang="fr-CA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lang="fr-CA" dirty="0"/>
                  <a:t> de type </a:t>
                </a:r>
                <a:r>
                  <a:rPr lang="fr-CA" dirty="0" err="1"/>
                  <a:t>float</a:t>
                </a:r>
                <a:r>
                  <a:rPr lang="fr-CA" dirty="0"/>
                  <a:t> et qui retourne une valeur de type </a:t>
                </a:r>
                <a:r>
                  <a:rPr lang="fr-CA" dirty="0" err="1"/>
                  <a:t>float</a:t>
                </a:r>
                <a:r>
                  <a:rPr lang="fr-CA" dirty="0"/>
                  <a:t>.</a:t>
                </a:r>
              </a:p>
              <a:p>
                <a:pPr lvl="1"/>
                <a:r>
                  <a:rPr lang="fr-CA" dirty="0"/>
                  <a:t>Si  </a:t>
                </a:r>
                <a:r>
                  <a:rPr lang="fr-CA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lang="fr-CA" dirty="0"/>
                  <a:t> = 100, la valeur à retourner doit être de 300</a:t>
                </a:r>
              </a:p>
              <a:p>
                <a:pPr lvl="1"/>
                <a:r>
                  <a:rPr lang="fr-CA" dirty="0"/>
                  <a:t>Si  </a:t>
                </a:r>
                <a:r>
                  <a:rPr lang="fr-CA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lang="fr-CA" dirty="0"/>
                  <a:t> = 10000, la valeur à retourner doit être de 50</a:t>
                </a:r>
              </a:p>
              <a:p>
                <a:pPr lvl="1"/>
                <a:r>
                  <a:rPr lang="fr-CA" dirty="0"/>
                  <a:t>La valeur à retourner suit une loi de forme </a:t>
                </a:r>
                <a14:m>
                  <m:oMath xmlns:m="http://schemas.openxmlformats.org/officeDocument/2006/math">
                    <m:r>
                      <a:rPr lang="fr-CA" b="0" i="1" smtClean="0">
                        <a:latin typeface="Cambria Math" panose="02040503050406030204" pitchFamily="18" charset="0"/>
                      </a:rPr>
                      <m:t>𝑎</m:t>
                    </m:r>
                    <m:rad>
                      <m:radPr>
                        <m:degHide m:val="on"/>
                        <m:ctrlP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rad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fr-CA" dirty="0"/>
              </a:p>
              <a:p>
                <a:pPr lvl="1"/>
                <a:endParaRPr lang="fr-CA" dirty="0"/>
              </a:p>
              <a:p>
                <a:pPr lvl="1"/>
                <a:endParaRPr lang="fr-CA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31" t="-2238" r="-1231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929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Eclipse</a:t>
            </a:r>
            <a:r>
              <a:rPr lang="fr-CA" dirty="0"/>
              <a:t> dans tout ça?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Outil d’aide au programmeur</a:t>
            </a:r>
          </a:p>
          <a:p>
            <a:pPr lvl="1"/>
            <a:r>
              <a:rPr lang="fr-CA" dirty="0"/>
              <a:t>Fournit un éditeur</a:t>
            </a:r>
          </a:p>
          <a:p>
            <a:pPr lvl="1"/>
            <a:r>
              <a:rPr lang="fr-CA" dirty="0"/>
              <a:t>Gère les fichiers, lance la compilation sur les bons fichiers (modifiés)</a:t>
            </a:r>
          </a:p>
          <a:p>
            <a:pPr lvl="1"/>
            <a:r>
              <a:rPr lang="fr-CA" dirty="0"/>
              <a:t>Aide à déboguer</a:t>
            </a:r>
          </a:p>
          <a:p>
            <a:r>
              <a:rPr lang="fr-CA" dirty="0"/>
              <a:t>N’inclut pas un compilateur!</a:t>
            </a:r>
          </a:p>
          <a:p>
            <a:endParaRPr lang="fr-CA" dirty="0"/>
          </a:p>
          <a:p>
            <a:pPr lvl="1"/>
            <a:endParaRPr lang="fr-CA" dirty="0"/>
          </a:p>
        </p:txBody>
      </p:sp>
      <p:sp>
        <p:nvSpPr>
          <p:cNvPr id="4" name="Flèche droite 3"/>
          <p:cNvSpPr/>
          <p:nvPr/>
        </p:nvSpPr>
        <p:spPr>
          <a:xfrm>
            <a:off x="3267075" y="4829175"/>
            <a:ext cx="857250" cy="390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Rectangle 5"/>
          <p:cNvSpPr/>
          <p:nvPr/>
        </p:nvSpPr>
        <p:spPr>
          <a:xfrm>
            <a:off x="4412989" y="4732049"/>
            <a:ext cx="168142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Toolchain</a:t>
            </a:r>
            <a:endParaRPr lang="fr-FR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1307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Toolchain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3" y="2249487"/>
            <a:ext cx="4421188" cy="3541714"/>
          </a:xfrm>
        </p:spPr>
        <p:txBody>
          <a:bodyPr/>
          <a:lstStyle/>
          <a:p>
            <a:r>
              <a:rPr lang="fr-CA" dirty="0" err="1"/>
              <a:t>Toolchain</a:t>
            </a:r>
            <a:r>
              <a:rPr lang="fr-CA" dirty="0"/>
              <a:t>: ensemble des outils qui servent à construire un exécutable à partir du code source.</a:t>
            </a:r>
          </a:p>
          <a:p>
            <a:pPr lvl="1"/>
            <a:r>
              <a:rPr lang="fr-CA" dirty="0"/>
              <a:t>Compilateur, linker, librairies, etc.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586" y="2365478"/>
            <a:ext cx="5943600" cy="363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7546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24083</TotalTime>
  <Words>1980</Words>
  <Application>Microsoft Office PowerPoint</Application>
  <PresentationFormat>Grand écran</PresentationFormat>
  <Paragraphs>398</Paragraphs>
  <Slides>78</Slides>
  <Notes>0</Notes>
  <HiddenSlides>1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78</vt:i4>
      </vt:variant>
    </vt:vector>
  </HeadingPairs>
  <TitlesOfParts>
    <vt:vector size="83" baseType="lpstr">
      <vt:lpstr>Arial</vt:lpstr>
      <vt:lpstr>Cambria Math</vt:lpstr>
      <vt:lpstr>Courier New</vt:lpstr>
      <vt:lpstr>Tw Cen MT</vt:lpstr>
      <vt:lpstr>Circuit</vt:lpstr>
      <vt:lpstr>Introduction au C++  </vt:lpstr>
      <vt:lpstr>Premiere partie</vt:lpstr>
      <vt:lpstr>langages de programmation</vt:lpstr>
      <vt:lpstr>Popularité des langages</vt:lpstr>
      <vt:lpstr>Interprété vs. compilé</vt:lpstr>
      <vt:lpstr>Compilation</vt:lpstr>
      <vt:lpstr>Du code source à l’exécutable</vt:lpstr>
      <vt:lpstr>Eclipse dans tout ça?</vt:lpstr>
      <vt:lpstr>Toolchain</vt:lpstr>
      <vt:lpstr>On commence le c++: la fonction</vt:lpstr>
      <vt:lpstr>La fonction</vt:lpstr>
      <vt:lpstr>La fonction main()</vt:lpstr>
      <vt:lpstr>Une fonction peut « appeler » une fonction</vt:lpstr>
      <vt:lpstr>Exercice</vt:lpstr>
      <vt:lpstr>Question</vt:lpstr>
      <vt:lpstr>Définition et déclaration</vt:lpstr>
      <vt:lpstr>Question</vt:lpstr>
      <vt:lpstr>Définition et déclaration</vt:lpstr>
      <vt:lpstr>Exemple – tâches du matin</vt:lpstr>
      <vt:lpstr>#include</vt:lpstr>
      <vt:lpstr>Fichiers multiples</vt:lpstr>
      <vt:lpstr>Contexte robotique</vt:lpstr>
      <vt:lpstr>Jeu des erreurs</vt:lpstr>
      <vt:lpstr>On fait le point</vt:lpstr>
      <vt:lpstr>Petit test</vt:lpstr>
      <vt:lpstr>2e partie: les types et variables</vt:lpstr>
      <vt:lpstr>Case mémoire</vt:lpstr>
      <vt:lpstr>Type </vt:lpstr>
      <vt:lpstr>variable</vt:lpstr>
      <vt:lpstr>Définition de variable</vt:lpstr>
      <vt:lpstr>Noms de variables</vt:lpstr>
      <vt:lpstr>assignation</vt:lpstr>
      <vt:lpstr>assignation</vt:lpstr>
      <vt:lpstr>assignation</vt:lpstr>
      <vt:lpstr>exercice</vt:lpstr>
      <vt:lpstr>Vie d’une variable</vt:lpstr>
      <vt:lpstr>Vie d’une variable</vt:lpstr>
      <vt:lpstr>exercice</vt:lpstr>
      <vt:lpstr>exercice</vt:lpstr>
      <vt:lpstr>Retour aux fonctions</vt:lpstr>
      <vt:lpstr>Exemple de fonction</vt:lpstr>
      <vt:lpstr>Notes sur les fonctions</vt:lpstr>
      <vt:lpstr>En résumé</vt:lpstr>
      <vt:lpstr>exercices</vt:lpstr>
      <vt:lpstr>Pointeurs</vt:lpstr>
      <vt:lpstr>Exercice (age.cpp)</vt:lpstr>
      <vt:lpstr>Parlant de fonctions…</vt:lpstr>
      <vt:lpstr>Et en c++</vt:lpstr>
      <vt:lpstr>Cin et cout</vt:lpstr>
      <vt:lpstr>exemple</vt:lpstr>
      <vt:lpstr>exercices</vt:lpstr>
      <vt:lpstr>Les conditions  (if.cpp)</vt:lpstr>
      <vt:lpstr>if</vt:lpstr>
      <vt:lpstr>exercice</vt:lpstr>
      <vt:lpstr>If-else  (ifelse.cpp)</vt:lpstr>
      <vt:lpstr>exercice</vt:lpstr>
      <vt:lpstr>Les boucles</vt:lpstr>
      <vt:lpstr>while</vt:lpstr>
      <vt:lpstr>exercice</vt:lpstr>
      <vt:lpstr>exercice</vt:lpstr>
      <vt:lpstr>Classes</vt:lpstr>
      <vt:lpstr>La classe</vt:lpstr>
      <vt:lpstr>Classe (auto.cpp)</vt:lpstr>
      <vt:lpstr>Exercice (exclsrobot.cpp)</vt:lpstr>
      <vt:lpstr>Classes</vt:lpstr>
      <vt:lpstr>encapsulation</vt:lpstr>
      <vt:lpstr>Encapsulation (clsvitesse.cpp)</vt:lpstr>
      <vt:lpstr>héritage</vt:lpstr>
      <vt:lpstr>héritage</vt:lpstr>
      <vt:lpstr>constructeur</vt:lpstr>
      <vt:lpstr>Programme frc</vt:lpstr>
      <vt:lpstr>Classes usuelles</vt:lpstr>
      <vt:lpstr>Classes usuelles</vt:lpstr>
      <vt:lpstr>Vector - exemple</vt:lpstr>
      <vt:lpstr>exercice</vt:lpstr>
      <vt:lpstr>exercice</vt:lpstr>
      <vt:lpstr>Classes wpilib</vt:lpstr>
      <vt:lpstr>devoir</vt:lpstr>
    </vt:vector>
  </TitlesOfParts>
  <Company>CRIM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Lalonde Marc</dc:creator>
  <cp:lastModifiedBy>Marc Lalonde</cp:lastModifiedBy>
  <cp:revision>90</cp:revision>
  <dcterms:created xsi:type="dcterms:W3CDTF">2016-12-05T14:09:31Z</dcterms:created>
  <dcterms:modified xsi:type="dcterms:W3CDTF">2018-12-09T20:54:53Z</dcterms:modified>
</cp:coreProperties>
</file>