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3E62B-AFAB-4213-9AF2-B1651967B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fr-CA" dirty="0"/>
              <a:t>à Python</a:t>
            </a:r>
            <a:br>
              <a:rPr lang="fr-CA" dirty="0"/>
            </a:b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77E825-F995-4823-B60D-2E2BAF68C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Mis à jour: 06-12-18</a:t>
            </a:r>
          </a:p>
          <a:p>
            <a:r>
              <a:rPr lang="fr-CA"/>
              <a:t>© Marc </a:t>
            </a:r>
            <a:r>
              <a:rPr lang="fr-CA" dirty="0"/>
              <a:t>Lalonde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5204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F61C9-32F2-4149-B2E9-84574B48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8196B-FA79-452E-9EDA-5EB9758B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Rappel:</a:t>
            </a:r>
          </a:p>
          <a:p>
            <a:endParaRPr lang="fr-CA" dirty="0"/>
          </a:p>
          <a:p>
            <a:r>
              <a:rPr lang="fr-CA" dirty="0"/>
              <a:t>Pour créer une fonction (sans paramètre) on fait</a:t>
            </a:r>
          </a:p>
          <a:p>
            <a:endParaRPr lang="fr-CA" dirty="0"/>
          </a:p>
          <a:p>
            <a:pPr marL="457200" lvl="1" indent="0">
              <a:buNone/>
            </a:pPr>
            <a:r>
              <a:rPr lang="fr-CA" dirty="0" err="1"/>
              <a:t>def</a:t>
            </a:r>
            <a:r>
              <a:rPr lang="fr-CA" dirty="0"/>
              <a:t>  </a:t>
            </a:r>
            <a:r>
              <a:rPr lang="fr-CA" dirty="0" err="1"/>
              <a:t>mon_nom_de_fonction</a:t>
            </a:r>
            <a:r>
              <a:rPr lang="fr-CA" dirty="0"/>
              <a:t>():</a:t>
            </a:r>
          </a:p>
          <a:p>
            <a:pPr marL="457200" lvl="1" indent="0">
              <a:buNone/>
            </a:pPr>
            <a:r>
              <a:rPr lang="fr-CA" dirty="0"/>
              <a:t>          instruction1</a:t>
            </a:r>
            <a:br>
              <a:rPr lang="fr-CA" dirty="0"/>
            </a:br>
            <a:r>
              <a:rPr lang="fr-CA" dirty="0"/>
              <a:t>          instruction2</a:t>
            </a:r>
            <a:br>
              <a:rPr lang="fr-CA" dirty="0"/>
            </a:br>
            <a:r>
              <a:rPr lang="fr-CA" dirty="0"/>
              <a:t>          etc.     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Attention à deux choses:   </a:t>
            </a:r>
          </a:p>
          <a:p>
            <a:pPr lvl="1"/>
            <a:r>
              <a:rPr lang="fr-CA" dirty="0"/>
              <a:t>le  </a:t>
            </a:r>
            <a:r>
              <a:rPr lang="fr-CA" sz="2600" b="1" dirty="0"/>
              <a:t>:</a:t>
            </a:r>
            <a:r>
              <a:rPr lang="fr-CA" dirty="0"/>
              <a:t>  à la fin de la ligne « </a:t>
            </a:r>
            <a:r>
              <a:rPr lang="fr-CA" dirty="0" err="1"/>
              <a:t>def</a:t>
            </a:r>
            <a:r>
              <a:rPr lang="fr-CA" dirty="0"/>
              <a:t> »</a:t>
            </a:r>
          </a:p>
          <a:p>
            <a:pPr lvl="1"/>
            <a:r>
              <a:rPr lang="fr-CA" dirty="0"/>
              <a:t>l’</a:t>
            </a:r>
            <a:r>
              <a:rPr lang="fr-CA" u="sng" dirty="0"/>
              <a:t>indentation</a:t>
            </a:r>
            <a:endParaRPr lang="fr-CA" dirty="0"/>
          </a:p>
        </p:txBody>
      </p:sp>
      <p:pic>
        <p:nvPicPr>
          <p:cNvPr id="4" name="Picture 4" descr="Résultats de recherche d'images pour « function programming »">
            <a:extLst>
              <a:ext uri="{FF2B5EF4-FFF2-40B4-BE49-F238E27FC236}">
                <a16:creationId xmlns:a16="http://schemas.microsoft.com/office/drawing/2014/main" id="{687AFAE9-0F3B-4465-87BA-E44261532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63" y="1355558"/>
            <a:ext cx="1278833" cy="122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78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1DE65-696C-4C73-9D2A-479E47E3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Indentation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E90584-60AA-4A6A-88D2-4FB3AF067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Grosse différence avec C++: en Python, les instructions d’un bloc doivent être alignées sur une même colonne.</a:t>
            </a:r>
          </a:p>
          <a:p>
            <a:pPr lvl="1"/>
            <a:r>
              <a:rPr lang="fr-CA" dirty="0"/>
              <a:t>L’indentation remplace les accolades</a:t>
            </a:r>
          </a:p>
          <a:p>
            <a:endParaRPr lang="fr-CA" u="sng" dirty="0"/>
          </a:p>
          <a:p>
            <a:r>
              <a:rPr lang="fr-CA" dirty="0"/>
              <a:t>Ok: 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Erreur: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94BB50-816E-4A99-8ED1-52D5C7B9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82" y="3422590"/>
            <a:ext cx="2556885" cy="12991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65B8913-8E75-4912-A655-73254B54E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282" y="4921434"/>
            <a:ext cx="3561718" cy="140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9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B6E50-3FEF-4E48-A6DB-1C3BE1CF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Est-ce qu’une fonction peut retourner une valeur?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1800D9-96C2-4F0E-815A-07274221B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Bien sûr, comme en C++: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Exercice: faites une fonction qui demande à l’utilisateur de taper son nom et qui retourne la valeur tapée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0D83D0-6F76-499B-8591-F3E1D0ED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76" y="2570277"/>
            <a:ext cx="3132249" cy="19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0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98DA8-FEF0-4F8A-B378-12EEDE1A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Est-ce qu’une fonction peut avoir des paramètres?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5ABF7-02E7-4DD5-8D21-A9658E50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Bien sûr, comme en C++ mais sans type(s) spécifié(s)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Mais (pour l’instant):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Exercice: faites une fonction de conversion Celsius-Fahrenheit</a:t>
            </a:r>
            <a:br>
              <a:rPr lang="fr-CA" dirty="0"/>
            </a:br>
            <a:r>
              <a:rPr lang="fr-CA" dirty="0"/>
              <a:t>(  Fahrenheit = 32 + 9*Celsius/5  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F733BB-2794-4A71-B987-8C850425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804" y="2492445"/>
            <a:ext cx="3088017" cy="13033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19F95AD-1C4A-4E95-9841-9B825651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36" y="2547387"/>
            <a:ext cx="2358627" cy="12256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3346FC6-3F33-4983-8287-7B2E58A40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428" y="4267518"/>
            <a:ext cx="4710909" cy="99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8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5DB4A-D946-41E1-9B62-C0B48D53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conditions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E1FFCE-6FDB-4B0A-BBD0-2CAAF95E5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On utilise l’instruction ‘if’, comme en C++ sauf que:</a:t>
            </a:r>
          </a:p>
          <a:p>
            <a:pPr lvl="1"/>
            <a:r>
              <a:rPr lang="fr-CA" dirty="0"/>
              <a:t>Pas de parenthèses obligatoires</a:t>
            </a:r>
          </a:p>
          <a:p>
            <a:pPr lvl="1"/>
            <a:r>
              <a:rPr lang="fr-CA" sz="2400" b="1" dirty="0"/>
              <a:t>:</a:t>
            </a:r>
            <a:r>
              <a:rPr lang="fr-CA" dirty="0"/>
              <a:t>  à la fin de la ligne</a:t>
            </a:r>
          </a:p>
          <a:p>
            <a:pPr lvl="1"/>
            <a:r>
              <a:rPr lang="fr-CA" u="sng" dirty="0"/>
              <a:t>Indentation</a:t>
            </a:r>
            <a:r>
              <a:rPr lang="fr-CA" dirty="0"/>
              <a:t> </a:t>
            </a:r>
          </a:p>
          <a:p>
            <a:pPr lvl="1"/>
            <a:endParaRPr lang="fr-CA" dirty="0"/>
          </a:p>
          <a:p>
            <a:pPr marL="400050"/>
            <a:r>
              <a:rPr lang="fr-CA" dirty="0"/>
              <a:t>Il existe aussi un ‘</a:t>
            </a:r>
            <a:r>
              <a:rPr lang="fr-CA" dirty="0" err="1"/>
              <a:t>else</a:t>
            </a:r>
            <a:r>
              <a:rPr lang="fr-CA" dirty="0"/>
              <a:t>’, comme en C++, </a:t>
            </a:r>
            <a:r>
              <a:rPr lang="fr-CA" u="sng" dirty="0"/>
              <a:t>qu’on doit aligner au ‘if’</a:t>
            </a:r>
            <a:r>
              <a:rPr lang="fr-CA" dirty="0"/>
              <a:t>: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r>
              <a:rPr lang="fr-CA" dirty="0"/>
              <a:t>http://apprendre-python.com/page-apprendre-conditions-structures-conditionnelles-if-else-python-cours-debutant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F45739-53F6-44AC-897F-3FFEEC34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78" y="2536658"/>
            <a:ext cx="3181350" cy="1143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C06237-FEF4-42FD-910C-FBA50A424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622" y="4179097"/>
            <a:ext cx="3287378" cy="122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4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BFA66-8B42-4D25-B466-D12DD0CD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conditions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0C5113-37D1-4937-BEF7-4D6D09E8F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Égalité: ==</a:t>
            </a:r>
          </a:p>
          <a:p>
            <a:r>
              <a:rPr lang="fr-CA" dirty="0"/>
              <a:t>Inégalités: &lt;  &gt;  &lt;=   &gt;=  </a:t>
            </a:r>
          </a:p>
          <a:p>
            <a:r>
              <a:rPr lang="fr-CA" dirty="0"/>
              <a:t>Négation: ‘not’</a:t>
            </a:r>
          </a:p>
          <a:p>
            <a:r>
              <a:rPr lang="fr-CA" dirty="0"/>
              <a:t>Combinaisons:  and   or</a:t>
            </a:r>
          </a:p>
          <a:p>
            <a:r>
              <a:rPr lang="fr-CA" dirty="0"/>
              <a:t>Exemples: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7A7766-731F-41D7-A10F-878D52ABE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755" y="3862152"/>
            <a:ext cx="4933950" cy="428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89AC95-17D1-4F1A-AA83-2D91E9411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514" y="4450438"/>
            <a:ext cx="4210050" cy="8191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F90BEBD-47DC-46B1-A09C-BF051A6F9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514" y="5385254"/>
            <a:ext cx="36671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0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EFB992-13C4-4581-BD8F-02484AF2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Exercices</a:t>
            </a:r>
            <a:br>
              <a:rPr lang="fr-CA" dirty="0"/>
            </a:b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859742-0E29-47A0-9386-D8D39465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Faites une fonction ‘valeur absolue’</a:t>
            </a:r>
          </a:p>
          <a:p>
            <a:r>
              <a:rPr lang="fr-CA" dirty="0"/>
              <a:t>Faites une fonction qui demande l’âge d’une personne et qui affiche:</a:t>
            </a:r>
          </a:p>
          <a:p>
            <a:pPr lvl="1"/>
            <a:r>
              <a:rPr lang="fr-CA" dirty="0"/>
              <a:t>« bébé » si l’âge est inférieur ou égal à 2</a:t>
            </a:r>
          </a:p>
          <a:p>
            <a:pPr lvl="1"/>
            <a:r>
              <a:rPr lang="fr-CA" dirty="0"/>
              <a:t>« adulte » si l’âge est supérieur ou égal à 18</a:t>
            </a:r>
          </a:p>
          <a:p>
            <a:pPr lvl="1"/>
            <a:r>
              <a:rPr lang="fr-CA" dirty="0"/>
              <a:t>« ado » si l’âge est entre 13 et 17 ans</a:t>
            </a:r>
          </a:p>
          <a:p>
            <a:r>
              <a:rPr lang="fr-CA" dirty="0"/>
              <a:t>Écrivez le ‘if’ correspondant au test suivant:</a:t>
            </a:r>
          </a:p>
          <a:p>
            <a:pPr lvl="1"/>
            <a:r>
              <a:rPr lang="fr-CA" dirty="0"/>
              <a:t>Vrai si la commande est « avance » et que la vitesse est positive mais plus petite que 1, ou si la commande est « recule » et que la vitesse est </a:t>
            </a:r>
            <a:r>
              <a:rPr lang="fr-CA"/>
              <a:t>négative.</a:t>
            </a:r>
            <a:endParaRPr lang="fr-CA" dirty="0"/>
          </a:p>
          <a:p>
            <a:pPr lvl="1"/>
            <a:endParaRPr lang="fr-CA" dirty="0"/>
          </a:p>
          <a:p>
            <a:endParaRPr lang="fr-CA" dirty="0"/>
          </a:p>
          <a:p>
            <a:pPr lvl="1"/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93494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4AECB-AF7B-472F-9034-FC43C557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Boucles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D4C0A0-988B-4C57-83FF-C0B7A1FC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Boucle: instruction de contrôle qui permet de répéter des instructions.</a:t>
            </a:r>
          </a:p>
          <a:p>
            <a:r>
              <a:rPr lang="fr-CA" dirty="0"/>
              <a:t>En python: </a:t>
            </a:r>
            <a:r>
              <a:rPr lang="fr-CA" dirty="0" err="1"/>
              <a:t>while</a:t>
            </a:r>
            <a:r>
              <a:rPr lang="fr-CA" dirty="0"/>
              <a:t> et for</a:t>
            </a:r>
          </a:p>
          <a:p>
            <a:r>
              <a:rPr lang="fr-CA" dirty="0"/>
              <a:t>Utilisation de </a:t>
            </a:r>
            <a:r>
              <a:rPr lang="fr-CA" dirty="0" err="1"/>
              <a:t>while</a:t>
            </a:r>
            <a:r>
              <a:rPr lang="fr-CA" dirty="0"/>
              <a:t>:</a:t>
            </a:r>
          </a:p>
          <a:p>
            <a:pPr marL="0" indent="0">
              <a:buNone/>
            </a:pPr>
            <a:r>
              <a:rPr lang="fr-CA" dirty="0"/>
              <a:t>			</a:t>
            </a:r>
            <a:r>
              <a:rPr lang="fr-CA" dirty="0" err="1"/>
              <a:t>while</a:t>
            </a:r>
            <a:r>
              <a:rPr lang="fr-CA" dirty="0"/>
              <a:t> condition:</a:t>
            </a:r>
          </a:p>
          <a:p>
            <a:pPr marL="0" indent="0">
              <a:buNone/>
            </a:pPr>
            <a:r>
              <a:rPr lang="fr-CA" dirty="0"/>
              <a:t>				instruction1</a:t>
            </a:r>
            <a:br>
              <a:rPr lang="fr-CA" dirty="0"/>
            </a:br>
            <a:r>
              <a:rPr lang="fr-CA" dirty="0"/>
              <a:t>				instruction2</a:t>
            </a:r>
            <a:br>
              <a:rPr lang="fr-CA" dirty="0"/>
            </a:br>
            <a:r>
              <a:rPr lang="fr-CA" dirty="0"/>
              <a:t>				…</a:t>
            </a:r>
          </a:p>
          <a:p>
            <a:pPr lvl="1"/>
            <a:r>
              <a:rPr lang="fr-CA" dirty="0"/>
              <a:t>Tant que la condition est vraie, le bloc (instruction1, instruction2,…) va être répété</a:t>
            </a:r>
          </a:p>
        </p:txBody>
      </p:sp>
    </p:spTree>
    <p:extLst>
      <p:ext uri="{BB962C8B-B14F-4D97-AF65-F5344CB8AC3E}">
        <p14:creationId xmlns:p14="http://schemas.microsoft.com/office/powerpoint/2010/main" val="2564754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E6A04-C652-4911-94C7-671C3E4F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While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26B06-7B1A-47E5-B33C-DE7B1095C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Ex.: </a:t>
            </a:r>
          </a:p>
          <a:p>
            <a:pPr marL="457200" lvl="1" indent="0">
              <a:buNone/>
            </a:pPr>
            <a:r>
              <a:rPr lang="fr-CA" dirty="0"/>
              <a:t>j = 0</a:t>
            </a:r>
          </a:p>
          <a:p>
            <a:pPr marL="457200" lvl="1" indent="0">
              <a:buNone/>
            </a:pPr>
            <a:r>
              <a:rPr lang="fr-CA" dirty="0" err="1"/>
              <a:t>while</a:t>
            </a:r>
            <a:r>
              <a:rPr lang="fr-CA" dirty="0"/>
              <a:t> j &lt; 10:</a:t>
            </a:r>
          </a:p>
          <a:p>
            <a:pPr marL="457200" lvl="1" indent="0">
              <a:buNone/>
            </a:pPr>
            <a:r>
              <a:rPr lang="fr-CA" dirty="0"/>
              <a:t>	</a:t>
            </a:r>
            <a:r>
              <a:rPr lang="fr-CA" dirty="0" err="1"/>
              <a:t>print</a:t>
            </a:r>
            <a:r>
              <a:rPr lang="fr-CA" dirty="0"/>
              <a:t>(j)</a:t>
            </a:r>
          </a:p>
          <a:p>
            <a:pPr marL="457200" lvl="1" indent="0">
              <a:buNone/>
            </a:pPr>
            <a:r>
              <a:rPr lang="fr-CA" dirty="0"/>
              <a:t>	j = j+1</a:t>
            </a:r>
          </a:p>
          <a:p>
            <a:r>
              <a:rPr lang="fr-CA" dirty="0"/>
              <a:t>Tant que la condition j&lt;10 est vraie, le bloc d’instructions va être répété.</a:t>
            </a:r>
          </a:p>
          <a:p>
            <a:r>
              <a:rPr lang="fr-CA" dirty="0"/>
              <a:t>Si la condition est toujours vraie, le programme n’arrêtera jamais d’exécuter la boucle!</a:t>
            </a:r>
          </a:p>
        </p:txBody>
      </p:sp>
    </p:spTree>
    <p:extLst>
      <p:ext uri="{BB962C8B-B14F-4D97-AF65-F5344CB8AC3E}">
        <p14:creationId xmlns:p14="http://schemas.microsoft.com/office/powerpoint/2010/main" val="206566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67D67-0CA0-42B8-9531-3F40931F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D4D6F3-1738-4782-9152-956E2E08E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CA" dirty="0"/>
              <a:t>Créez une variable </a:t>
            </a:r>
            <a:r>
              <a:rPr lang="fr-CA" dirty="0" err="1"/>
              <a:t>on_continue</a:t>
            </a:r>
            <a:r>
              <a:rPr lang="fr-CA" dirty="0"/>
              <a:t> qui vaut </a:t>
            </a:r>
            <a:r>
              <a:rPr lang="fr-CA" dirty="0" err="1"/>
              <a:t>True</a:t>
            </a:r>
            <a:r>
              <a:rPr lang="fr-CA" dirty="0"/>
              <a:t>   (c’est une variable de type </a:t>
            </a:r>
            <a:r>
              <a:rPr lang="fr-CA" dirty="0" err="1"/>
              <a:t>bool</a:t>
            </a:r>
            <a:r>
              <a:rPr lang="fr-CA" dirty="0"/>
              <a:t> qui peut juste valoir </a:t>
            </a:r>
            <a:r>
              <a:rPr lang="fr-CA" dirty="0" err="1"/>
              <a:t>True</a:t>
            </a:r>
            <a:r>
              <a:rPr lang="fr-CA" dirty="0"/>
              <a:t> ou False)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/>
              <a:t>Écrivez le programme qui fait la chose suivante: tant que </a:t>
            </a:r>
            <a:r>
              <a:rPr lang="fr-CA" dirty="0" err="1"/>
              <a:t>on_continue</a:t>
            </a:r>
            <a:r>
              <a:rPr lang="fr-CA" dirty="0"/>
              <a:t> est vrai, on imprime « Bonjour » et on demande à l’</a:t>
            </a:r>
            <a:r>
              <a:rPr lang="fr-CA" dirty="0" err="1"/>
              <a:t>utiisateur</a:t>
            </a:r>
            <a:r>
              <a:rPr lang="fr-CA" dirty="0"/>
              <a:t> « </a:t>
            </a:r>
            <a:r>
              <a:rPr lang="fr-CA" dirty="0" err="1"/>
              <a:t>Etes-vous</a:t>
            </a:r>
            <a:r>
              <a:rPr lang="fr-CA" dirty="0"/>
              <a:t> tanné ». S’il répond ‘oui’, la boucle doit arrêter.</a:t>
            </a:r>
          </a:p>
          <a:p>
            <a:pPr marL="457200" indent="-457200">
              <a:buFont typeface="+mj-lt"/>
              <a:buAutoNum type="arabicPeriod"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5287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0BD01-A6FF-4864-B36D-F6D475E2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 Python?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427ACE3-0BF6-46B3-91B7-180F8120A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63" y="2269331"/>
            <a:ext cx="80962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4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995AF-796B-4DA0-B951-9EB55D4D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Autre type: liste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564B7C-6366-42A6-A3EA-A6131F941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En python il existe un type de variable appelé ‘liste’. Une variable de ce type peut contenir un paquet de choses: des nombres, des caractères, d’autres listes, etc.</a:t>
            </a:r>
          </a:p>
          <a:p>
            <a:r>
              <a:rPr lang="fr-CA" dirty="0"/>
              <a:t>Les crochets sont utilisés pour définir une liste:</a:t>
            </a:r>
          </a:p>
          <a:p>
            <a:pPr lvl="1"/>
            <a:r>
              <a:rPr lang="fr-CA" dirty="0" err="1"/>
              <a:t>Ma_liste</a:t>
            </a:r>
            <a:r>
              <a:rPr lang="fr-CA" dirty="0"/>
              <a:t> = [1, 2, 3]</a:t>
            </a:r>
          </a:p>
          <a:p>
            <a:pPr lvl="1"/>
            <a:r>
              <a:rPr lang="fr-CA" dirty="0" err="1"/>
              <a:t>Uneliste</a:t>
            </a:r>
            <a:r>
              <a:rPr lang="fr-CA" dirty="0"/>
              <a:t> = [0.4, « allo »]</a:t>
            </a:r>
          </a:p>
          <a:p>
            <a:pPr lvl="1"/>
            <a:r>
              <a:rPr lang="fr-CA" dirty="0" err="1"/>
              <a:t>Unelistedelistes</a:t>
            </a:r>
            <a:r>
              <a:rPr lang="fr-CA" dirty="0"/>
              <a:t> = [ [1,2,3],[4,5,6] ]</a:t>
            </a:r>
          </a:p>
          <a:p>
            <a:pPr lvl="1"/>
            <a:r>
              <a:rPr lang="fr-CA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66037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FB205-282B-47FE-A126-D5D9EE26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BD5AFC-659F-4FB9-A0CC-4B5F16E00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utilise encore les crochets pour accéder à un élément de la liste, en indiquant entre les crochets la position de l’élément dans la liste (premier élément est à la position 0)</a:t>
            </a:r>
          </a:p>
          <a:p>
            <a:pPr lvl="1"/>
            <a:r>
              <a:rPr lang="fr-CA" dirty="0"/>
              <a:t>Ex.: </a:t>
            </a:r>
            <a:r>
              <a:rPr lang="fr-CA" dirty="0" err="1"/>
              <a:t>uneliste</a:t>
            </a:r>
            <a:r>
              <a:rPr lang="fr-CA" dirty="0"/>
              <a:t> = [10, 20, 30]</a:t>
            </a:r>
          </a:p>
          <a:p>
            <a:pPr lvl="2"/>
            <a:r>
              <a:rPr lang="fr-CA" dirty="0" err="1"/>
              <a:t>print</a:t>
            </a:r>
            <a:r>
              <a:rPr lang="fr-CA" dirty="0"/>
              <a:t>( </a:t>
            </a:r>
            <a:r>
              <a:rPr lang="fr-CA" dirty="0" err="1"/>
              <a:t>uneliste</a:t>
            </a:r>
            <a:r>
              <a:rPr lang="fr-CA" dirty="0"/>
              <a:t>[0] )    # va imprimer 10</a:t>
            </a:r>
          </a:p>
          <a:p>
            <a:pPr lvl="2"/>
            <a:r>
              <a:rPr lang="fr-CA" dirty="0" err="1"/>
              <a:t>print</a:t>
            </a:r>
            <a:r>
              <a:rPr lang="fr-CA" dirty="0"/>
              <a:t>( </a:t>
            </a:r>
            <a:r>
              <a:rPr lang="fr-CA" dirty="0" err="1"/>
              <a:t>uneliste</a:t>
            </a:r>
            <a:r>
              <a:rPr lang="fr-CA" dirty="0"/>
              <a:t>[2] )    # va imprimer 30</a:t>
            </a:r>
          </a:p>
          <a:p>
            <a:pPr lvl="2"/>
            <a:r>
              <a:rPr lang="fr-CA" dirty="0" err="1"/>
              <a:t>print</a:t>
            </a:r>
            <a:r>
              <a:rPr lang="fr-CA" dirty="0"/>
              <a:t>( </a:t>
            </a:r>
            <a:r>
              <a:rPr lang="fr-CA" dirty="0" err="1"/>
              <a:t>uneliste</a:t>
            </a:r>
            <a:r>
              <a:rPr lang="fr-CA" dirty="0"/>
              <a:t>[3] )    # erreur! On déborde de la liste!</a:t>
            </a:r>
          </a:p>
          <a:p>
            <a:pPr lvl="2"/>
            <a:endParaRPr lang="fr-CA" dirty="0"/>
          </a:p>
          <a:p>
            <a:r>
              <a:rPr lang="fr-CA" dirty="0"/>
              <a:t>Exercice: faites une liste qui contient deux chaines de caractères, votre prénom et votre nom de famille</a:t>
            </a:r>
          </a:p>
          <a:p>
            <a:r>
              <a:rPr lang="fr-CA" dirty="0"/>
              <a:t>Que donne </a:t>
            </a:r>
            <a:r>
              <a:rPr lang="fr-CA" dirty="0" err="1"/>
              <a:t>print</a:t>
            </a:r>
            <a:r>
              <a:rPr lang="fr-CA" dirty="0"/>
              <a:t>(type([1,2,3]))    ?</a:t>
            </a:r>
          </a:p>
        </p:txBody>
      </p:sp>
    </p:spTree>
    <p:extLst>
      <p:ext uri="{BB962C8B-B14F-4D97-AF65-F5344CB8AC3E}">
        <p14:creationId xmlns:p14="http://schemas.microsoft.com/office/powerpoint/2010/main" val="89200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BD8E6-EEE5-46F8-BBE5-B02531B3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915E47-45E3-444E-AEAE-3B6A598C1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On utilise la fonction ‘append’ pour ajouter un élément:</a:t>
            </a:r>
          </a:p>
          <a:p>
            <a:pPr lvl="1"/>
            <a:r>
              <a:rPr lang="fr-CA" dirty="0" err="1"/>
              <a:t>uneliste</a:t>
            </a:r>
            <a:r>
              <a:rPr lang="fr-CA" dirty="0"/>
              <a:t> = [1,2,3]</a:t>
            </a:r>
            <a:br>
              <a:rPr lang="fr-CA" dirty="0"/>
            </a:br>
            <a:r>
              <a:rPr lang="fr-CA" dirty="0" err="1"/>
              <a:t>uneliste.append</a:t>
            </a:r>
            <a:r>
              <a:rPr lang="fr-CA" dirty="0"/>
              <a:t>(4)</a:t>
            </a:r>
            <a:br>
              <a:rPr lang="fr-CA" dirty="0"/>
            </a:br>
            <a:r>
              <a:rPr lang="fr-CA" dirty="0" err="1"/>
              <a:t>print</a:t>
            </a:r>
            <a:r>
              <a:rPr lang="fr-CA" dirty="0"/>
              <a:t>(</a:t>
            </a:r>
            <a:r>
              <a:rPr lang="fr-CA" dirty="0" err="1"/>
              <a:t>uneliste</a:t>
            </a:r>
            <a:r>
              <a:rPr lang="fr-CA" dirty="0"/>
              <a:t>)   # va imprimer [1,2,3,4]</a:t>
            </a:r>
          </a:p>
          <a:p>
            <a:endParaRPr lang="fr-CA" dirty="0"/>
          </a:p>
          <a:p>
            <a:r>
              <a:rPr lang="fr-CA" dirty="0"/>
              <a:t>On utilise la fonction ‘</a:t>
            </a:r>
            <a:r>
              <a:rPr lang="fr-CA" dirty="0" err="1"/>
              <a:t>del</a:t>
            </a:r>
            <a:r>
              <a:rPr lang="fr-CA" dirty="0"/>
              <a:t>’ pour enlever un élément:</a:t>
            </a:r>
          </a:p>
          <a:p>
            <a:pPr lvl="1"/>
            <a:r>
              <a:rPr lang="fr-CA" dirty="0" err="1"/>
              <a:t>uneliste</a:t>
            </a:r>
            <a:r>
              <a:rPr lang="fr-CA" dirty="0"/>
              <a:t> = [10,20,30]</a:t>
            </a:r>
            <a:br>
              <a:rPr lang="fr-CA" dirty="0"/>
            </a:br>
            <a:r>
              <a:rPr lang="fr-CA" dirty="0" err="1"/>
              <a:t>del</a:t>
            </a:r>
            <a:r>
              <a:rPr lang="fr-CA" dirty="0"/>
              <a:t> (</a:t>
            </a:r>
            <a:r>
              <a:rPr lang="fr-CA" dirty="0" err="1"/>
              <a:t>uneliste</a:t>
            </a:r>
            <a:r>
              <a:rPr lang="fr-CA" dirty="0"/>
              <a:t>[1]) </a:t>
            </a:r>
            <a:br>
              <a:rPr lang="fr-CA" dirty="0"/>
            </a:br>
            <a:r>
              <a:rPr lang="fr-CA" dirty="0" err="1"/>
              <a:t>print</a:t>
            </a:r>
            <a:r>
              <a:rPr lang="fr-CA" dirty="0"/>
              <a:t>(</a:t>
            </a:r>
            <a:r>
              <a:rPr lang="fr-CA" dirty="0" err="1"/>
              <a:t>uneliste</a:t>
            </a:r>
            <a:r>
              <a:rPr lang="fr-CA" dirty="0"/>
              <a:t>)   # va imprimer [10, 30]</a:t>
            </a:r>
          </a:p>
          <a:p>
            <a:pPr lvl="1"/>
            <a:endParaRPr lang="fr-CA" dirty="0"/>
          </a:p>
          <a:p>
            <a:r>
              <a:rPr lang="fr-CA" sz="1600" dirty="0"/>
              <a:t>Référence: http://apprendre-python.com/page-apprendre-listes-list-tableaux-tableaux-liste-array-python-cours-debutant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5535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601F4-E2DD-470A-96F0-4BD0F790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Boucle for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0434BB-AE6F-4471-81C8-B625A40E3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Il existe une autre boucle appelée ‘for’ qui est très utile pour examiner une liste élément par élément:</a:t>
            </a:r>
          </a:p>
          <a:p>
            <a:pPr lvl="1"/>
            <a:r>
              <a:rPr lang="fr-CA" dirty="0"/>
              <a:t>for  </a:t>
            </a:r>
            <a:r>
              <a:rPr lang="fr-CA" dirty="0" err="1"/>
              <a:t>ma_variable</a:t>
            </a:r>
            <a:r>
              <a:rPr lang="fr-CA" dirty="0"/>
              <a:t>  in  </a:t>
            </a:r>
            <a:r>
              <a:rPr lang="fr-CA" dirty="0" err="1"/>
              <a:t>ma_liste</a:t>
            </a:r>
            <a:r>
              <a:rPr lang="fr-CA" dirty="0"/>
              <a:t>:</a:t>
            </a:r>
          </a:p>
          <a:p>
            <a:pPr marL="457200" lvl="1" indent="0">
              <a:buNone/>
            </a:pPr>
            <a:r>
              <a:rPr lang="fr-CA" dirty="0"/>
              <a:t>		instruction1</a:t>
            </a:r>
            <a:br>
              <a:rPr lang="fr-CA" dirty="0"/>
            </a:br>
            <a:r>
              <a:rPr lang="fr-CA" dirty="0"/>
              <a:t>		instruction2</a:t>
            </a:r>
            <a:br>
              <a:rPr lang="fr-CA" dirty="0"/>
            </a:br>
            <a:r>
              <a:rPr lang="fr-CA" dirty="0"/>
              <a:t>		etc.</a:t>
            </a:r>
          </a:p>
          <a:p>
            <a:pPr marL="457200" lvl="1" indent="0">
              <a:buNone/>
            </a:pPr>
            <a:endParaRPr lang="fr-CA" dirty="0"/>
          </a:p>
          <a:p>
            <a:r>
              <a:rPr lang="fr-CA" dirty="0"/>
              <a:t>Ex.:  que fait le bout de programme suivant?</a:t>
            </a:r>
          </a:p>
          <a:p>
            <a:pPr lvl="1"/>
            <a:r>
              <a:rPr lang="fr-CA" dirty="0"/>
              <a:t>for j in [10, 20, 30, 40]:</a:t>
            </a:r>
          </a:p>
          <a:p>
            <a:pPr marL="457200" lvl="1" indent="0">
              <a:buNone/>
            </a:pPr>
            <a:r>
              <a:rPr lang="fr-CA" dirty="0"/>
              <a:t>		</a:t>
            </a:r>
            <a:r>
              <a:rPr lang="fr-CA" dirty="0" err="1"/>
              <a:t>print</a:t>
            </a:r>
            <a:r>
              <a:rPr lang="fr-CA"/>
              <a:t>(j</a:t>
            </a:r>
            <a:r>
              <a:rPr lang="fr-CA" dirty="0"/>
              <a:t>)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35911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F3E62-9DC8-4D02-AB70-38AF75D3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Boucle for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F5A50B-BC1A-400E-8409-4655AA41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Si on a une variable de type liste, on peut évidemment s’en servir dans la boucle for:</a:t>
            </a:r>
          </a:p>
          <a:p>
            <a:pPr lvl="1"/>
            <a:r>
              <a:rPr lang="fr-CA" dirty="0" err="1"/>
              <a:t>Maliste</a:t>
            </a:r>
            <a:r>
              <a:rPr lang="fr-CA" dirty="0"/>
              <a:t> = [10,20,30,40,50]</a:t>
            </a:r>
          </a:p>
          <a:p>
            <a:pPr lvl="1"/>
            <a:r>
              <a:rPr lang="fr-CA" dirty="0"/>
              <a:t>For nombre in </a:t>
            </a:r>
            <a:r>
              <a:rPr lang="fr-CA" dirty="0" err="1"/>
              <a:t>Maliste</a:t>
            </a:r>
            <a:r>
              <a:rPr lang="fr-CA" dirty="0"/>
              <a:t>:</a:t>
            </a:r>
          </a:p>
          <a:p>
            <a:pPr marL="457200" lvl="1" indent="0">
              <a:buNone/>
            </a:pPr>
            <a:r>
              <a:rPr lang="fr-CA" dirty="0"/>
              <a:t>		</a:t>
            </a:r>
            <a:r>
              <a:rPr lang="fr-CA" dirty="0" err="1"/>
              <a:t>print</a:t>
            </a:r>
            <a:r>
              <a:rPr lang="fr-CA" dirty="0"/>
              <a:t>(nombre*2)</a:t>
            </a:r>
          </a:p>
          <a:p>
            <a:pPr marL="457200" lvl="1" indent="0">
              <a:buNone/>
            </a:pPr>
            <a:endParaRPr lang="fr-CA" dirty="0"/>
          </a:p>
          <a:p>
            <a:pPr marL="400050"/>
            <a:r>
              <a:rPr lang="fr-CA" dirty="0"/>
              <a:t>Exercice: créez une liste de commandes contenant les mots « avancer », « reculer », « tourner », « lever », « tirer » ; demandez ensuite à l’utilisateur de taper une commande et si la commande est dans la liste, afficher le message « Commande </a:t>
            </a:r>
            <a:r>
              <a:rPr lang="fr-CA" dirty="0" err="1"/>
              <a:t>trouvee</a:t>
            </a:r>
            <a:r>
              <a:rPr lang="fr-CA" dirty="0"/>
              <a:t>!! »</a:t>
            </a:r>
          </a:p>
          <a:p>
            <a:pPr marL="800100" lvl="1"/>
            <a:r>
              <a:rPr lang="fr-CA" dirty="0"/>
              <a:t>Bonus: si la commande n’est pas trouvée, afficher « Commande inconnue! »</a:t>
            </a:r>
          </a:p>
        </p:txBody>
      </p:sp>
    </p:spTree>
    <p:extLst>
      <p:ext uri="{BB962C8B-B14F-4D97-AF65-F5344CB8AC3E}">
        <p14:creationId xmlns:p14="http://schemas.microsoft.com/office/powerpoint/2010/main" val="773502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AC54F-BB4C-4B7F-8162-09F0BD49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Autre type: dictionnaire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6AD99-CFB6-415F-A694-B1C13E6A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Un dictionnaire stocke des informations selon un format clé-valeur. La clé est souvent une chaîne de caractères, et la valeur peut être n’importe quoi (nombre, chaîne, liste, autre dictionnaire, etc.)</a:t>
            </a:r>
          </a:p>
          <a:p>
            <a:r>
              <a:rPr lang="fr-CA" dirty="0"/>
              <a:t>Ex. On veut stocker les informations sur GV:</a:t>
            </a:r>
          </a:p>
          <a:p>
            <a:pPr lvl="1"/>
            <a:r>
              <a:rPr lang="fr-CA" dirty="0" err="1"/>
              <a:t>Ecole</a:t>
            </a:r>
            <a:r>
              <a:rPr lang="fr-CA" dirty="0"/>
              <a:t> = {  </a:t>
            </a:r>
            <a:r>
              <a:rPr lang="en-US" dirty="0"/>
              <a:t>“</a:t>
            </a:r>
            <a:r>
              <a:rPr lang="en-US" dirty="0" err="1"/>
              <a:t>adresse</a:t>
            </a:r>
            <a:r>
              <a:rPr lang="en-US" dirty="0"/>
              <a:t>”: “1205 </a:t>
            </a:r>
            <a:r>
              <a:rPr lang="en-US" dirty="0" err="1"/>
              <a:t>Jarry</a:t>
            </a:r>
            <a:r>
              <a:rPr lang="en-US" dirty="0"/>
              <a:t> Montreal”, </a:t>
            </a:r>
          </a:p>
          <a:p>
            <a:pPr marL="457200" lvl="1" indent="0">
              <a:buNone/>
            </a:pPr>
            <a:r>
              <a:rPr lang="en-US" dirty="0"/>
              <a:t>                      “telephone” : “514-596-4160”,</a:t>
            </a:r>
          </a:p>
          <a:p>
            <a:pPr marL="457200" lvl="1" indent="0">
              <a:buNone/>
            </a:pPr>
            <a:r>
              <a:rPr lang="en-US" dirty="0"/>
              <a:t>                       “</a:t>
            </a:r>
            <a:r>
              <a:rPr lang="en-US" dirty="0" err="1"/>
              <a:t>nombre_de_profs</a:t>
            </a:r>
            <a:r>
              <a:rPr lang="en-US" dirty="0"/>
              <a:t>”:  100,</a:t>
            </a:r>
          </a:p>
          <a:p>
            <a:pPr marL="457200" lvl="1" indent="0">
              <a:buNone/>
            </a:pPr>
            <a:r>
              <a:rPr lang="en-US" dirty="0"/>
              <a:t>                        “direction”: [ “M. </a:t>
            </a:r>
            <a:r>
              <a:rPr lang="en-US" dirty="0" err="1"/>
              <a:t>Untel</a:t>
            </a:r>
            <a:r>
              <a:rPr lang="en-US" dirty="0"/>
              <a:t>”, “</a:t>
            </a:r>
            <a:r>
              <a:rPr lang="en-US" dirty="0" err="1"/>
              <a:t>Mme</a:t>
            </a:r>
            <a:r>
              <a:rPr lang="en-US" dirty="0"/>
              <a:t> </a:t>
            </a:r>
            <a:r>
              <a:rPr lang="en-US" dirty="0" err="1"/>
              <a:t>Unetelle</a:t>
            </a:r>
            <a:r>
              <a:rPr lang="en-US" dirty="0"/>
              <a:t>”, “M. Tel”]</a:t>
            </a:r>
            <a:r>
              <a:rPr lang="fr-CA" dirty="0"/>
              <a:t>  }</a:t>
            </a:r>
          </a:p>
          <a:p>
            <a:pPr marL="400050"/>
            <a:r>
              <a:rPr lang="en-US" dirty="0"/>
              <a:t>O</a:t>
            </a:r>
            <a:r>
              <a:rPr lang="fr-CA" dirty="0"/>
              <a:t>n se sert des crochets et de la clé pour retrouver une information.</a:t>
            </a:r>
          </a:p>
          <a:p>
            <a:pPr marL="800100" lvl="1"/>
            <a:r>
              <a:rPr lang="fr-CA" dirty="0"/>
              <a:t>Ex.  </a:t>
            </a:r>
            <a:r>
              <a:rPr lang="fr-CA" dirty="0" err="1"/>
              <a:t>print</a:t>
            </a:r>
            <a:r>
              <a:rPr lang="fr-CA" dirty="0"/>
              <a:t>(</a:t>
            </a:r>
            <a:r>
              <a:rPr lang="fr-CA" dirty="0" err="1"/>
              <a:t>Ecole</a:t>
            </a:r>
            <a:r>
              <a:rPr lang="fr-CA" dirty="0"/>
              <a:t>[</a:t>
            </a:r>
            <a:r>
              <a:rPr lang="en-US" dirty="0"/>
              <a:t>“telephone”])   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imprimer</a:t>
            </a:r>
            <a:r>
              <a:rPr lang="en-US" dirty="0"/>
              <a:t> 514-596-4160.</a:t>
            </a:r>
          </a:p>
          <a:p>
            <a:pPr marL="514350" lvl="1" indent="0">
              <a:buNone/>
            </a:pPr>
            <a:endParaRPr lang="en-US" dirty="0"/>
          </a:p>
          <a:p>
            <a:pPr marL="400050"/>
            <a:r>
              <a:rPr lang="en-US" sz="1600" dirty="0"/>
              <a:t>R</a:t>
            </a:r>
            <a:r>
              <a:rPr lang="fr-CA" sz="1600" dirty="0" err="1"/>
              <a:t>éférence</a:t>
            </a:r>
            <a:r>
              <a:rPr lang="fr-CA" sz="1600" dirty="0"/>
              <a:t>: http://apprendre-python.com/page-apprendre-dictionnaire-python</a:t>
            </a:r>
          </a:p>
        </p:txBody>
      </p:sp>
    </p:spTree>
    <p:extLst>
      <p:ext uri="{BB962C8B-B14F-4D97-AF65-F5344CB8AC3E}">
        <p14:creationId xmlns:p14="http://schemas.microsoft.com/office/powerpoint/2010/main" val="1672491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3161D-F5F7-4643-80A3-869427B0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F1D129-0488-4EDD-8CFC-5F65D81C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utiliser un module on tape</a:t>
            </a:r>
          </a:p>
          <a:p>
            <a:pPr lvl="1"/>
            <a:r>
              <a:rPr lang="fr-CA" dirty="0"/>
              <a:t>import </a:t>
            </a:r>
            <a:r>
              <a:rPr lang="fr-CA" dirty="0" err="1"/>
              <a:t>le_module</a:t>
            </a:r>
            <a:endParaRPr lang="fr-CA" dirty="0"/>
          </a:p>
          <a:p>
            <a:pPr lvl="1"/>
            <a:r>
              <a:rPr lang="fr-CA" dirty="0"/>
              <a:t>Ex. </a:t>
            </a:r>
            <a:br>
              <a:rPr lang="fr-CA" dirty="0"/>
            </a:br>
            <a:r>
              <a:rPr lang="fr-CA" dirty="0"/>
              <a:t>import os</a:t>
            </a:r>
            <a:br>
              <a:rPr lang="fr-CA" dirty="0"/>
            </a:br>
            <a:r>
              <a:rPr lang="fr-CA" dirty="0"/>
              <a:t>import time</a:t>
            </a:r>
            <a:br>
              <a:rPr lang="fr-CA" dirty="0"/>
            </a:br>
            <a:r>
              <a:rPr lang="fr-CA" dirty="0"/>
              <a:t>import </a:t>
            </a:r>
            <a:r>
              <a:rPr lang="fr-CA" dirty="0" err="1"/>
              <a:t>sys</a:t>
            </a:r>
            <a:br>
              <a:rPr lang="fr-CA" dirty="0"/>
            </a:br>
            <a:r>
              <a:rPr lang="fr-CA" dirty="0"/>
              <a:t>etc.</a:t>
            </a:r>
          </a:p>
          <a:p>
            <a:r>
              <a:rPr lang="fr-CA" dirty="0"/>
              <a:t>En faisant ça, on a accès à tout ce que le module contient (variables, fonctions, etc.)</a:t>
            </a:r>
          </a:p>
          <a:p>
            <a:r>
              <a:rPr lang="fr-CA" dirty="0"/>
              <a:t>Si on veut utiliser une fonction toto() contenue dans « </a:t>
            </a:r>
            <a:r>
              <a:rPr lang="fr-CA" dirty="0" err="1"/>
              <a:t>le_module</a:t>
            </a:r>
            <a:r>
              <a:rPr lang="fr-CA" dirty="0"/>
              <a:t> », on doit taper:</a:t>
            </a:r>
          </a:p>
          <a:p>
            <a:pPr lvl="1"/>
            <a:r>
              <a:rPr lang="fr-CA" dirty="0" err="1"/>
              <a:t>le_module.toto</a:t>
            </a:r>
            <a:r>
              <a:rPr lang="fr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7392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22776-8A9B-4C50-BF1E-B3E60733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0552DE-6856-42AA-A684-DCAECDC7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Une classe est un type, comme </a:t>
            </a:r>
            <a:r>
              <a:rPr lang="fr-CA" dirty="0" err="1"/>
              <a:t>float</a:t>
            </a:r>
            <a:r>
              <a:rPr lang="fr-CA" dirty="0"/>
              <a:t> ou une liste. Une variable de ce type contient des fonctions et des variables.</a:t>
            </a:r>
          </a:p>
          <a:p>
            <a:r>
              <a:rPr lang="fr-CA" dirty="0"/>
              <a:t>On accède aux fonctions et variables avec le point « . », comme en C++.</a:t>
            </a:r>
          </a:p>
          <a:p>
            <a:r>
              <a:rPr lang="fr-CA" dirty="0"/>
              <a:t>Ex. Si on imagine une classe Auto qui a une variable prix et une fonction </a:t>
            </a:r>
            <a:r>
              <a:rPr lang="fr-CA" dirty="0" err="1"/>
              <a:t>demarrer</a:t>
            </a:r>
            <a:r>
              <a:rPr lang="fr-CA" dirty="0"/>
              <a:t>(), on peut créer une variable </a:t>
            </a:r>
            <a:r>
              <a:rPr lang="fr-CA" dirty="0" err="1"/>
              <a:t>mon_auto</a:t>
            </a:r>
            <a:r>
              <a:rPr lang="fr-CA" dirty="0"/>
              <a:t> comme ceci:</a:t>
            </a:r>
            <a:br>
              <a:rPr lang="fr-CA" dirty="0"/>
            </a:br>
            <a:r>
              <a:rPr lang="fr-CA" dirty="0"/>
              <a:t>	</a:t>
            </a:r>
            <a:r>
              <a:rPr lang="fr-CA" dirty="0" err="1"/>
              <a:t>mon_auto</a:t>
            </a:r>
            <a:r>
              <a:rPr lang="fr-CA" dirty="0"/>
              <a:t> = Auto()</a:t>
            </a:r>
          </a:p>
          <a:p>
            <a:r>
              <a:rPr lang="fr-CA" dirty="0"/>
              <a:t>Et après on peut faire     </a:t>
            </a:r>
          </a:p>
          <a:p>
            <a:pPr lvl="2"/>
            <a:r>
              <a:rPr lang="fr-CA" dirty="0" err="1"/>
              <a:t>print</a:t>
            </a:r>
            <a:r>
              <a:rPr lang="fr-CA" dirty="0"/>
              <a:t>(</a:t>
            </a:r>
            <a:r>
              <a:rPr lang="fr-CA" dirty="0" err="1"/>
              <a:t>mon_auto.prix</a:t>
            </a:r>
            <a:r>
              <a:rPr lang="fr-CA" dirty="0"/>
              <a:t>)</a:t>
            </a:r>
          </a:p>
          <a:p>
            <a:pPr lvl="2"/>
            <a:r>
              <a:rPr lang="fr-CA" dirty="0" err="1"/>
              <a:t>mon_auto.demarrer</a:t>
            </a:r>
            <a:r>
              <a:rPr lang="fr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4785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FB02E-F5D9-4136-854D-8C9DEFD1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Python en intelligence artificielle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6D04C5-CD46-46ED-B769-E361E5648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5F323F-4EC5-441F-A14E-E63AC5B71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600827"/>
            <a:ext cx="98202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9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1C9DA-59C3-427D-848B-0E8B45B1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Caractéristiques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71B81D-0412-4EB4-9B13-D865DDC2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A" dirty="0"/>
              <a:t>Né en 1991</a:t>
            </a:r>
          </a:p>
          <a:p>
            <a:r>
              <a:rPr lang="en-US" dirty="0"/>
              <a:t>Comme le C++:</a:t>
            </a:r>
          </a:p>
          <a:p>
            <a:pPr lvl="1"/>
            <a:r>
              <a:rPr lang="en-US" dirty="0"/>
              <a:t>Beaucoup de </a:t>
            </a:r>
            <a:r>
              <a:rPr lang="en-US" dirty="0" err="1"/>
              <a:t>librairies</a:t>
            </a:r>
            <a:r>
              <a:rPr lang="en-US" dirty="0"/>
              <a:t> </a:t>
            </a:r>
            <a:r>
              <a:rPr lang="en-US" dirty="0" err="1"/>
              <a:t>externes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créer</a:t>
            </a:r>
            <a:r>
              <a:rPr lang="en-US" dirty="0"/>
              <a:t> des </a:t>
            </a:r>
            <a:r>
              <a:rPr lang="en-US" dirty="0" err="1"/>
              <a:t>fonctions</a:t>
            </a:r>
            <a:r>
              <a:rPr lang="en-US" dirty="0"/>
              <a:t>, des classes, etc.</a:t>
            </a:r>
          </a:p>
          <a:p>
            <a:pPr lvl="1"/>
            <a:r>
              <a:rPr lang="en-US" dirty="0"/>
              <a:t>Il y a des ‘if’, des ‘while’, des </a:t>
            </a:r>
            <a:r>
              <a:rPr lang="en-US" dirty="0" err="1"/>
              <a:t>opérations</a:t>
            </a:r>
            <a:r>
              <a:rPr lang="en-US" dirty="0"/>
              <a:t> </a:t>
            </a:r>
            <a:r>
              <a:rPr lang="en-US" dirty="0" err="1"/>
              <a:t>mathématiques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afficher</a:t>
            </a:r>
            <a:r>
              <a:rPr lang="en-US" dirty="0"/>
              <a:t> des messages (print </a:t>
            </a:r>
            <a:r>
              <a:rPr lang="en-US" dirty="0" err="1"/>
              <a:t>plutôt</a:t>
            </a:r>
            <a:r>
              <a:rPr lang="en-US" dirty="0"/>
              <a:t> que </a:t>
            </a:r>
            <a:r>
              <a:rPr lang="en-US" dirty="0" err="1"/>
              <a:t>printf</a:t>
            </a:r>
            <a:r>
              <a:rPr lang="en-US" dirty="0"/>
              <a:t>/</a:t>
            </a:r>
            <a:r>
              <a:rPr lang="en-US" dirty="0" err="1"/>
              <a:t>cout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Contrairement au C++:</a:t>
            </a:r>
          </a:p>
          <a:p>
            <a:pPr lvl="1"/>
            <a:r>
              <a:rPr lang="fr-CA" dirty="0"/>
              <a:t>Interprété</a:t>
            </a:r>
          </a:p>
          <a:p>
            <a:pPr lvl="1"/>
            <a:r>
              <a:rPr lang="fr-CA" dirty="0"/>
              <a:t>Pas besoin de déclarer des variables avec un type</a:t>
            </a:r>
          </a:p>
          <a:p>
            <a:pPr lvl="1"/>
            <a:r>
              <a:rPr lang="fr-CA" dirty="0"/>
              <a:t>Pas de </a:t>
            </a:r>
            <a:r>
              <a:rPr lang="en-US" dirty="0"/>
              <a:t>{ }, pas de ‘;’</a:t>
            </a:r>
          </a:p>
          <a:p>
            <a:pPr lvl="1"/>
            <a:r>
              <a:rPr lang="en-US" dirty="0"/>
              <a:t>Pas n</a:t>
            </a:r>
            <a:r>
              <a:rPr lang="fr-CA" dirty="0"/>
              <a:t>é</a:t>
            </a:r>
            <a:r>
              <a:rPr lang="en-US" dirty="0" err="1"/>
              <a:t>cessairement</a:t>
            </a:r>
            <a:r>
              <a:rPr lang="en-US" dirty="0"/>
              <a:t> de </a:t>
            </a:r>
            <a:r>
              <a:rPr lang="en-US" dirty="0" err="1"/>
              <a:t>fonction</a:t>
            </a:r>
            <a:r>
              <a:rPr lang="en-US" dirty="0"/>
              <a:t> ‘main’</a:t>
            </a:r>
          </a:p>
          <a:p>
            <a:pPr lvl="1"/>
            <a:r>
              <a:rPr lang="en-US" dirty="0"/>
              <a:t>On ne fait pas ‘include’, on fait ‘import’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5753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91331D-66CD-4D66-8A50-6721CC81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Pour faire un </a:t>
            </a:r>
            <a:r>
              <a:rPr lang="en-US" dirty="0" err="1"/>
              <a:t>programme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E3C5C1-6344-4F7A-A7ED-618050E1D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 tape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programme</a:t>
            </a:r>
            <a:r>
              <a:rPr lang="en-US" dirty="0"/>
              <a:t> dans un </a:t>
            </a:r>
            <a:r>
              <a:rPr lang="fr-CA" dirty="0"/>
              <a:t>é</a:t>
            </a:r>
            <a:r>
              <a:rPr lang="en-US" dirty="0" err="1"/>
              <a:t>diteur</a:t>
            </a:r>
            <a:r>
              <a:rPr lang="en-US" dirty="0"/>
              <a:t> (notepad, eclipse, etc.)</a:t>
            </a:r>
          </a:p>
          <a:p>
            <a:r>
              <a:rPr lang="en-US" dirty="0"/>
              <a:t>On </a:t>
            </a:r>
            <a:r>
              <a:rPr lang="en-US" dirty="0" err="1"/>
              <a:t>sauvegarde</a:t>
            </a:r>
            <a:r>
              <a:rPr lang="en-US" dirty="0"/>
              <a:t> sous un nom qui </a:t>
            </a:r>
            <a:r>
              <a:rPr lang="en-US" dirty="0" err="1"/>
              <a:t>finit</a:t>
            </a:r>
            <a:r>
              <a:rPr lang="en-US" dirty="0"/>
              <a:t> par .</a:t>
            </a:r>
            <a:r>
              <a:rPr lang="en-US" dirty="0" err="1"/>
              <a:t>py</a:t>
            </a:r>
            <a:r>
              <a:rPr lang="en-US" dirty="0"/>
              <a:t>, ex. toto.py</a:t>
            </a:r>
          </a:p>
          <a:p>
            <a:r>
              <a:rPr lang="en-US" dirty="0"/>
              <a:t>Pour </a:t>
            </a:r>
            <a:r>
              <a:rPr lang="en-US" dirty="0" err="1"/>
              <a:t>l’exécuter</a:t>
            </a:r>
            <a:r>
              <a:rPr lang="en-US" dirty="0"/>
              <a:t> 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soit</a:t>
            </a:r>
            <a:r>
              <a:rPr lang="en-US" dirty="0"/>
              <a:t> double-</a:t>
            </a:r>
            <a:r>
              <a:rPr lang="en-US" dirty="0" err="1"/>
              <a:t>cliquer</a:t>
            </a:r>
            <a:r>
              <a:rPr lang="en-US" dirty="0"/>
              <a:t> dessus, </a:t>
            </a:r>
            <a:r>
              <a:rPr lang="en-US" dirty="0" err="1"/>
              <a:t>soit</a:t>
            </a:r>
            <a:r>
              <a:rPr lang="en-US" dirty="0"/>
              <a:t> </a:t>
            </a:r>
            <a:r>
              <a:rPr lang="en-US" dirty="0" err="1"/>
              <a:t>ouvrir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fenêtre</a:t>
            </a:r>
            <a:r>
              <a:rPr lang="en-US" dirty="0"/>
              <a:t> CMD, </a:t>
            </a:r>
            <a:r>
              <a:rPr lang="en-US" dirty="0" err="1"/>
              <a:t>aller</a:t>
            </a:r>
            <a:r>
              <a:rPr lang="en-US" dirty="0"/>
              <a:t> dans le bon dossier et taper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langage</a:t>
            </a:r>
            <a:r>
              <a:rPr lang="en-US" dirty="0"/>
              <a:t> </a:t>
            </a:r>
            <a:r>
              <a:rPr lang="en-US" b="1" dirty="0"/>
              <a:t>et</a:t>
            </a:r>
            <a:r>
              <a:rPr lang="en-US" dirty="0"/>
              <a:t> un </a:t>
            </a:r>
            <a:r>
              <a:rPr lang="en-US" dirty="0" err="1"/>
              <a:t>interpréteur</a:t>
            </a:r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IMPOSSIBLE D’EXÉCUTER UN PROGRAMME SANS L’INTERPRÉTEUR PYTHON !!</a:t>
            </a:r>
          </a:p>
          <a:p>
            <a:pPr lvl="1"/>
            <a:r>
              <a:rPr lang="en-US" dirty="0"/>
              <a:t>Question: a-t-on </a:t>
            </a:r>
            <a:r>
              <a:rPr lang="en-US" dirty="0" err="1"/>
              <a:t>besoin</a:t>
            </a:r>
            <a:r>
              <a:rPr lang="en-US" dirty="0"/>
              <a:t> du </a:t>
            </a:r>
            <a:r>
              <a:rPr lang="en-US" dirty="0" err="1"/>
              <a:t>compilateur</a:t>
            </a:r>
            <a:r>
              <a:rPr lang="en-US" dirty="0"/>
              <a:t> C++ à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fois</a:t>
            </a:r>
            <a:r>
              <a:rPr lang="en-US" dirty="0"/>
              <a:t> que le </a:t>
            </a:r>
            <a:r>
              <a:rPr lang="en-US" dirty="0" err="1"/>
              <a:t>roborio</a:t>
            </a:r>
            <a:r>
              <a:rPr lang="en-US" dirty="0"/>
              <a:t> de </a:t>
            </a:r>
            <a:r>
              <a:rPr lang="en-US" dirty="0" err="1"/>
              <a:t>votre</a:t>
            </a:r>
            <a:r>
              <a:rPr lang="en-US" dirty="0"/>
              <a:t> robot execute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programme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78CE5E-18EF-45AA-88C9-D4569850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86" y="3273002"/>
            <a:ext cx="4772778" cy="17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2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C912D-9728-47AD-B69D-3FD594C0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 des tests simples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4BCF8-CB76-4FDA-8364-74B813CB3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peut utiliser IDLE</a:t>
            </a:r>
            <a:br>
              <a:rPr lang="fr-CA" dirty="0"/>
            </a:br>
            <a:r>
              <a:rPr lang="fr-CA" dirty="0"/>
              <a:t>(interpréteur python visuel)</a:t>
            </a:r>
          </a:p>
          <a:p>
            <a:endParaRPr lang="fr-CA" dirty="0"/>
          </a:p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7E10A4-1DDF-45CC-B29C-3F748464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560982"/>
            <a:ext cx="4829175" cy="16478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73E68C8-4FC6-4B24-A018-3400E2B22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2" y="3657599"/>
            <a:ext cx="63912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0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C8D7B-6A91-4B91-873A-278D9345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ADCD9-A446-4166-97FB-B4DCCB6F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Comme en C++, il faut qu’une variable existe avant de l’utiliser.</a:t>
            </a:r>
          </a:p>
          <a:p>
            <a:r>
              <a:rPr lang="fr-CA" u="sng" dirty="0"/>
              <a:t>Mais</a:t>
            </a:r>
            <a:r>
              <a:rPr lang="fr-CA" dirty="0"/>
              <a:t>: suffit simplement de lui donner une valeur (pas besoin de spécifier un type comme </a:t>
            </a:r>
            <a:r>
              <a:rPr lang="fr-CA" dirty="0" err="1"/>
              <a:t>int</a:t>
            </a:r>
            <a:r>
              <a:rPr lang="fr-CA" dirty="0"/>
              <a:t> ou </a:t>
            </a:r>
            <a:r>
              <a:rPr lang="fr-CA" dirty="0" err="1"/>
              <a:t>float</a:t>
            </a:r>
            <a:r>
              <a:rPr lang="fr-CA" dirty="0"/>
              <a:t>)</a:t>
            </a:r>
          </a:p>
          <a:p>
            <a:r>
              <a:rPr lang="fr-CA" dirty="0"/>
              <a:t>Ex.: </a:t>
            </a:r>
          </a:p>
          <a:p>
            <a:pPr lvl="1"/>
            <a:r>
              <a:rPr lang="fr-CA" dirty="0"/>
              <a:t>a = 1</a:t>
            </a:r>
          </a:p>
          <a:p>
            <a:pPr lvl="1"/>
            <a:r>
              <a:rPr lang="fr-CA" dirty="0" err="1"/>
              <a:t>xyz</a:t>
            </a:r>
            <a:r>
              <a:rPr lang="fr-CA" dirty="0"/>
              <a:t> = </a:t>
            </a:r>
            <a:r>
              <a:rPr lang="en-US" dirty="0"/>
              <a:t>“</a:t>
            </a:r>
            <a:r>
              <a:rPr lang="fr-CA" dirty="0"/>
              <a:t>bonjour</a:t>
            </a:r>
            <a:r>
              <a:rPr lang="en-US" dirty="0"/>
              <a:t>“</a:t>
            </a:r>
            <a:endParaRPr lang="fr-CA" dirty="0"/>
          </a:p>
          <a:p>
            <a:pPr lvl="1"/>
            <a:r>
              <a:rPr lang="fr-CA" dirty="0"/>
              <a:t>f = 0.12345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fr-CA" dirty="0"/>
              <a:t>TTENTION: ça ne veut pas dire que les variables n’ont pas de type!</a:t>
            </a:r>
          </a:p>
          <a:p>
            <a:pPr lvl="1"/>
            <a:r>
              <a:rPr lang="fr-CA" dirty="0"/>
              <a:t>Ex.:  </a:t>
            </a:r>
            <a:r>
              <a:rPr lang="fr-CA" dirty="0" err="1"/>
              <a:t>print</a:t>
            </a:r>
            <a:r>
              <a:rPr lang="fr-CA" dirty="0"/>
              <a:t>(type(f))</a:t>
            </a:r>
          </a:p>
          <a:p>
            <a:r>
              <a:rPr lang="fr-CA" dirty="0"/>
              <a:t>On peut faire des opérations simples avec </a:t>
            </a:r>
            <a:r>
              <a:rPr lang="fr-CA"/>
              <a:t>des variables: +  -  *  /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5182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9C214-591E-448E-88B6-5E8248C5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92A470-0F16-4591-A45D-33CFAB2A0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Créer une variable f qui vaut 0.001</a:t>
            </a:r>
          </a:p>
          <a:p>
            <a:r>
              <a:rPr lang="fr-CA" dirty="0"/>
              <a:t>Est-ce que ‘f’ et ‘F’ sont une seule variable ou des variables différentes?</a:t>
            </a:r>
          </a:p>
          <a:p>
            <a:r>
              <a:rPr lang="fr-CA" dirty="0"/>
              <a:t>Créer une variable a qui vaut 5</a:t>
            </a:r>
          </a:p>
          <a:p>
            <a:r>
              <a:rPr lang="fr-CA" dirty="0"/>
              <a:t>Créer une variable b qui vaut 5 de plus que la valeur de a</a:t>
            </a:r>
          </a:p>
          <a:p>
            <a:r>
              <a:rPr lang="fr-CA" dirty="0"/>
              <a:t>Créer une variable s qui vaut votre prénom</a:t>
            </a:r>
          </a:p>
          <a:p>
            <a:r>
              <a:rPr lang="fr-CA" dirty="0"/>
              <a:t>Est-ce qu’on peut additionner des variables de type string?</a:t>
            </a:r>
          </a:p>
          <a:p>
            <a:r>
              <a:rPr lang="fr-CA" dirty="0"/>
              <a:t>Créer une variable c qui vaut 6 de moins que b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4658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DF09A-D520-4BD3-94EA-2B4FD127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9C9BC9-989F-4C60-961E-D84A74295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/>
              <a:t>Pour afficher des messages on utilise la fonction </a:t>
            </a:r>
            <a:r>
              <a:rPr lang="fr-CA" dirty="0" err="1"/>
              <a:t>print</a:t>
            </a:r>
            <a:r>
              <a:rPr lang="fr-CA" dirty="0"/>
              <a:t>()</a:t>
            </a:r>
          </a:p>
          <a:p>
            <a:r>
              <a:rPr lang="fr-CA" dirty="0"/>
              <a:t>Pour qu’un utilisateur envoie des informations au programme on utilise la fonction input()</a:t>
            </a:r>
          </a:p>
          <a:p>
            <a:pPr lvl="1"/>
            <a:r>
              <a:rPr lang="fr-CA" dirty="0"/>
              <a:t>Ex.:   </a:t>
            </a:r>
            <a:r>
              <a:rPr lang="fr-CA" dirty="0" err="1"/>
              <a:t>age</a:t>
            </a:r>
            <a:r>
              <a:rPr lang="fr-CA" dirty="0"/>
              <a:t> = input(« Quel est votre </a:t>
            </a:r>
            <a:r>
              <a:rPr lang="fr-CA" dirty="0" err="1"/>
              <a:t>age</a:t>
            </a:r>
            <a:r>
              <a:rPr lang="fr-CA" dirty="0"/>
              <a:t>? »)</a:t>
            </a:r>
          </a:p>
          <a:p>
            <a:pPr lvl="1"/>
            <a:r>
              <a:rPr lang="fr-CA" dirty="0" err="1"/>
              <a:t>age</a:t>
            </a:r>
            <a:r>
              <a:rPr lang="fr-CA" dirty="0"/>
              <a:t> est une variable de type string</a:t>
            </a:r>
          </a:p>
          <a:p>
            <a:pPr lvl="1"/>
            <a:r>
              <a:rPr lang="fr-CA" dirty="0"/>
              <a:t>Si on veut changer de type on peut faire</a:t>
            </a:r>
          </a:p>
          <a:p>
            <a:pPr lvl="2"/>
            <a:r>
              <a:rPr lang="fr-CA" dirty="0" err="1"/>
              <a:t>age_entier</a:t>
            </a:r>
            <a:r>
              <a:rPr lang="fr-CA" dirty="0"/>
              <a:t> = </a:t>
            </a:r>
            <a:r>
              <a:rPr lang="fr-CA" dirty="0" err="1"/>
              <a:t>int</a:t>
            </a:r>
            <a:r>
              <a:rPr lang="fr-CA" dirty="0"/>
              <a:t>(</a:t>
            </a:r>
            <a:r>
              <a:rPr lang="fr-CA" dirty="0" err="1"/>
              <a:t>age</a:t>
            </a:r>
            <a:r>
              <a:rPr lang="fr-CA" dirty="0"/>
              <a:t>)</a:t>
            </a:r>
          </a:p>
          <a:p>
            <a:pPr lvl="2"/>
            <a:r>
              <a:rPr lang="fr-CA" dirty="0" err="1"/>
              <a:t>age_decimal</a:t>
            </a:r>
            <a:r>
              <a:rPr lang="fr-CA" dirty="0"/>
              <a:t> = </a:t>
            </a:r>
            <a:r>
              <a:rPr lang="fr-CA" dirty="0" err="1"/>
              <a:t>float</a:t>
            </a:r>
            <a:r>
              <a:rPr lang="fr-CA" dirty="0"/>
              <a:t>(</a:t>
            </a:r>
            <a:r>
              <a:rPr lang="fr-CA" dirty="0" err="1"/>
              <a:t>age</a:t>
            </a:r>
            <a:r>
              <a:rPr lang="fr-CA" dirty="0"/>
              <a:t>)</a:t>
            </a:r>
          </a:p>
          <a:p>
            <a:pPr lvl="2"/>
            <a:r>
              <a:rPr lang="fr-CA" dirty="0" err="1"/>
              <a:t>age_string</a:t>
            </a:r>
            <a:r>
              <a:rPr lang="fr-CA" dirty="0"/>
              <a:t> = </a:t>
            </a:r>
            <a:r>
              <a:rPr lang="fr-CA" dirty="0" err="1"/>
              <a:t>str</a:t>
            </a:r>
            <a:r>
              <a:rPr lang="fr-CA" dirty="0"/>
              <a:t>(</a:t>
            </a:r>
            <a:r>
              <a:rPr lang="fr-CA" dirty="0" err="1"/>
              <a:t>age</a:t>
            </a:r>
            <a:r>
              <a:rPr lang="fr-CA" dirty="0"/>
              <a:t>)</a:t>
            </a:r>
          </a:p>
          <a:p>
            <a:pPr lvl="2"/>
            <a:endParaRPr lang="fr-CA" dirty="0"/>
          </a:p>
          <a:p>
            <a:r>
              <a:rPr lang="fr-CA" dirty="0"/>
              <a:t>Exercice: faites un programme qui demande l’année de naissance d’une personne et qui affiche son âge.</a:t>
            </a:r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94990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1160</TotalTime>
  <Words>1121</Words>
  <Application>Microsoft Office PowerPoint</Application>
  <PresentationFormat>Grand écran</PresentationFormat>
  <Paragraphs>214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Introduction à Python </vt:lpstr>
      <vt:lpstr>Pourquoi Python?</vt:lpstr>
      <vt:lpstr>Python en intelligence artificielle</vt:lpstr>
      <vt:lpstr>Caractéristiques de Python</vt:lpstr>
      <vt:lpstr>Pour faire un programme</vt:lpstr>
      <vt:lpstr>Pour des tests simples</vt:lpstr>
      <vt:lpstr>Variables</vt:lpstr>
      <vt:lpstr>Exercices</vt:lpstr>
      <vt:lpstr>Interaction</vt:lpstr>
      <vt:lpstr>Fonctions</vt:lpstr>
      <vt:lpstr>Indentation</vt:lpstr>
      <vt:lpstr>Est-ce qu’une fonction peut retourner une valeur?</vt:lpstr>
      <vt:lpstr>Est-ce qu’une fonction peut avoir des paramètres?</vt:lpstr>
      <vt:lpstr>Les conditions</vt:lpstr>
      <vt:lpstr>Les conditions</vt:lpstr>
      <vt:lpstr>Exercices  </vt:lpstr>
      <vt:lpstr>Boucles</vt:lpstr>
      <vt:lpstr>While</vt:lpstr>
      <vt:lpstr>Exercice</vt:lpstr>
      <vt:lpstr>Autre type: liste</vt:lpstr>
      <vt:lpstr>Liste</vt:lpstr>
      <vt:lpstr>Liste</vt:lpstr>
      <vt:lpstr>Boucle for</vt:lpstr>
      <vt:lpstr>Boucle for</vt:lpstr>
      <vt:lpstr>Autre type: dictionnaire</vt:lpstr>
      <vt:lpstr>Modules</vt:lpstr>
      <vt:lpstr>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Python</dc:title>
  <dc:creator>Marc Lalonde</dc:creator>
  <cp:lastModifiedBy>Marc Lalonde</cp:lastModifiedBy>
  <cp:revision>46</cp:revision>
  <dcterms:created xsi:type="dcterms:W3CDTF">2018-12-02T03:39:08Z</dcterms:created>
  <dcterms:modified xsi:type="dcterms:W3CDTF">2018-12-09T20:52:22Z</dcterms:modified>
</cp:coreProperties>
</file>