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B55E5-3499-4240-93A5-3F1B549A0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Introduction à la vision/</a:t>
            </a:r>
            <a:r>
              <a:rPr lang="fr-CA" dirty="0" err="1"/>
              <a:t>opencv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D2ED70-3A1B-4583-A698-66314D97D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Mis à jour 09-12-18</a:t>
            </a:r>
            <a:br>
              <a:rPr lang="fr-CA" dirty="0"/>
            </a:br>
            <a:r>
              <a:rPr lang="fr-CA" dirty="0"/>
              <a:t>© Marc Lalonde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063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38565-1544-4B4A-8F77-A4970A83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08FAD-2E3B-437D-B209-AC0E7694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Chargement/sauvegarde d’images (CV_8U)</a:t>
            </a:r>
          </a:p>
          <a:p>
            <a:endParaRPr lang="fr-CA" dirty="0"/>
          </a:p>
          <a:p>
            <a:pPr lvl="1"/>
            <a:r>
              <a:rPr lang="fr-CA" dirty="0"/>
              <a:t>cv::Mat </a:t>
            </a:r>
            <a:r>
              <a:rPr lang="fr-CA" dirty="0" err="1"/>
              <a:t>imread</a:t>
            </a:r>
            <a:r>
              <a:rPr lang="fr-CA" dirty="0"/>
              <a:t>(</a:t>
            </a:r>
            <a:r>
              <a:rPr lang="fr-CA" dirty="0" err="1"/>
              <a:t>const</a:t>
            </a:r>
            <a:r>
              <a:rPr lang="fr-CA" dirty="0"/>
              <a:t> string&amp; </a:t>
            </a:r>
            <a:r>
              <a:rPr lang="fr-CA" b="1" dirty="0" err="1"/>
              <a:t>filename</a:t>
            </a:r>
            <a:r>
              <a:rPr lang="fr-CA" dirty="0"/>
              <a:t>, </a:t>
            </a:r>
            <a:r>
              <a:rPr lang="fr-CA" dirty="0" err="1"/>
              <a:t>int</a:t>
            </a:r>
            <a:r>
              <a:rPr lang="fr-CA" dirty="0"/>
              <a:t> </a:t>
            </a:r>
            <a:r>
              <a:rPr lang="fr-CA" b="1" dirty="0"/>
              <a:t>flags</a:t>
            </a:r>
            <a:r>
              <a:rPr lang="fr-CA" dirty="0"/>
              <a:t>=1 )</a:t>
            </a:r>
          </a:p>
          <a:p>
            <a:pPr lvl="1"/>
            <a:r>
              <a:rPr lang="en-US" dirty="0"/>
              <a:t>bool cv::</a:t>
            </a:r>
            <a:r>
              <a:rPr lang="en-US" dirty="0" err="1"/>
              <a:t>imwrite</a:t>
            </a:r>
            <a:r>
              <a:rPr lang="en-US" dirty="0"/>
              <a:t>(const string&amp; </a:t>
            </a:r>
            <a:r>
              <a:rPr lang="en-US" b="1" dirty="0"/>
              <a:t>filename</a:t>
            </a:r>
            <a:r>
              <a:rPr lang="en-US" dirty="0"/>
              <a:t>, </a:t>
            </a:r>
            <a:r>
              <a:rPr lang="en-US" dirty="0" err="1"/>
              <a:t>InputArray</a:t>
            </a:r>
            <a:r>
              <a:rPr lang="en-US" dirty="0"/>
              <a:t> </a:t>
            </a:r>
            <a:r>
              <a:rPr lang="en-US" b="1" dirty="0" err="1"/>
              <a:t>img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dirty="0" err="1"/>
              <a:t>Affichage</a:t>
            </a:r>
            <a:r>
              <a:rPr lang="en-US" dirty="0"/>
              <a:t> : cv::</a:t>
            </a:r>
            <a:r>
              <a:rPr lang="en-US" dirty="0" err="1"/>
              <a:t>imshow</a:t>
            </a:r>
            <a:r>
              <a:rPr lang="en-US" dirty="0"/>
              <a:t>(“</a:t>
            </a:r>
            <a:r>
              <a:rPr lang="en-US" dirty="0" err="1"/>
              <a:t>nomdefenetre</a:t>
            </a:r>
            <a:r>
              <a:rPr lang="en-US" dirty="0"/>
              <a:t>”, cv::Mat)</a:t>
            </a:r>
          </a:p>
          <a:p>
            <a:pPr lvl="2"/>
            <a:r>
              <a:rPr lang="en-US" dirty="0" err="1"/>
              <a:t>Accompagné</a:t>
            </a:r>
            <a:r>
              <a:rPr lang="en-US" dirty="0"/>
              <a:t> de cv::</a:t>
            </a:r>
            <a:r>
              <a:rPr lang="en-US" dirty="0" err="1"/>
              <a:t>waitKey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b="1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5749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497EF-4161-4029-8240-55CA5C45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 (suite)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14F7443A-9057-43D3-97BB-4AF5330F6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Distance transform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Contours (</a:t>
            </a:r>
            <a:r>
              <a:rPr lang="fr-CA" dirty="0" err="1"/>
              <a:t>Sobel</a:t>
            </a:r>
            <a:r>
              <a:rPr lang="fr-CA" dirty="0"/>
              <a:t>, </a:t>
            </a:r>
            <a:r>
              <a:rPr lang="fr-CA" dirty="0" err="1"/>
              <a:t>Canny</a:t>
            </a:r>
            <a:r>
              <a:rPr lang="fr-CA" dirty="0"/>
              <a:t>)</a:t>
            </a:r>
          </a:p>
          <a:p>
            <a:endParaRPr lang="fr-CA" dirty="0"/>
          </a:p>
        </p:txBody>
      </p:sp>
      <p:pic>
        <p:nvPicPr>
          <p:cNvPr id="8" name="Picture 4" descr="http://xphilipp.developpez.com/contribuez/chamferdistance.png">
            <a:extLst>
              <a:ext uri="{FF2B5EF4-FFF2-40B4-BE49-F238E27FC236}">
                <a16:creationId xmlns:a16="http://schemas.microsoft.com/office/drawing/2014/main" id="{DD94C260-A27D-460D-A254-529EA20A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64" y="1556072"/>
            <a:ext cx="3591037" cy="178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71AF7B42-563F-4977-A77C-D667F8B47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167" y="3647482"/>
            <a:ext cx="31527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44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2D9F0-D900-4FE6-A885-120BDB34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 (suite)</a:t>
            </a:r>
          </a:p>
        </p:txBody>
      </p:sp>
      <p:sp>
        <p:nvSpPr>
          <p:cNvPr id="8" name="Espace réservé du contenu 1">
            <a:extLst>
              <a:ext uri="{FF2B5EF4-FFF2-40B4-BE49-F238E27FC236}">
                <a16:creationId xmlns:a16="http://schemas.microsoft.com/office/drawing/2014/main" id="{B91CFE1B-028C-4315-8317-9B28A2F8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fr-CA" dirty="0" err="1"/>
              <a:t>Hough</a:t>
            </a:r>
            <a:r>
              <a:rPr lang="fr-CA" dirty="0"/>
              <a:t>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en-US" dirty="0"/>
              <a:t>Template matching</a:t>
            </a:r>
          </a:p>
          <a:p>
            <a:endParaRPr lang="fr-CA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AE1B85F-9F05-4F61-94F6-0E1272A34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75" y="1822787"/>
            <a:ext cx="2594996" cy="134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F9A0A0AC-DF57-4B01-929B-DCCA3D62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283" y="1813446"/>
            <a:ext cx="2592288" cy="1347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0484DCD-E9F3-43C2-A702-8018F973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96" y="3359695"/>
            <a:ext cx="3935428" cy="283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6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C819D-2D33-4311-B780-40807FDD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 (suite)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02416010-7851-4E46-9E72-60321F98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fr-CA" dirty="0"/>
              <a:t>Détection de coins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Détection de visages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18A8D7-306D-4490-A10D-673A22C1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172" y="1614646"/>
            <a:ext cx="3149275" cy="232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8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F89C9E-B6B0-4B94-8511-4AD837A2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Fonctions pratiques (suite)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017BFFCC-A79B-4BAB-BC47-6180A890D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fr-CA" dirty="0"/>
              <a:t>SIFT et variantes</a:t>
            </a:r>
          </a:p>
          <a:p>
            <a:pPr marL="0" indent="0">
              <a:buNone/>
            </a:pPr>
            <a:r>
              <a:rPr lang="fr-CA" dirty="0"/>
              <a:t>(voir vidéo)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1CD32A-A8B5-4B04-A67F-D4E632E9E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013" y="1918997"/>
            <a:ext cx="6429290" cy="363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98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00ED0-2F81-4C64-BC0A-2A770EDC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7F303-61B2-4947-B050-BBCBC314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Une image = des pixels</a:t>
            </a:r>
          </a:p>
          <a:p>
            <a:r>
              <a:rPr lang="en-CA" dirty="0" err="1"/>
              <a:t>Selon</a:t>
            </a:r>
            <a:r>
              <a:rPr lang="en-CA" dirty="0"/>
              <a:t> le type </a:t>
            </a:r>
            <a:r>
              <a:rPr lang="en-CA" dirty="0" err="1"/>
              <a:t>d’image</a:t>
            </a:r>
            <a:r>
              <a:rPr lang="en-CA" dirty="0"/>
              <a:t>, </a:t>
            </a:r>
            <a:r>
              <a:rPr lang="en-CA" dirty="0" err="1"/>
              <a:t>chaque</a:t>
            </a:r>
            <a:r>
              <a:rPr lang="en-CA" dirty="0"/>
              <a:t> pixel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représenté</a:t>
            </a:r>
            <a:r>
              <a:rPr lang="en-CA" dirty="0"/>
              <a:t> par 1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plusieurs</a:t>
            </a:r>
            <a:r>
              <a:rPr lang="en-CA" dirty="0"/>
              <a:t> </a:t>
            </a:r>
            <a:r>
              <a:rPr lang="en-CA" dirty="0" err="1"/>
              <a:t>nombres</a:t>
            </a:r>
            <a:endParaRPr lang="en-CA" dirty="0"/>
          </a:p>
          <a:p>
            <a:pPr lvl="1"/>
            <a:r>
              <a:rPr lang="en-CA" dirty="0"/>
              <a:t>Image simple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niveaux</a:t>
            </a:r>
            <a:r>
              <a:rPr lang="en-CA" dirty="0"/>
              <a:t> de </a:t>
            </a:r>
            <a:r>
              <a:rPr lang="en-CA" dirty="0" err="1"/>
              <a:t>gris</a:t>
            </a:r>
            <a:r>
              <a:rPr lang="en-CA" dirty="0"/>
              <a:t>: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entier</a:t>
            </a:r>
            <a:r>
              <a:rPr lang="en-CA" dirty="0"/>
              <a:t> entre 0 et 255</a:t>
            </a:r>
          </a:p>
          <a:p>
            <a:pPr lvl="2"/>
            <a:r>
              <a:rPr lang="en-CA" dirty="0"/>
              <a:t>Par convention, 0=noir et 255=blanc</a:t>
            </a:r>
          </a:p>
          <a:p>
            <a:pPr lvl="1"/>
            <a:r>
              <a:rPr lang="en-CA" dirty="0"/>
              <a:t>Image couleur: 3 </a:t>
            </a:r>
            <a:r>
              <a:rPr lang="en-CA" dirty="0" err="1"/>
              <a:t>nombres</a:t>
            </a:r>
            <a:r>
              <a:rPr lang="en-CA" dirty="0"/>
              <a:t> </a:t>
            </a:r>
            <a:r>
              <a:rPr lang="en-CA" dirty="0" err="1"/>
              <a:t>entiers</a:t>
            </a:r>
            <a:r>
              <a:rPr lang="en-CA" dirty="0"/>
              <a:t>, </a:t>
            </a:r>
            <a:r>
              <a:rPr lang="en-CA" dirty="0" err="1"/>
              <a:t>chacun</a:t>
            </a:r>
            <a:r>
              <a:rPr lang="en-CA" dirty="0"/>
              <a:t> entre 0 et 255</a:t>
            </a:r>
          </a:p>
          <a:p>
            <a:pPr lvl="2"/>
            <a:r>
              <a:rPr lang="en-CA" dirty="0"/>
              <a:t>1er </a:t>
            </a:r>
            <a:r>
              <a:rPr lang="en-CA" dirty="0" err="1"/>
              <a:t>nombre</a:t>
            </a:r>
            <a:r>
              <a:rPr lang="en-CA" dirty="0"/>
              <a:t>: </a:t>
            </a:r>
            <a:r>
              <a:rPr lang="en-CA" dirty="0" err="1"/>
              <a:t>quantité</a:t>
            </a:r>
            <a:r>
              <a:rPr lang="en-CA" dirty="0"/>
              <a:t> de rouge  (R)</a:t>
            </a:r>
          </a:p>
          <a:p>
            <a:pPr lvl="2"/>
            <a:r>
              <a:rPr lang="en-CA" dirty="0"/>
              <a:t>2e </a:t>
            </a:r>
            <a:r>
              <a:rPr lang="en-CA" dirty="0" err="1"/>
              <a:t>nombre</a:t>
            </a:r>
            <a:r>
              <a:rPr lang="en-CA" dirty="0"/>
              <a:t>: </a:t>
            </a:r>
            <a:r>
              <a:rPr lang="en-CA" dirty="0" err="1"/>
              <a:t>quantité</a:t>
            </a:r>
            <a:r>
              <a:rPr lang="en-CA" dirty="0"/>
              <a:t> de vert (G)</a:t>
            </a:r>
          </a:p>
          <a:p>
            <a:pPr lvl="2"/>
            <a:r>
              <a:rPr lang="en-CA" dirty="0"/>
              <a:t>3e </a:t>
            </a:r>
            <a:r>
              <a:rPr lang="en-CA" dirty="0" err="1"/>
              <a:t>nombre</a:t>
            </a:r>
            <a:r>
              <a:rPr lang="en-CA" dirty="0"/>
              <a:t>: </a:t>
            </a:r>
            <a:r>
              <a:rPr lang="en-CA" dirty="0" err="1"/>
              <a:t>quantité</a:t>
            </a:r>
            <a:r>
              <a:rPr lang="en-CA" dirty="0"/>
              <a:t> de bleu (B)</a:t>
            </a:r>
          </a:p>
          <a:p>
            <a:pPr lvl="2"/>
            <a:r>
              <a:rPr lang="fr-CA" dirty="0"/>
              <a:t>Si R=255, G=0, B=0: pixel est rouge pur très clair</a:t>
            </a:r>
          </a:p>
          <a:p>
            <a:pPr lvl="2"/>
            <a:r>
              <a:rPr lang="fr-CA" dirty="0"/>
              <a:t>Si R=255, G=255, B=0: pixel est jaune</a:t>
            </a:r>
          </a:p>
          <a:p>
            <a:pPr lvl="2"/>
            <a:r>
              <a:rPr lang="fr-CA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9390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A3DAD-3ED7-4EA1-B87E-E11C4878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Vision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83D64-5E9C-400E-AB40-E6AD4F95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un ordinateur, une image est un tableau de nombres</a:t>
            </a:r>
          </a:p>
          <a:p>
            <a:r>
              <a:rPr lang="fr-CA" dirty="0"/>
              <a:t>Il faut utiliser des algorithmes qui vont aider à interpréter ce que les nombres représentent.</a:t>
            </a:r>
          </a:p>
          <a:p>
            <a:r>
              <a:rPr lang="fr-CA" dirty="0"/>
              <a:t>Ex. contours.</a:t>
            </a:r>
          </a:p>
        </p:txBody>
      </p:sp>
    </p:spTree>
    <p:extLst>
      <p:ext uri="{BB962C8B-B14F-4D97-AF65-F5344CB8AC3E}">
        <p14:creationId xmlns:p14="http://schemas.microsoft.com/office/powerpoint/2010/main" val="173227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BFF1D-DD7D-404F-8283-F4D0AEAE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Manipulations d’images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92740-67B7-45D2-80CD-3C115A38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Rotations</a:t>
            </a:r>
          </a:p>
          <a:p>
            <a:r>
              <a:rPr lang="fr-CA" dirty="0"/>
              <a:t>Changements de taille</a:t>
            </a:r>
          </a:p>
          <a:p>
            <a:pPr lvl="1"/>
            <a:r>
              <a:rPr lang="fr-CA" dirty="0"/>
              <a:t>Réduire par un facteur 2,3,4…: facile</a:t>
            </a:r>
          </a:p>
          <a:p>
            <a:pPr lvl="1"/>
            <a:r>
              <a:rPr lang="fr-CA" dirty="0"/>
              <a:t>Grossir –&gt; interpoler</a:t>
            </a:r>
          </a:p>
          <a:p>
            <a:pPr lvl="1"/>
            <a:endParaRPr lang="fr-CA" dirty="0"/>
          </a:p>
          <a:p>
            <a:r>
              <a:rPr lang="fr-CA" dirty="0"/>
              <a:t>Couleur -&gt; niveaux de gris</a:t>
            </a:r>
          </a:p>
          <a:p>
            <a:r>
              <a:rPr lang="fr-CA" dirty="0"/>
              <a:t>Couleur -&gt; couleur</a:t>
            </a:r>
          </a:p>
          <a:p>
            <a:pPr lvl="1"/>
            <a:r>
              <a:rPr lang="fr-CA" dirty="0"/>
              <a:t>Noter: plusieurs représentations de la couleur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65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40FB1-58DE-4C89-8558-0DCEE909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Termes importants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D02FA78-D0FB-42C4-A059-F5515B176D9C}"/>
              </a:ext>
            </a:extLst>
          </p:cNvPr>
          <p:cNvSpPr txBox="1">
            <a:spLocks/>
          </p:cNvSpPr>
          <p:nvPr/>
        </p:nvSpPr>
        <p:spPr>
          <a:xfrm>
            <a:off x="1226879" y="185324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CA" dirty="0"/>
              <a:t>Bande, canal (</a:t>
            </a:r>
            <a:r>
              <a:rPr lang="fr-CA" dirty="0" err="1"/>
              <a:t>channel</a:t>
            </a:r>
            <a:r>
              <a:rPr lang="fr-CA" dirty="0"/>
              <a:t>) </a:t>
            </a:r>
          </a:p>
          <a:p>
            <a:pPr lvl="1"/>
            <a:r>
              <a:rPr lang="fr-CA" dirty="0"/>
              <a:t>1 bande: image à niveaux de gris</a:t>
            </a:r>
          </a:p>
          <a:p>
            <a:pPr lvl="1"/>
            <a:r>
              <a:rPr lang="fr-CA" dirty="0"/>
              <a:t>3 bandes: image couleur (i.e. RGB)</a:t>
            </a:r>
          </a:p>
          <a:p>
            <a:r>
              <a:rPr lang="fr-CA" dirty="0"/>
              <a:t>ROI (région d’intérêt): rectangle dans une image</a:t>
            </a:r>
          </a:p>
          <a:p>
            <a:r>
              <a:rPr lang="fr-CA" dirty="0"/>
              <a:t>Masque: image dont les pixels ‘intéressants’ ont une valeur ≠ 0 et ceux pas intéressants = 0</a:t>
            </a:r>
          </a:p>
          <a:p>
            <a:r>
              <a:rPr lang="fr-CA" dirty="0"/>
              <a:t>Seuillage (</a:t>
            </a:r>
            <a:r>
              <a:rPr lang="fr-CA" dirty="0" err="1"/>
              <a:t>thresholding</a:t>
            </a:r>
            <a:r>
              <a:rPr lang="fr-CA" dirty="0"/>
              <a:t>): si un pixel a une valeur &gt; un certain ‘seuil’ -&gt; pixel est blanc, sinon pixel est noir.</a:t>
            </a:r>
          </a:p>
          <a:p>
            <a:endParaRPr lang="fr-CA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F172DBF-305D-4AC3-A52A-EF03A0A5B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886" y="1241458"/>
            <a:ext cx="412115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4C1BD8E5-D590-40F3-95A3-F2450FAC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548" y="4823072"/>
            <a:ext cx="3312516" cy="166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69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F7C3A-48F2-41FF-85F1-27130237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OpenCV</a:t>
            </a:r>
            <a:r>
              <a:rPr lang="fr-CA" dirty="0"/>
              <a:t> - 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86CC8-34AE-422B-B3A2-54C2AEEC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Librairie de vision par ordinateur, créé il y a ~20 ans par Intel</a:t>
            </a:r>
          </a:p>
          <a:p>
            <a:r>
              <a:rPr lang="fr-CA" dirty="0"/>
              <a:t>C/C++, avec interfaces pour python, Java…</a:t>
            </a:r>
          </a:p>
          <a:p>
            <a:r>
              <a:rPr lang="fr-CA" dirty="0"/>
              <a:t>Des centaines/milliers de fonctions!</a:t>
            </a:r>
          </a:p>
          <a:p>
            <a:r>
              <a:rPr lang="fr-CA" dirty="0"/>
              <a:t>Permet:</a:t>
            </a:r>
          </a:p>
          <a:p>
            <a:pPr lvl="1"/>
            <a:r>
              <a:rPr lang="fr-CA" dirty="0"/>
              <a:t>Charger/sauvegarder des images et des vidéos</a:t>
            </a:r>
          </a:p>
          <a:p>
            <a:pPr lvl="1"/>
            <a:r>
              <a:rPr lang="fr-CA" dirty="0"/>
              <a:t>Manipuler les images: </a:t>
            </a:r>
            <a:r>
              <a:rPr lang="fr-CA" i="1" dirty="0" err="1"/>
              <a:t>resize</a:t>
            </a:r>
            <a:r>
              <a:rPr lang="fr-CA" i="1" dirty="0"/>
              <a:t>, </a:t>
            </a:r>
            <a:r>
              <a:rPr lang="fr-CA" i="1" dirty="0" err="1"/>
              <a:t>rotate</a:t>
            </a:r>
            <a:r>
              <a:rPr lang="fr-CA" i="1" dirty="0"/>
              <a:t>, </a:t>
            </a:r>
            <a:r>
              <a:rPr lang="fr-CA" dirty="0"/>
              <a:t>changer les couleurs, extraire les contours, etc.</a:t>
            </a:r>
          </a:p>
          <a:p>
            <a:pPr lvl="1"/>
            <a:r>
              <a:rPr lang="fr-CA" dirty="0"/>
              <a:t>Faire des opérations mathématiques sur des images</a:t>
            </a:r>
          </a:p>
          <a:p>
            <a:pPr lvl="1"/>
            <a:r>
              <a:rPr lang="fr-CA" dirty="0"/>
              <a:t>Reconnaître des formes, faire du suivi</a:t>
            </a:r>
          </a:p>
          <a:p>
            <a:pPr lvl="1"/>
            <a:r>
              <a:rPr lang="fr-CA" dirty="0"/>
              <a:t>Etc.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1774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EFCD7-2C86-444F-8ABF-02978229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Pour s’en servir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AE568-D205-488D-A02E-D1BAD52FE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Portabilité</a:t>
            </a:r>
            <a:r>
              <a:rPr lang="en-CA" dirty="0"/>
              <a:t>: Windows, Linux, MacOS, Android, iOS, etc.</a:t>
            </a:r>
          </a:p>
          <a:p>
            <a:endParaRPr lang="en-CA" dirty="0"/>
          </a:p>
          <a:p>
            <a:r>
              <a:rPr lang="en-CA" dirty="0"/>
              <a:t>Compilation:</a:t>
            </a:r>
            <a:endParaRPr lang="fr-CA" dirty="0"/>
          </a:p>
          <a:p>
            <a:pPr lvl="1"/>
            <a:r>
              <a:rPr lang="fr-CA" dirty="0"/>
              <a:t>#</a:t>
            </a:r>
            <a:r>
              <a:rPr lang="fr-CA" dirty="0" err="1"/>
              <a:t>include</a:t>
            </a:r>
            <a:r>
              <a:rPr lang="fr-CA" dirty="0"/>
              <a:t> </a:t>
            </a:r>
            <a:r>
              <a:rPr lang="en-CA" dirty="0"/>
              <a:t>“opencv2/opencv.hpp”</a:t>
            </a:r>
          </a:p>
          <a:p>
            <a:r>
              <a:rPr lang="en-CA" dirty="0"/>
              <a:t>Linking:</a:t>
            </a:r>
          </a:p>
          <a:p>
            <a:pPr lvl="1"/>
            <a:r>
              <a:rPr lang="en-CA" dirty="0" err="1"/>
              <a:t>Plusieurs</a:t>
            </a:r>
            <a:r>
              <a:rPr lang="en-CA" dirty="0"/>
              <a:t> “import </a:t>
            </a:r>
            <a:r>
              <a:rPr lang="en-CA" dirty="0" err="1"/>
              <a:t>librairies</a:t>
            </a:r>
            <a:r>
              <a:rPr lang="en-CA" dirty="0"/>
              <a:t>” (</a:t>
            </a:r>
            <a:r>
              <a:rPr lang="en-CA" dirty="0" err="1"/>
              <a:t>donc</a:t>
            </a:r>
            <a:r>
              <a:rPr lang="en-CA" dirty="0"/>
              <a:t> </a:t>
            </a:r>
            <a:r>
              <a:rPr lang="en-CA" dirty="0" err="1"/>
              <a:t>faut</a:t>
            </a:r>
            <a:r>
              <a:rPr lang="en-CA" dirty="0"/>
              <a:t> se p</a:t>
            </a:r>
            <a:r>
              <a:rPr lang="fr-CA" dirty="0"/>
              <a:t>ré</a:t>
            </a:r>
            <a:r>
              <a:rPr lang="en-CA" dirty="0" err="1"/>
              <a:t>occuper</a:t>
            </a:r>
            <a:r>
              <a:rPr lang="en-CA" dirty="0"/>
              <a:t> des DLL)</a:t>
            </a:r>
          </a:p>
          <a:p>
            <a:pPr lvl="1"/>
            <a:endParaRPr lang="fr-CA" dirty="0"/>
          </a:p>
          <a:p>
            <a:r>
              <a:rPr lang="fr-CA" dirty="0"/>
              <a:t>Documentation: suffit de googler « </a:t>
            </a:r>
            <a:r>
              <a:rPr lang="fr-CA" dirty="0" err="1"/>
              <a:t>opencv</a:t>
            </a:r>
            <a:r>
              <a:rPr lang="fr-CA" dirty="0"/>
              <a:t> doc »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671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EF20A-16D3-4227-B287-219D8C13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Objets importants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E8023-0870-43F9-AFBB-A6A36D0A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 err="1"/>
              <a:t>Namespace</a:t>
            </a:r>
            <a:r>
              <a:rPr lang="fr-CA" dirty="0"/>
              <a:t> ‘cv’</a:t>
            </a:r>
          </a:p>
          <a:p>
            <a:r>
              <a:rPr lang="fr-CA" dirty="0"/>
              <a:t>L’objet le plus important: cv::Mat</a:t>
            </a:r>
          </a:p>
          <a:p>
            <a:pPr lvl="1"/>
            <a:r>
              <a:rPr lang="fr-CA" dirty="0"/>
              <a:t>Représente une image</a:t>
            </a:r>
          </a:p>
          <a:p>
            <a:pPr lvl="1"/>
            <a:r>
              <a:rPr lang="fr-CA" dirty="0"/>
              <a:t>Taille: cv::Mat::</a:t>
            </a:r>
            <a:r>
              <a:rPr lang="fr-CA" dirty="0" err="1"/>
              <a:t>rows</a:t>
            </a:r>
            <a:r>
              <a:rPr lang="fr-CA" dirty="0"/>
              <a:t>, cv::Mat::cols</a:t>
            </a:r>
          </a:p>
          <a:p>
            <a:pPr lvl="1"/>
            <a:r>
              <a:rPr lang="fr-CA" dirty="0"/>
              <a:t>Types de pixel: CV_8U, CV_16U, CV_32F, etc.</a:t>
            </a:r>
          </a:p>
          <a:p>
            <a:pPr lvl="1"/>
            <a:r>
              <a:rPr lang="fr-CA" dirty="0"/>
              <a:t>A un pointeur interne vers le tableau de pixels</a:t>
            </a:r>
          </a:p>
          <a:p>
            <a:pPr lvl="1"/>
            <a:r>
              <a:rPr lang="fr-CA" dirty="0"/>
              <a:t>Pas un pointeur mais a un ‘</a:t>
            </a:r>
            <a:r>
              <a:rPr lang="fr-CA" dirty="0" err="1"/>
              <a:t>refcount</a:t>
            </a:r>
            <a:r>
              <a:rPr lang="fr-CA" dirty="0"/>
              <a:t>’</a:t>
            </a:r>
          </a:p>
          <a:p>
            <a:r>
              <a:rPr lang="fr-CA" dirty="0"/>
              <a:t>Plein de façons de créer cet objet: 23 constructeurs!</a:t>
            </a:r>
          </a:p>
          <a:p>
            <a:pPr marL="457200" lvl="2"/>
            <a:r>
              <a:rPr lang="fr-CA" sz="1200" i="1" dirty="0"/>
              <a:t>cv::Mat </a:t>
            </a:r>
            <a:r>
              <a:rPr lang="fr-CA" sz="1200" i="1" dirty="0" err="1"/>
              <a:t>monimagevide</a:t>
            </a:r>
            <a:r>
              <a:rPr lang="fr-CA" sz="1200" i="1" dirty="0"/>
              <a:t>;</a:t>
            </a:r>
          </a:p>
          <a:p>
            <a:pPr marL="457200" lvl="2"/>
            <a:r>
              <a:rPr lang="fr-CA" sz="1400" i="1" dirty="0"/>
              <a:t>cv::Mat </a:t>
            </a:r>
            <a:r>
              <a:rPr lang="fr-CA" sz="1400" i="1" dirty="0" err="1"/>
              <a:t>monimage</a:t>
            </a:r>
            <a:r>
              <a:rPr lang="fr-CA" sz="1400" i="1" dirty="0"/>
              <a:t>(100,200,CV_8U); // image niveaux de gris 100 lignes x 200 colonnes</a:t>
            </a:r>
          </a:p>
          <a:p>
            <a:pPr marL="457200" lvl="2"/>
            <a:r>
              <a:rPr lang="fr-CA" sz="1400" i="1" dirty="0"/>
              <a:t>cv::Mat </a:t>
            </a:r>
            <a:r>
              <a:rPr lang="fr-CA" sz="1400" i="1" dirty="0" err="1"/>
              <a:t>monimage</a:t>
            </a:r>
            <a:r>
              <a:rPr lang="fr-CA" sz="1400" i="1" dirty="0"/>
              <a:t>(100,200,CV_8UC3); // image couleur 100 lignes x 200 colonnes</a:t>
            </a:r>
            <a:endParaRPr lang="fr-CA" i="1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23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D9C48-9200-447B-9B26-8EA72EA1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cv::Mat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E99B8-F6C5-45BE-924D-3B6DA5B3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54" y="1535049"/>
            <a:ext cx="8946541" cy="2313136"/>
          </a:xfrm>
        </p:spPr>
        <p:txBody>
          <a:bodyPr>
            <a:normAutofit/>
          </a:bodyPr>
          <a:lstStyle/>
          <a:p>
            <a:r>
              <a:rPr lang="fr-CA" sz="1800" dirty="0"/>
              <a:t>On peut faire des opérations</a:t>
            </a:r>
          </a:p>
          <a:p>
            <a:pPr lvl="1"/>
            <a:r>
              <a:rPr lang="fr-CA" sz="1600" dirty="0"/>
              <a:t>Assignations: cv::Mat image; image=10;</a:t>
            </a:r>
          </a:p>
          <a:p>
            <a:pPr lvl="1"/>
            <a:r>
              <a:rPr lang="fr-CA" sz="1600" dirty="0"/>
              <a:t>Arithmétiques: image1+image2, 5*image3;</a:t>
            </a:r>
          </a:p>
          <a:p>
            <a:r>
              <a:rPr lang="fr-CA" sz="1800" dirty="0"/>
              <a:t>Accéder à un pixel:  cv::Mat image(100,100,CV_8U);  image.at&lt;</a:t>
            </a:r>
            <a:r>
              <a:rPr lang="fr-CA" sz="1800" dirty="0" err="1"/>
              <a:t>unsigned</a:t>
            </a:r>
            <a:r>
              <a:rPr lang="fr-CA" sz="1800" dirty="0"/>
              <a:t> char&gt;(10,20)=255;  </a:t>
            </a:r>
          </a:p>
          <a:p>
            <a:r>
              <a:rPr lang="fr-CA" sz="1800" dirty="0"/>
              <a:t>Attention au </a:t>
            </a:r>
            <a:r>
              <a:rPr lang="fr-CA" sz="1800" dirty="0" err="1"/>
              <a:t>refcount</a:t>
            </a:r>
            <a:endParaRPr lang="fr-CA" sz="1800" dirty="0"/>
          </a:p>
          <a:p>
            <a:endParaRPr lang="fr-CA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1754652-0E97-4E37-A17E-237684AED901}"/>
              </a:ext>
            </a:extLst>
          </p:cNvPr>
          <p:cNvSpPr txBox="1">
            <a:spLocks/>
          </p:cNvSpPr>
          <p:nvPr/>
        </p:nvSpPr>
        <p:spPr>
          <a:xfrm>
            <a:off x="1103311" y="3848185"/>
            <a:ext cx="8946541" cy="231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FCC11-191B-4F2A-9592-792B4B3E2F2C}"/>
              </a:ext>
            </a:extLst>
          </p:cNvPr>
          <p:cNvSpPr/>
          <p:nvPr/>
        </p:nvSpPr>
        <p:spPr>
          <a:xfrm>
            <a:off x="708454" y="384562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fr-CA" sz="1600" dirty="0"/>
              <a:t>cv::Mat A(500,500,CV_8U);</a:t>
            </a:r>
          </a:p>
          <a:p>
            <a:pPr lvl="1"/>
            <a:r>
              <a:rPr lang="fr-CA" sz="1600" dirty="0"/>
              <a:t>A=100;</a:t>
            </a:r>
          </a:p>
          <a:p>
            <a:pPr lvl="1"/>
            <a:r>
              <a:rPr lang="fr-CA" sz="1600" dirty="0"/>
              <a:t>Cv::Mat B=A;</a:t>
            </a:r>
          </a:p>
          <a:p>
            <a:pPr lvl="1"/>
            <a:r>
              <a:rPr lang="fr-CA" sz="1600" dirty="0"/>
              <a:t>B=200; // Oups, A est aussi rempli avec des pixels 200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691AF8C-1F88-4455-869E-394FAF073A48}"/>
              </a:ext>
            </a:extLst>
          </p:cNvPr>
          <p:cNvSpPr txBox="1"/>
          <p:nvPr/>
        </p:nvSpPr>
        <p:spPr>
          <a:xfrm>
            <a:off x="708454" y="5055730"/>
            <a:ext cx="5288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CA" sz="1600" dirty="0"/>
              <a:t>cv::Mat A(500,500,CV_8U);</a:t>
            </a:r>
          </a:p>
          <a:p>
            <a:pPr lvl="1"/>
            <a:r>
              <a:rPr lang="fr-CA" sz="1600" dirty="0"/>
              <a:t>A=100;</a:t>
            </a:r>
          </a:p>
          <a:p>
            <a:pPr lvl="1"/>
            <a:r>
              <a:rPr lang="fr-CA" sz="1600" dirty="0"/>
              <a:t>Cv::Mat B=</a:t>
            </a:r>
            <a:r>
              <a:rPr lang="fr-CA" sz="1600" dirty="0" err="1"/>
              <a:t>A.clone</a:t>
            </a:r>
            <a:r>
              <a:rPr lang="fr-CA" sz="1600" dirty="0"/>
              <a:t>();</a:t>
            </a:r>
          </a:p>
          <a:p>
            <a:pPr lvl="1"/>
            <a:r>
              <a:rPr lang="fr-CA" sz="1600" dirty="0"/>
              <a:t>B=200; // Ok, A est rempli avec des pixels 100, B avec des 200</a:t>
            </a:r>
          </a:p>
          <a:p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291583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1435</TotalTime>
  <Words>772</Words>
  <Application>Microsoft Office PowerPoint</Application>
  <PresentationFormat>Grand écran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Introduction à la vision/opencv</vt:lpstr>
      <vt:lpstr>Vision</vt:lpstr>
      <vt:lpstr>Vision (suite)</vt:lpstr>
      <vt:lpstr>Manipulations d’images</vt:lpstr>
      <vt:lpstr>Termes importants</vt:lpstr>
      <vt:lpstr>OpenCV - résumé</vt:lpstr>
      <vt:lpstr>Pour s’en servir</vt:lpstr>
      <vt:lpstr>Objets importants</vt:lpstr>
      <vt:lpstr>cv::Mat</vt:lpstr>
      <vt:lpstr>Fonctions pratiques</vt:lpstr>
      <vt:lpstr>Fonctions pratiques (suite)</vt:lpstr>
      <vt:lpstr>Fonctions pratiques (suite)</vt:lpstr>
      <vt:lpstr>Fonctions pratiques (suite)</vt:lpstr>
      <vt:lpstr>Fonctions pratiques (suite)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la vision</dc:title>
  <dc:creator>Marc Lalonde</dc:creator>
  <cp:lastModifiedBy>Marc Lalonde</cp:lastModifiedBy>
  <cp:revision>7</cp:revision>
  <dcterms:created xsi:type="dcterms:W3CDTF">2018-12-10T12:24:33Z</dcterms:created>
  <dcterms:modified xsi:type="dcterms:W3CDTF">2019-07-21T04:00:37Z</dcterms:modified>
</cp:coreProperties>
</file>