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0" r:id="rId1"/>
  </p:sldMasterIdLst>
  <p:notesMasterIdLst>
    <p:notesMasterId r:id="rId19"/>
  </p:notesMasterIdLst>
  <p:handoutMasterIdLst>
    <p:handoutMasterId r:id="rId20"/>
  </p:handoutMasterIdLst>
  <p:sldIdLst>
    <p:sldId id="27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1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602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295D-F8EB-48BA-8759-F07A7722A7A6}" type="datetimeFigureOut">
              <a:rPr lang="en-CA" smtClean="0"/>
              <a:t>2018-12-09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A" dirty="0"/>
              <a:t>team3990.com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00DD2-6FBD-4770-BAD1-163569172F62}" type="slidenum">
              <a:rPr lang="en-CA" smtClean="0"/>
              <a:t>‹N°›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1429789" cy="4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1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24520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25724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61117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3790890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559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980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543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1068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36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25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02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cap="all" baseline="0">
                <a:latin typeface="Futura MdCn BT" panose="020B0506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cap="all" baseline="0">
                <a:latin typeface="Futura MdCn BT" panose="020B0506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06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20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8091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911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0095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6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792" r:id="rId18"/>
    <p:sldLayoutId id="2147483794" r:id="rId19"/>
    <p:sldLayoutId id="2147483795" r:id="rId20"/>
    <p:sldLayoutId id="2147483796" r:id="rId2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01B97-F952-490B-ADCD-232DCE319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sz="4800" dirty="0"/>
              <a:t>Introduction à la vision</a:t>
            </a:r>
            <a:br>
              <a:rPr lang="fr-CA" sz="4800" dirty="0"/>
            </a:br>
            <a:br>
              <a:rPr lang="fr-CA" sz="4800" dirty="0"/>
            </a:br>
            <a:endParaRPr lang="fr-CA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4E43DB-9C42-4A93-AF62-9FC489BF4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Mis à jour 09-12-18</a:t>
            </a:r>
            <a:br>
              <a:rPr lang="fr-CA" dirty="0"/>
            </a:br>
            <a:r>
              <a:rPr lang="fr-CA" dirty="0"/>
              <a:t>© Marc Lalonde</a:t>
            </a:r>
          </a:p>
        </p:txBody>
      </p:sp>
    </p:spTree>
    <p:extLst>
      <p:ext uri="{BB962C8B-B14F-4D97-AF65-F5344CB8AC3E}">
        <p14:creationId xmlns:p14="http://schemas.microsoft.com/office/powerpoint/2010/main" val="391645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Objets importants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cv::</a:t>
            </a:r>
            <a:r>
              <a:rPr lang="fr-CA" dirty="0" err="1"/>
              <a:t>Rect</a:t>
            </a:r>
            <a:r>
              <a:rPr lang="fr-CA" dirty="0"/>
              <a:t> pour les régions d’intérêt.</a:t>
            </a:r>
          </a:p>
          <a:p>
            <a:pPr lvl="1"/>
            <a:r>
              <a:rPr lang="fr-CA" dirty="0"/>
              <a:t>Constructeur le plus courant: cv::</a:t>
            </a:r>
            <a:r>
              <a:rPr lang="fr-CA" dirty="0" err="1"/>
              <a:t>Rect</a:t>
            </a:r>
            <a:r>
              <a:rPr lang="fr-CA" dirty="0"/>
              <a:t>(x, y ,</a:t>
            </a:r>
            <a:r>
              <a:rPr lang="fr-CA" dirty="0" err="1"/>
              <a:t>width</a:t>
            </a:r>
            <a:r>
              <a:rPr lang="fr-CA" dirty="0"/>
              <a:t>, </a:t>
            </a:r>
            <a:r>
              <a:rPr lang="fr-CA" dirty="0" err="1"/>
              <a:t>height</a:t>
            </a:r>
            <a:r>
              <a:rPr lang="fr-CA" dirty="0"/>
              <a:t>)</a:t>
            </a:r>
          </a:p>
          <a:p>
            <a:pPr lvl="1"/>
            <a:endParaRPr lang="fr-CA" dirty="0"/>
          </a:p>
          <a:p>
            <a:r>
              <a:rPr lang="fr-CA" dirty="0"/>
              <a:t>cv::Size représente une taille:  cv::Size(</a:t>
            </a:r>
            <a:r>
              <a:rPr lang="fr-CA" dirty="0" err="1"/>
              <a:t>width</a:t>
            </a:r>
            <a:r>
              <a:rPr lang="fr-CA" dirty="0"/>
              <a:t>, </a:t>
            </a:r>
            <a:r>
              <a:rPr lang="fr-CA" dirty="0" err="1"/>
              <a:t>height</a:t>
            </a:r>
            <a:r>
              <a:rPr lang="fr-CA" dirty="0"/>
              <a:t>)</a:t>
            </a:r>
          </a:p>
          <a:p>
            <a:r>
              <a:rPr lang="fr-CA" dirty="0"/>
              <a:t>cv::Point(</a:t>
            </a:r>
            <a:r>
              <a:rPr lang="fr-CA" dirty="0" err="1"/>
              <a:t>x,y</a:t>
            </a:r>
            <a:r>
              <a:rPr lang="fr-CA" dirty="0"/>
              <a:t>) est une paire de coordonnées</a:t>
            </a:r>
          </a:p>
          <a:p>
            <a:endParaRPr lang="fr-CA" dirty="0"/>
          </a:p>
          <a:p>
            <a:r>
              <a:rPr lang="fr-CA" dirty="0"/>
              <a:t>cv::</a:t>
            </a:r>
            <a:r>
              <a:rPr lang="fr-CA" dirty="0" err="1"/>
              <a:t>Scalar</a:t>
            </a:r>
            <a:r>
              <a:rPr lang="fr-CA" dirty="0"/>
              <a:t> peut représenter un pixel</a:t>
            </a:r>
          </a:p>
          <a:p>
            <a:pPr lvl="1"/>
            <a:r>
              <a:rPr lang="fr-CA" dirty="0"/>
              <a:t>cv::</a:t>
            </a:r>
            <a:r>
              <a:rPr lang="fr-CA" dirty="0" err="1"/>
              <a:t>Scalar</a:t>
            </a:r>
            <a:r>
              <a:rPr lang="fr-CA" dirty="0"/>
              <a:t>(100) = niveau de gris 100</a:t>
            </a:r>
          </a:p>
          <a:p>
            <a:pPr lvl="1"/>
            <a:r>
              <a:rPr lang="fr-CA" dirty="0"/>
              <a:t>cv::</a:t>
            </a:r>
            <a:r>
              <a:rPr lang="fr-CA" dirty="0" err="1"/>
              <a:t>Scalar</a:t>
            </a:r>
            <a:r>
              <a:rPr lang="fr-CA" dirty="0"/>
              <a:t>(100,50,10) = triplet RGB  (R=10,G=50,B=100)</a:t>
            </a:r>
          </a:p>
          <a:p>
            <a:pPr lvl="1"/>
            <a:endParaRPr lang="fr-CA" dirty="0"/>
          </a:p>
          <a:p>
            <a:pPr lvl="1"/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59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/>
              <a:t>Chargement/sauvegarde d’images (CV_8U)</a:t>
            </a:r>
          </a:p>
          <a:p>
            <a:endParaRPr lang="fr-CA" dirty="0"/>
          </a:p>
          <a:p>
            <a:pPr lvl="1"/>
            <a:r>
              <a:rPr lang="fr-CA" dirty="0"/>
              <a:t>cv::Mat </a:t>
            </a:r>
            <a:r>
              <a:rPr lang="fr-CA" dirty="0" err="1"/>
              <a:t>imread</a:t>
            </a:r>
            <a:r>
              <a:rPr lang="fr-CA" dirty="0"/>
              <a:t>(</a:t>
            </a:r>
            <a:r>
              <a:rPr lang="fr-CA" dirty="0" err="1"/>
              <a:t>const</a:t>
            </a:r>
            <a:r>
              <a:rPr lang="fr-CA" dirty="0"/>
              <a:t> string&amp; </a:t>
            </a:r>
            <a:r>
              <a:rPr lang="fr-CA" b="1" dirty="0" err="1"/>
              <a:t>filename</a:t>
            </a:r>
            <a:r>
              <a:rPr lang="fr-CA" dirty="0"/>
              <a:t>, </a:t>
            </a:r>
            <a:r>
              <a:rPr lang="fr-CA" dirty="0" err="1"/>
              <a:t>int</a:t>
            </a:r>
            <a:r>
              <a:rPr lang="fr-CA" dirty="0"/>
              <a:t> </a:t>
            </a:r>
            <a:r>
              <a:rPr lang="fr-CA" b="1" dirty="0"/>
              <a:t>flags</a:t>
            </a:r>
            <a:r>
              <a:rPr lang="fr-CA" dirty="0"/>
              <a:t>=1 )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cv::</a:t>
            </a:r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string&amp; </a:t>
            </a:r>
            <a:r>
              <a:rPr lang="en-US" b="1" dirty="0"/>
              <a:t>filename</a:t>
            </a:r>
            <a:r>
              <a:rPr lang="en-US" dirty="0"/>
              <a:t>, </a:t>
            </a:r>
            <a:r>
              <a:rPr lang="en-US" dirty="0" err="1"/>
              <a:t>InputArray</a:t>
            </a:r>
            <a:r>
              <a:rPr lang="en-US" dirty="0"/>
              <a:t> </a:t>
            </a:r>
            <a:r>
              <a:rPr lang="en-US" b="1" dirty="0" err="1"/>
              <a:t>img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dirty="0" err="1"/>
              <a:t>Affichage</a:t>
            </a:r>
            <a:r>
              <a:rPr lang="en-US" dirty="0"/>
              <a:t> : cv::</a:t>
            </a:r>
            <a:r>
              <a:rPr lang="en-US" dirty="0" err="1"/>
              <a:t>imshow</a:t>
            </a:r>
            <a:r>
              <a:rPr lang="en-US" dirty="0"/>
              <a:t>(“</a:t>
            </a:r>
            <a:r>
              <a:rPr lang="en-US" dirty="0" err="1"/>
              <a:t>nomdefenetre</a:t>
            </a:r>
            <a:r>
              <a:rPr lang="en-US" dirty="0"/>
              <a:t>”, cv::Mat)</a:t>
            </a:r>
          </a:p>
          <a:p>
            <a:pPr lvl="2"/>
            <a:r>
              <a:rPr lang="en-US" dirty="0" err="1"/>
              <a:t>Accompagné</a:t>
            </a:r>
            <a:r>
              <a:rPr lang="en-US" dirty="0"/>
              <a:t> de cv::</a:t>
            </a:r>
            <a:r>
              <a:rPr lang="en-US" dirty="0" err="1"/>
              <a:t>waitKey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185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transform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Contours (</a:t>
            </a:r>
            <a:r>
              <a:rPr lang="fr-CA" dirty="0" err="1"/>
              <a:t>Sobel</a:t>
            </a:r>
            <a:r>
              <a:rPr lang="fr-CA" dirty="0"/>
              <a:t>, </a:t>
            </a:r>
            <a:r>
              <a:rPr lang="fr-CA" dirty="0" err="1"/>
              <a:t>Canny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12</a:t>
            </a:fld>
            <a:endParaRPr lang="en-CA" dirty="0"/>
          </a:p>
        </p:txBody>
      </p:sp>
      <p:pic>
        <p:nvPicPr>
          <p:cNvPr id="1028" name="Picture 4" descr="http://xphilipp.developpez.com/contribuez/chamferd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64" y="1556072"/>
            <a:ext cx="3591037" cy="17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67" y="3647482"/>
            <a:ext cx="31527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021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Hough</a:t>
            </a:r>
            <a:r>
              <a:rPr lang="fr-CA" dirty="0"/>
              <a:t>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en-US" dirty="0"/>
              <a:t>Template matching</a:t>
            </a:r>
          </a:p>
          <a:p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13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75" y="1822787"/>
            <a:ext cx="2594996" cy="134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83" y="1813446"/>
            <a:ext cx="2592288" cy="134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96" y="3359695"/>
            <a:ext cx="3935428" cy="283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69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Détection de coins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Détection de visages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14</a:t>
            </a:fld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72" y="1614646"/>
            <a:ext cx="3149275" cy="23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6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SIFT et variantes</a:t>
            </a:r>
          </a:p>
          <a:p>
            <a:pPr marL="0" indent="0">
              <a:buNone/>
            </a:pPr>
            <a:r>
              <a:rPr lang="fr-CA" dirty="0"/>
              <a:t>(voir vidéo)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15</a:t>
            </a:fld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13" y="1918997"/>
            <a:ext cx="6429290" cy="363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91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Suivi de cibles (</a:t>
            </a:r>
            <a:r>
              <a:rPr lang="fr-CA" dirty="0" err="1"/>
              <a:t>MeanShift</a:t>
            </a:r>
            <a:r>
              <a:rPr lang="fr-CA" dirty="0"/>
              <a:t>, </a:t>
            </a:r>
            <a:r>
              <a:rPr lang="fr-CA" dirty="0" err="1"/>
              <a:t>Kalman</a:t>
            </a:r>
            <a:r>
              <a:rPr lang="fr-CA" dirty="0"/>
              <a:t>, flux optique, etc.)</a:t>
            </a:r>
          </a:p>
          <a:p>
            <a:endParaRPr lang="fr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16</a:t>
            </a:fld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381" y="2673032"/>
            <a:ext cx="4937406" cy="31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16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Etc., etc., etc. !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4294967295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fr-CA"/>
              <a:t>Équipe Team 3990: Tech for Kids</a:t>
            </a:r>
          </a:p>
          <a:p>
            <a:r>
              <a:rPr lang="fr-CA"/>
              <a:t>team3990.com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C6954C4-5CF8-4D3B-86A9-B5DB5B6CFDBB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95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Une</a:t>
            </a:r>
            <a:r>
              <a:rPr lang="en-CA" dirty="0"/>
              <a:t> image = des pixels</a:t>
            </a:r>
          </a:p>
          <a:p>
            <a:r>
              <a:rPr lang="en-CA" dirty="0" err="1"/>
              <a:t>Selon</a:t>
            </a:r>
            <a:r>
              <a:rPr lang="en-CA" dirty="0"/>
              <a:t> le type </a:t>
            </a:r>
            <a:r>
              <a:rPr lang="en-CA" dirty="0" err="1"/>
              <a:t>d’image</a:t>
            </a:r>
            <a:r>
              <a:rPr lang="en-CA" dirty="0"/>
              <a:t>, </a:t>
            </a:r>
            <a:r>
              <a:rPr lang="en-CA" dirty="0" err="1"/>
              <a:t>chaque</a:t>
            </a:r>
            <a:r>
              <a:rPr lang="en-CA" dirty="0"/>
              <a:t> pixel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représenté</a:t>
            </a:r>
            <a:r>
              <a:rPr lang="en-CA" dirty="0"/>
              <a:t> par 1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nombres</a:t>
            </a:r>
            <a:endParaRPr lang="en-CA" dirty="0"/>
          </a:p>
          <a:p>
            <a:pPr lvl="1"/>
            <a:r>
              <a:rPr lang="en-CA" dirty="0"/>
              <a:t>Image simple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niveaux</a:t>
            </a:r>
            <a:r>
              <a:rPr lang="en-CA" dirty="0"/>
              <a:t> de </a:t>
            </a:r>
            <a:r>
              <a:rPr lang="en-CA" dirty="0" err="1"/>
              <a:t>gris</a:t>
            </a:r>
            <a:r>
              <a:rPr lang="en-CA" dirty="0"/>
              <a:t>: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entier</a:t>
            </a:r>
            <a:r>
              <a:rPr lang="en-CA" dirty="0"/>
              <a:t> entre 0 et 255</a:t>
            </a:r>
          </a:p>
          <a:p>
            <a:pPr lvl="1"/>
            <a:r>
              <a:rPr lang="en-CA" dirty="0"/>
              <a:t>Image </a:t>
            </a:r>
            <a:r>
              <a:rPr lang="en-CA" dirty="0" err="1"/>
              <a:t>couleur</a:t>
            </a:r>
            <a:r>
              <a:rPr lang="en-CA" dirty="0"/>
              <a:t>: 3 </a:t>
            </a:r>
            <a:r>
              <a:rPr lang="en-CA" dirty="0" err="1"/>
              <a:t>nombres</a:t>
            </a:r>
            <a:r>
              <a:rPr lang="en-CA" dirty="0"/>
              <a:t> </a:t>
            </a:r>
            <a:r>
              <a:rPr lang="en-CA" dirty="0" err="1"/>
              <a:t>entiers</a:t>
            </a:r>
            <a:r>
              <a:rPr lang="en-CA" dirty="0"/>
              <a:t>, </a:t>
            </a:r>
            <a:r>
              <a:rPr lang="en-CA" dirty="0" err="1"/>
              <a:t>chacun</a:t>
            </a:r>
            <a:r>
              <a:rPr lang="en-CA" dirty="0"/>
              <a:t> entre 0 et 255</a:t>
            </a:r>
          </a:p>
          <a:p>
            <a:pPr lvl="1"/>
            <a:r>
              <a:rPr lang="en-CA" dirty="0"/>
              <a:t>On </a:t>
            </a:r>
            <a:r>
              <a:rPr lang="en-CA" dirty="0" err="1"/>
              <a:t>peut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des images avec pixels </a:t>
            </a:r>
            <a:r>
              <a:rPr lang="en-CA" dirty="0" err="1"/>
              <a:t>représentés</a:t>
            </a:r>
            <a:r>
              <a:rPr lang="en-CA" dirty="0"/>
              <a:t> par des floats, </a:t>
            </a:r>
            <a:r>
              <a:rPr lang="en-CA" dirty="0" err="1"/>
              <a:t>int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Les pixels de </a:t>
            </a:r>
            <a:r>
              <a:rPr lang="en-CA" dirty="0" err="1"/>
              <a:t>certaines</a:t>
            </a:r>
            <a:r>
              <a:rPr lang="en-CA" dirty="0"/>
              <a:t> images </a:t>
            </a:r>
            <a:r>
              <a:rPr lang="en-CA" dirty="0" err="1"/>
              <a:t>peuvent</a:t>
            </a:r>
            <a:r>
              <a:rPr lang="en-CA" dirty="0"/>
              <a:t> </a:t>
            </a:r>
            <a:r>
              <a:rPr lang="en-CA" dirty="0" err="1"/>
              <a:t>avoir</a:t>
            </a:r>
            <a:r>
              <a:rPr lang="en-CA" dirty="0"/>
              <a:t> 4, 8, 16 </a:t>
            </a:r>
            <a:r>
              <a:rPr lang="en-CA" dirty="0" err="1"/>
              <a:t>nombres</a:t>
            </a:r>
            <a:r>
              <a:rPr lang="en-CA" dirty="0"/>
              <a:t> (ex. satellite)…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5268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Manipulations d’images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Rotations</a:t>
            </a:r>
          </a:p>
          <a:p>
            <a:r>
              <a:rPr lang="fr-CA" dirty="0"/>
              <a:t>Changements de taille</a:t>
            </a:r>
          </a:p>
          <a:p>
            <a:pPr lvl="1"/>
            <a:r>
              <a:rPr lang="fr-CA" dirty="0"/>
              <a:t>Réduire par un facteur 2,3,4…: facile</a:t>
            </a:r>
          </a:p>
          <a:p>
            <a:pPr lvl="1"/>
            <a:r>
              <a:rPr lang="fr-CA" dirty="0"/>
              <a:t>Grossir –&gt; interpoler</a:t>
            </a:r>
          </a:p>
          <a:p>
            <a:pPr lvl="1"/>
            <a:endParaRPr lang="fr-CA" dirty="0"/>
          </a:p>
          <a:p>
            <a:r>
              <a:rPr lang="fr-CA" dirty="0"/>
              <a:t>Couleur -&gt; niveaux de gris</a:t>
            </a:r>
          </a:p>
          <a:p>
            <a:r>
              <a:rPr lang="fr-CA" dirty="0"/>
              <a:t>Couleur -&gt; couleur</a:t>
            </a:r>
          </a:p>
          <a:p>
            <a:pPr lvl="1"/>
            <a:r>
              <a:rPr lang="fr-CA" dirty="0"/>
              <a:t>Noter: plusieurs représentations de la couleur</a:t>
            </a:r>
          </a:p>
        </p:txBody>
      </p:sp>
    </p:spTree>
    <p:extLst>
      <p:ext uri="{BB962C8B-B14F-4D97-AF65-F5344CB8AC3E}">
        <p14:creationId xmlns:p14="http://schemas.microsoft.com/office/powerpoint/2010/main" val="276636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Vision (suite)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un ordinateur, une image est un tableau de nombres</a:t>
            </a:r>
          </a:p>
          <a:p>
            <a:r>
              <a:rPr lang="fr-CA" dirty="0"/>
              <a:t>Il faut utiliser des algorithmes qui vont aider à interpréter ce que les nombres représentent.</a:t>
            </a:r>
          </a:p>
          <a:p>
            <a:r>
              <a:rPr lang="fr-CA" dirty="0"/>
              <a:t>Ex. contours.</a:t>
            </a:r>
          </a:p>
        </p:txBody>
      </p:sp>
    </p:spTree>
    <p:extLst>
      <p:ext uri="{BB962C8B-B14F-4D97-AF65-F5344CB8AC3E}">
        <p14:creationId xmlns:p14="http://schemas.microsoft.com/office/powerpoint/2010/main" val="429416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Termes importants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Bande, canal (</a:t>
            </a:r>
            <a:r>
              <a:rPr lang="fr-CA" dirty="0" err="1"/>
              <a:t>channel</a:t>
            </a:r>
            <a:r>
              <a:rPr lang="fr-CA" dirty="0"/>
              <a:t>) </a:t>
            </a:r>
          </a:p>
          <a:p>
            <a:endParaRPr lang="fr-CA" dirty="0"/>
          </a:p>
          <a:p>
            <a:r>
              <a:rPr lang="fr-CA" dirty="0"/>
              <a:t>ROI (région d’intérêt): rectangle dans une image</a:t>
            </a:r>
          </a:p>
          <a:p>
            <a:r>
              <a:rPr lang="fr-CA" dirty="0"/>
              <a:t>Masque: image dont les pixels ‘intéressants’ ont une valeur ≠ 0 et ceux pas intéressants = 0</a:t>
            </a:r>
          </a:p>
          <a:p>
            <a:r>
              <a:rPr lang="fr-CA" dirty="0"/>
              <a:t>Seuillage (</a:t>
            </a:r>
            <a:r>
              <a:rPr lang="fr-CA" dirty="0" err="1"/>
              <a:t>thresholding</a:t>
            </a:r>
            <a:r>
              <a:rPr lang="fr-CA" dirty="0"/>
              <a:t>): si un pixel a une valeur &gt; un certain ‘seuil’ -&gt; pixel est blanc, sinon pixel est noir.</a:t>
            </a:r>
          </a:p>
          <a:p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1458"/>
            <a:ext cx="412115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87" y="4581128"/>
            <a:ext cx="4111757" cy="206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4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OpenCV</a:t>
            </a:r>
            <a:r>
              <a:rPr lang="fr-CA" dirty="0"/>
              <a:t> - 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Librairie de vision par ordinateur, créé il y a 15 ans par Intel</a:t>
            </a:r>
          </a:p>
          <a:p>
            <a:r>
              <a:rPr lang="fr-CA" dirty="0"/>
              <a:t>C/C++, avec interfaces pour python, Java (Matlab)…</a:t>
            </a:r>
          </a:p>
          <a:p>
            <a:r>
              <a:rPr lang="fr-CA" dirty="0"/>
              <a:t>Des centaines/milliers de fonctions!</a:t>
            </a:r>
          </a:p>
          <a:p>
            <a:r>
              <a:rPr lang="fr-CA" dirty="0"/>
              <a:t>Permet:</a:t>
            </a:r>
          </a:p>
          <a:p>
            <a:pPr lvl="1"/>
            <a:r>
              <a:rPr lang="fr-CA" dirty="0"/>
              <a:t>Charger/sauvegarder des images et des vidéos</a:t>
            </a:r>
          </a:p>
          <a:p>
            <a:pPr lvl="1"/>
            <a:r>
              <a:rPr lang="fr-CA" dirty="0"/>
              <a:t>Manipuler les images: </a:t>
            </a:r>
            <a:r>
              <a:rPr lang="fr-CA" i="1" dirty="0" err="1"/>
              <a:t>resize</a:t>
            </a:r>
            <a:r>
              <a:rPr lang="fr-CA" i="1" dirty="0"/>
              <a:t>, </a:t>
            </a:r>
            <a:r>
              <a:rPr lang="fr-CA" i="1" dirty="0" err="1"/>
              <a:t>rotate</a:t>
            </a:r>
            <a:r>
              <a:rPr lang="fr-CA" i="1" dirty="0"/>
              <a:t>, </a:t>
            </a:r>
            <a:r>
              <a:rPr lang="fr-CA" dirty="0"/>
              <a:t>changer les couleurs, extraire les contours, etc.</a:t>
            </a:r>
          </a:p>
          <a:p>
            <a:pPr lvl="1"/>
            <a:r>
              <a:rPr lang="fr-CA" dirty="0"/>
              <a:t>Faire des opérations mathématiques sur des images</a:t>
            </a:r>
          </a:p>
          <a:p>
            <a:pPr lvl="1"/>
            <a:r>
              <a:rPr lang="fr-CA" dirty="0"/>
              <a:t>Reconnaître des formes, faire du suivi</a:t>
            </a:r>
          </a:p>
          <a:p>
            <a:pPr lvl="1"/>
            <a:r>
              <a:rPr lang="fr-CA" dirty="0"/>
              <a:t>Etc.</a:t>
            </a:r>
          </a:p>
          <a:p>
            <a:pPr lvl="1"/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9563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s’en servir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Portabilité</a:t>
            </a:r>
            <a:r>
              <a:rPr lang="en-CA" dirty="0"/>
              <a:t>: Windows, Linux, </a:t>
            </a:r>
            <a:r>
              <a:rPr lang="en-CA" dirty="0" err="1"/>
              <a:t>MacOS</a:t>
            </a:r>
            <a:r>
              <a:rPr lang="en-CA" dirty="0"/>
              <a:t>, Android, iOS, etc.</a:t>
            </a:r>
          </a:p>
          <a:p>
            <a:r>
              <a:rPr lang="en-CA" dirty="0"/>
              <a:t>(</a:t>
            </a:r>
            <a:r>
              <a:rPr lang="en-CA" dirty="0" err="1"/>
              <a:t>Passerelle</a:t>
            </a:r>
            <a:r>
              <a:rPr lang="en-CA" dirty="0"/>
              <a:t> </a:t>
            </a:r>
            <a:r>
              <a:rPr lang="en-CA" dirty="0" err="1"/>
              <a:t>vers</a:t>
            </a:r>
            <a:r>
              <a:rPr lang="en-CA" dirty="0"/>
              <a:t> CUDA)</a:t>
            </a:r>
          </a:p>
          <a:p>
            <a:endParaRPr lang="en-CA" dirty="0"/>
          </a:p>
          <a:p>
            <a:r>
              <a:rPr lang="en-CA" dirty="0"/>
              <a:t>Compilation:</a:t>
            </a:r>
            <a:endParaRPr lang="fr-CA" dirty="0"/>
          </a:p>
          <a:p>
            <a:pPr lvl="1"/>
            <a:r>
              <a:rPr lang="fr-CA" dirty="0"/>
              <a:t>#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en-CA" dirty="0"/>
              <a:t>“opencv2/opencv.hpp”</a:t>
            </a:r>
          </a:p>
          <a:p>
            <a:r>
              <a:rPr lang="en-CA" dirty="0"/>
              <a:t>Linking:</a:t>
            </a:r>
          </a:p>
          <a:p>
            <a:pPr lvl="1"/>
            <a:r>
              <a:rPr lang="en-CA" dirty="0" err="1"/>
              <a:t>Plusieurs</a:t>
            </a:r>
            <a:r>
              <a:rPr lang="en-CA" dirty="0"/>
              <a:t> “import </a:t>
            </a:r>
            <a:r>
              <a:rPr lang="en-CA" dirty="0" err="1"/>
              <a:t>librairies</a:t>
            </a:r>
            <a:r>
              <a:rPr lang="en-CA" dirty="0"/>
              <a:t>” (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faut</a:t>
            </a:r>
            <a:r>
              <a:rPr lang="en-CA" dirty="0"/>
              <a:t> se p</a:t>
            </a:r>
            <a:r>
              <a:rPr lang="fr-CA" dirty="0"/>
              <a:t>ré</a:t>
            </a:r>
            <a:r>
              <a:rPr lang="en-CA" dirty="0" err="1"/>
              <a:t>occuper</a:t>
            </a:r>
            <a:r>
              <a:rPr lang="en-CA" dirty="0"/>
              <a:t> des DLL)</a:t>
            </a:r>
          </a:p>
          <a:p>
            <a:pPr lvl="1"/>
            <a:endParaRPr lang="fr-CA" dirty="0"/>
          </a:p>
          <a:p>
            <a:r>
              <a:rPr lang="fr-CA" dirty="0"/>
              <a:t>Documentation: suffit de </a:t>
            </a:r>
            <a:r>
              <a:rPr lang="fr-CA" dirty="0" err="1"/>
              <a:t>googler</a:t>
            </a:r>
            <a:r>
              <a:rPr lang="fr-CA" dirty="0"/>
              <a:t> « </a:t>
            </a:r>
            <a:r>
              <a:rPr lang="fr-CA" dirty="0" err="1"/>
              <a:t>opencv</a:t>
            </a:r>
            <a:r>
              <a:rPr lang="fr-CA" dirty="0"/>
              <a:t> doc »</a:t>
            </a:r>
          </a:p>
          <a:p>
            <a:endParaRPr lang="fr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091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Objets importants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Namespace</a:t>
            </a:r>
            <a:r>
              <a:rPr lang="fr-CA" dirty="0"/>
              <a:t> ‘cv’</a:t>
            </a:r>
          </a:p>
          <a:p>
            <a:r>
              <a:rPr lang="fr-CA" dirty="0"/>
              <a:t>L’objet le plus important: cv::Mat</a:t>
            </a:r>
          </a:p>
          <a:p>
            <a:pPr lvl="1"/>
            <a:r>
              <a:rPr lang="fr-CA" dirty="0"/>
              <a:t>Représente une image</a:t>
            </a:r>
          </a:p>
          <a:p>
            <a:pPr lvl="1"/>
            <a:r>
              <a:rPr lang="fr-CA" dirty="0"/>
              <a:t>Taille: cv::Mat::</a:t>
            </a:r>
            <a:r>
              <a:rPr lang="fr-CA" dirty="0" err="1"/>
              <a:t>rows</a:t>
            </a:r>
            <a:r>
              <a:rPr lang="fr-CA" dirty="0"/>
              <a:t>, cv::Mat::cols</a:t>
            </a:r>
          </a:p>
          <a:p>
            <a:pPr lvl="1"/>
            <a:r>
              <a:rPr lang="fr-CA" dirty="0"/>
              <a:t>Types de pixel: CV_8U, CV_16U, CV_32F, etc.</a:t>
            </a:r>
          </a:p>
          <a:p>
            <a:pPr lvl="1"/>
            <a:r>
              <a:rPr lang="fr-CA" dirty="0"/>
              <a:t>A un pointeur interne vers le tableau de pixels</a:t>
            </a:r>
          </a:p>
          <a:p>
            <a:pPr lvl="1"/>
            <a:r>
              <a:rPr lang="fr-CA" dirty="0"/>
              <a:t>Pas un pointeur mais a un ‘</a:t>
            </a:r>
            <a:r>
              <a:rPr lang="fr-CA" dirty="0" err="1"/>
              <a:t>refcount</a:t>
            </a:r>
            <a:r>
              <a:rPr lang="fr-CA" dirty="0"/>
              <a:t>’</a:t>
            </a:r>
          </a:p>
          <a:p>
            <a:r>
              <a:rPr lang="fr-CA" dirty="0"/>
              <a:t>Plein de façons de créer cet objet: 23 constructeurs!</a:t>
            </a:r>
          </a:p>
          <a:p>
            <a:pPr marL="457200" lvl="2"/>
            <a:r>
              <a:rPr lang="fr-CA" sz="1200" i="1" dirty="0"/>
              <a:t>cv::Mat </a:t>
            </a:r>
            <a:r>
              <a:rPr lang="fr-CA" sz="1200" i="1" dirty="0" err="1"/>
              <a:t>monimagevide</a:t>
            </a:r>
            <a:r>
              <a:rPr lang="fr-CA" sz="1200" i="1" dirty="0"/>
              <a:t>;</a:t>
            </a:r>
          </a:p>
          <a:p>
            <a:pPr marL="457200" lvl="2"/>
            <a:r>
              <a:rPr lang="fr-CA" sz="1400" i="1" dirty="0"/>
              <a:t>cv::Mat </a:t>
            </a:r>
            <a:r>
              <a:rPr lang="fr-CA" sz="1400" i="1" dirty="0" err="1"/>
              <a:t>monimage</a:t>
            </a:r>
            <a:r>
              <a:rPr lang="fr-CA" sz="1400" i="1" dirty="0"/>
              <a:t>(100,200,CV_8U); // image niveaux de gris 100 lignes x 200 colonnes</a:t>
            </a:r>
          </a:p>
          <a:p>
            <a:pPr marL="457200" lvl="2"/>
            <a:r>
              <a:rPr lang="fr-CA" sz="1400" i="1" dirty="0"/>
              <a:t>cv::Mat </a:t>
            </a:r>
            <a:r>
              <a:rPr lang="fr-CA" sz="1400" i="1" dirty="0" err="1"/>
              <a:t>monimage</a:t>
            </a:r>
            <a:r>
              <a:rPr lang="fr-CA" sz="1400" i="1" dirty="0"/>
              <a:t>(100,200,CV_8UC3); // image couleur 100 lignes x 200 colonnes</a:t>
            </a:r>
            <a:endParaRPr lang="fr-CA" i="1" dirty="0"/>
          </a:p>
          <a:p>
            <a:pPr marL="548640" lvl="2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187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cv::Mat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612776"/>
          </a:xfrm>
        </p:spPr>
        <p:txBody>
          <a:bodyPr>
            <a:normAutofit fontScale="85000" lnSpcReduction="20000"/>
          </a:bodyPr>
          <a:lstStyle/>
          <a:p>
            <a:r>
              <a:rPr lang="fr-CA" dirty="0"/>
              <a:t>On peut faire des opérations</a:t>
            </a:r>
          </a:p>
          <a:p>
            <a:pPr lvl="1"/>
            <a:r>
              <a:rPr lang="fr-CA" dirty="0"/>
              <a:t>Assignations: cv::Mat image; image=10;</a:t>
            </a:r>
          </a:p>
          <a:p>
            <a:pPr lvl="1"/>
            <a:r>
              <a:rPr lang="fr-CA" dirty="0"/>
              <a:t>Arithmétiques: image1+image2, 5*image3;</a:t>
            </a:r>
          </a:p>
          <a:p>
            <a:r>
              <a:rPr lang="fr-CA" dirty="0"/>
              <a:t>Accéder à un pixel:  cv::Mat image(100,100,CV_8U);  image.at&lt;</a:t>
            </a:r>
            <a:r>
              <a:rPr lang="fr-CA" dirty="0" err="1"/>
              <a:t>unsigned</a:t>
            </a:r>
            <a:r>
              <a:rPr lang="fr-CA" dirty="0"/>
              <a:t> char&gt;(10,20)=255;  </a:t>
            </a:r>
          </a:p>
          <a:p>
            <a:r>
              <a:rPr lang="fr-CA" dirty="0"/>
              <a:t>Attention au </a:t>
            </a:r>
            <a:r>
              <a:rPr lang="fr-CA" dirty="0" err="1"/>
              <a:t>refcount</a:t>
            </a:r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ZoneTexte 3"/>
          <p:cNvSpPr txBox="1"/>
          <p:nvPr/>
        </p:nvSpPr>
        <p:spPr>
          <a:xfrm>
            <a:off x="431371" y="328498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cv::Mat A(500,500,CV_8U);</a:t>
            </a:r>
          </a:p>
          <a:p>
            <a:pPr lvl="1"/>
            <a:r>
              <a:rPr lang="fr-CA" dirty="0"/>
              <a:t>A=100;</a:t>
            </a:r>
          </a:p>
          <a:p>
            <a:pPr lvl="1"/>
            <a:r>
              <a:rPr lang="fr-CA" dirty="0"/>
              <a:t>Cv::Mat B=A;</a:t>
            </a:r>
          </a:p>
          <a:p>
            <a:pPr lvl="1"/>
            <a:r>
              <a:rPr lang="fr-CA" dirty="0"/>
              <a:t>B=200; // Oups, A est aussi rempli avec des pixels 200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23995" y="4795593"/>
            <a:ext cx="10380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cv::Mat A(500,500,CV_8U);</a:t>
            </a:r>
          </a:p>
          <a:p>
            <a:pPr lvl="1"/>
            <a:r>
              <a:rPr lang="fr-CA" dirty="0"/>
              <a:t>A=100;</a:t>
            </a:r>
          </a:p>
          <a:p>
            <a:pPr lvl="1"/>
            <a:r>
              <a:rPr lang="fr-CA" dirty="0"/>
              <a:t>Cv::Mat B=</a:t>
            </a:r>
            <a:r>
              <a:rPr lang="fr-CA" dirty="0" err="1"/>
              <a:t>A.clone</a:t>
            </a:r>
            <a:r>
              <a:rPr lang="fr-CA" dirty="0"/>
              <a:t>();</a:t>
            </a:r>
          </a:p>
          <a:p>
            <a:pPr lvl="1"/>
            <a:r>
              <a:rPr lang="fr-CA" dirty="0"/>
              <a:t>B=200; // Ok, A est rempli avec des pixels 100, B avec des 200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6863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 For Kids">
      <a:dk1>
        <a:srgbClr val="221E1F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F6EB14"/>
      </a:accent2>
      <a:accent3>
        <a:srgbClr val="3F3F3F"/>
      </a:accent3>
      <a:accent4>
        <a:srgbClr val="FFFFFF"/>
      </a:accent4>
      <a:accent5>
        <a:srgbClr val="E7E6E6"/>
      </a:accent5>
      <a:accent6>
        <a:srgbClr val="FFC000"/>
      </a:accent6>
      <a:hlink>
        <a:srgbClr val="2E75B5"/>
      </a:hlink>
      <a:folHlink>
        <a:srgbClr val="C490A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 For Kids">
      <a:dk1>
        <a:srgbClr val="221E1F"/>
      </a:dk1>
      <a:lt1>
        <a:sysClr val="window" lastClr="FFFFFF"/>
      </a:lt1>
      <a:dk2>
        <a:srgbClr val="000000"/>
      </a:dk2>
      <a:lt2>
        <a:srgbClr val="E7E6E6"/>
      </a:lt2>
      <a:accent1>
        <a:srgbClr val="000000"/>
      </a:accent1>
      <a:accent2>
        <a:srgbClr val="F6EB14"/>
      </a:accent2>
      <a:accent3>
        <a:srgbClr val="3F3F3F"/>
      </a:accent3>
      <a:accent4>
        <a:srgbClr val="FFFFFF"/>
      </a:accent4>
      <a:accent5>
        <a:srgbClr val="E7E6E6"/>
      </a:accent5>
      <a:accent6>
        <a:srgbClr val="FFC000"/>
      </a:accent6>
      <a:hlink>
        <a:srgbClr val="2E75B5"/>
      </a:hlink>
      <a:folHlink>
        <a:srgbClr val="C490A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921</Words>
  <Application>Microsoft Office PowerPoint</Application>
  <PresentationFormat>Grand écran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Futura MdCn BT</vt:lpstr>
      <vt:lpstr>Wingdings 3</vt:lpstr>
      <vt:lpstr>Ion</vt:lpstr>
      <vt:lpstr>Introduction à la vision  </vt:lpstr>
      <vt:lpstr>Vision</vt:lpstr>
      <vt:lpstr>Manipulations d’images</vt:lpstr>
      <vt:lpstr>Vision (suite)</vt:lpstr>
      <vt:lpstr>Termes importants</vt:lpstr>
      <vt:lpstr>OpenCV - résumé</vt:lpstr>
      <vt:lpstr>Pour s’en servir</vt:lpstr>
      <vt:lpstr>Objets importants</vt:lpstr>
      <vt:lpstr>cv::Mat</vt:lpstr>
      <vt:lpstr>Objets importants (suite)</vt:lpstr>
      <vt:lpstr>Fonctions pratiques</vt:lpstr>
      <vt:lpstr>Fonctions pratiques (suite)</vt:lpstr>
      <vt:lpstr>Fonctions pratiques (suite)</vt:lpstr>
      <vt:lpstr>Fonctions pratiques (suite)</vt:lpstr>
      <vt:lpstr>Fonctions pratiques (suite)</vt:lpstr>
      <vt:lpstr>Fonctions pratiques (suite)</vt:lpstr>
      <vt:lpstr>Fonctions pratiques (suite)</vt:lpstr>
    </vt:vector>
  </TitlesOfParts>
  <Company>CRIM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Vision / opencv</dc:title>
  <dc:creator>Lalonde Marc</dc:creator>
  <cp:lastModifiedBy>Marc Lalonde</cp:lastModifiedBy>
  <cp:revision>12</cp:revision>
  <dcterms:created xsi:type="dcterms:W3CDTF">2014-11-07T14:43:31Z</dcterms:created>
  <dcterms:modified xsi:type="dcterms:W3CDTF">2018-12-10T03:46:11Z</dcterms:modified>
</cp:coreProperties>
</file>