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9" r:id="rId14"/>
    <p:sldId id="282" r:id="rId15"/>
    <p:sldId id="267" r:id="rId16"/>
    <p:sldId id="283" r:id="rId17"/>
    <p:sldId id="268" r:id="rId18"/>
    <p:sldId id="290" r:id="rId19"/>
    <p:sldId id="270" r:id="rId20"/>
    <p:sldId id="291" r:id="rId21"/>
    <p:sldId id="271" r:id="rId22"/>
    <p:sldId id="284" r:id="rId23"/>
    <p:sldId id="292" r:id="rId24"/>
    <p:sldId id="286" r:id="rId25"/>
    <p:sldId id="287" r:id="rId26"/>
    <p:sldId id="288" r:id="rId27"/>
    <p:sldId id="272" r:id="rId28"/>
    <p:sldId id="273" r:id="rId29"/>
    <p:sldId id="285" r:id="rId30"/>
    <p:sldId id="289" r:id="rId31"/>
    <p:sldId id="274" r:id="rId32"/>
    <p:sldId id="275" r:id="rId33"/>
    <p:sldId id="276" r:id="rId34"/>
    <p:sldId id="293" r:id="rId35"/>
    <p:sldId id="280" r:id="rId36"/>
    <p:sldId id="281" r:id="rId37"/>
    <p:sldId id="277" r:id="rId38"/>
    <p:sldId id="27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99A2-0B5E-4FA2-8F39-3C93524E3923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8A9B-4163-4E43-BF72-B78F2C323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ED4D9-FDDD-4122-B975-D323EE187FC3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0648-BFC3-413D-B1E5-994B4F761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FEB0A-E3F4-4781-BF02-66C0F3F10173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0D95D-A340-48DE-9B49-76A0FDDF71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875D-787B-49B4-9036-F861AFCC53EC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D063-9C5E-4938-9A23-E97475134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D4890-863A-41EB-8E30-8D52FE68A146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7B8A5-67D3-497B-A2BB-18BD743099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F5375-AC13-488A-8225-085010CC1EE2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D1342-97A5-4CCD-A6C3-54CEC67CB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801E-B8D9-4DA5-90B8-03267D73A234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7190-1092-4C0A-A026-637D2661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4BB4-3938-4CD7-BF91-0E4C3F49CF99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FA0E-99A0-4BA9-9F43-43DCF54E5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AAD0D-F453-4A75-A020-583A4D2155F4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BCA71-9146-4CA6-B32F-28A46F49C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B9FCF-1D07-4A18-B00A-370144BE7654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F8CC2-F72D-4E5C-AD8A-B43976AF5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BC59-74D1-41A0-B513-53A8210D9587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6BDE-6B12-46DA-9EAA-519CA5613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1D4A05-491D-4B13-91FF-B1BEBDD10CCC}" type="datetimeFigureOut">
              <a:rPr lang="zh-CN" altLang="en-US"/>
              <a:pPr>
                <a:defRPr/>
              </a:pPr>
              <a:t>2014-5-25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558739-1DFD-4AC4-8EC5-7E9061CB0B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ona.com/files/presentations/percona-live/dc-2012/PLDC2012-innodb-architecture-and-internals.pdf" TargetMode="External"/><Relationship Id="rId2" Type="http://schemas.openxmlformats.org/officeDocument/2006/relationships/hyperlink" Target="http://dev.mysql.com/doc/internals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dev.mysql.com/doc/refman/5.5/en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internals/en/custom-engin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datadisk.co.uk/html_docs/mysql/architecture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.mysql.com/doc/refman/5.5/en/innodb-paramet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hedengcheng.com/?p=3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dengcheng.com/" TargetMode="External"/><Relationship Id="rId2" Type="http://schemas.openxmlformats.org/officeDocument/2006/relationships/hyperlink" Target="http://weibo.com/u/22161723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ugs.mysql.com/bug.php?id=7023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dev.mysql.com/downloads/mysql/" TargetMode="External"/><Relationship Id="rId3" Type="http://schemas.openxmlformats.org/officeDocument/2006/relationships/hyperlink" Target="https://dev.mysql.com/worklog/" TargetMode="External"/><Relationship Id="rId7" Type="http://schemas.openxmlformats.org/officeDocument/2006/relationships/hyperlink" Target="http://downloads.mysql.com/archives/community/" TargetMode="External"/><Relationship Id="rId2" Type="http://schemas.openxmlformats.org/officeDocument/2006/relationships/hyperlink" Target="https://mariadb.atlassian.net/secure/Dashboard.j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launchpad.net/percona-server" TargetMode="External"/><Relationship Id="rId5" Type="http://schemas.openxmlformats.org/officeDocument/2006/relationships/hyperlink" Target="http://bugs.mysql.com/" TargetMode="External"/><Relationship Id="rId4" Type="http://schemas.openxmlformats.org/officeDocument/2006/relationships/hyperlink" Target="https://launchpad.net/percona-serv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edengcheng.com/?p=77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dimitrik.free.fr/blog/index.html" TargetMode="External"/><Relationship Id="rId3" Type="http://schemas.openxmlformats.org/officeDocument/2006/relationships/hyperlink" Target="http://mysqlha.blogspot.com/" TargetMode="External"/><Relationship Id="rId7" Type="http://schemas.openxmlformats.org/officeDocument/2006/relationships/hyperlink" Target="http://www.tocker.ca/" TargetMode="External"/><Relationship Id="rId2" Type="http://schemas.openxmlformats.org/officeDocument/2006/relationships/hyperlink" Target="http://planet.mysq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oracle.com/mysqlinnodb/" TargetMode="External"/><Relationship Id="rId5" Type="http://schemas.openxmlformats.org/officeDocument/2006/relationships/hyperlink" Target="http://www.mysqlperformanceblog.com/" TargetMode="External"/><Relationship Id="rId4" Type="http://schemas.openxmlformats.org/officeDocument/2006/relationships/hyperlink" Target="http://blog.jcole.us/" TargetMode="External"/><Relationship Id="rId9" Type="http://schemas.openxmlformats.org/officeDocument/2006/relationships/hyperlink" Target="http://yoshinorimatsunobu.blogspot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gxinglai.com/cn/2013/06/compile-mysql-in-win7/" TargetMode="External"/><Relationship Id="rId2" Type="http://schemas.openxmlformats.org/officeDocument/2006/relationships/hyperlink" Target="http://mingxinglai.com/cn/2013/06/compile-mysql-in-linu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/>
          <a:lstStyle/>
          <a:p>
            <a:pPr eaLnBrk="1" hangingPunct="1"/>
            <a:r>
              <a:rPr lang="en-US" altLang="zh-CN" smtClean="0"/>
              <a:t>Learning MySQL Step By Step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/>
              <a:t>网</a:t>
            </a:r>
            <a:r>
              <a:rPr lang="zh-CN" altLang="en-US" dirty="0" smtClean="0"/>
              <a:t>易杭研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何登成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1 —— </a:t>
            </a:r>
            <a:r>
              <a:rPr lang="zh-CN" altLang="en-US" smtClean="0"/>
              <a:t>阅读</a:t>
            </a:r>
            <a:r>
              <a:rPr lang="en-US" altLang="zh-CN" smtClean="0"/>
              <a:t>Internal</a:t>
            </a:r>
            <a:r>
              <a:rPr lang="zh-CN" altLang="en-US" smtClean="0"/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6863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Google</a:t>
            </a:r>
            <a:r>
              <a:rPr lang="zh-CN" altLang="en-US" sz="2400" dirty="0" smtClean="0"/>
              <a:t>上搜索</a:t>
            </a:r>
            <a:r>
              <a:rPr lang="en-US" altLang="zh-CN" sz="2400" dirty="0" smtClean="0"/>
              <a:t>MySQL Internal</a:t>
            </a:r>
            <a:r>
              <a:rPr lang="zh-CN" altLang="en-US" sz="2400" dirty="0" smtClean="0"/>
              <a:t>，第一篇的链接就是：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MySQL Internals </a:t>
            </a:r>
            <a:r>
              <a:rPr lang="en-US" altLang="zh-CN" sz="2400" dirty="0" smtClean="0">
                <a:hlinkClick r:id="rId2"/>
              </a:rPr>
              <a:t>Manual</a:t>
            </a:r>
            <a:r>
              <a:rPr lang="zh-CN" altLang="en-US" sz="2400" dirty="0" smtClean="0"/>
              <a:t>；搜索</a:t>
            </a:r>
            <a:r>
              <a:rPr lang="en-US" altLang="zh-CN" sz="2400" dirty="0" smtClean="0"/>
              <a:t>InnoDB Internal</a:t>
            </a:r>
            <a:r>
              <a:rPr lang="zh-CN" altLang="en-US" sz="2400" dirty="0" smtClean="0"/>
              <a:t>，第一篇则是：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3"/>
              </a:rPr>
              <a:t>InnoDB Architecture and </a:t>
            </a:r>
            <a:r>
              <a:rPr lang="en-US" altLang="zh-CN" sz="2400" dirty="0" smtClean="0">
                <a:hlinkClick r:id="rId3"/>
              </a:rPr>
              <a:t>Internals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000" dirty="0" smtClean="0"/>
              <a:t>这两个都是必须看的；</a:t>
            </a:r>
            <a:endParaRPr lang="en-US" altLang="zh-CN" sz="20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000" dirty="0" smtClean="0"/>
              <a:t>如果你用了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，那当我没说</a:t>
            </a:r>
            <a:r>
              <a:rPr lang="en-US" altLang="zh-CN" sz="2000" dirty="0" smtClean="0"/>
              <a:t>...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2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400" dirty="0" smtClean="0"/>
              <a:t>此外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2000" dirty="0" smtClean="0">
                <a:hlinkClick r:id="rId4"/>
              </a:rPr>
              <a:t>MySQL Reference Manual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一定要看</a:t>
            </a:r>
            <a:r>
              <a:rPr lang="en-US" altLang="zh-CN" sz="2000" dirty="0" smtClean="0"/>
              <a:t>!!!</a:t>
            </a:r>
            <a:endParaRPr lang="zh-CN" altLang="en-US" sz="2000" dirty="0"/>
          </a:p>
        </p:txBody>
      </p:sp>
      <p:pic>
        <p:nvPicPr>
          <p:cNvPr id="22531" name="Picture 2" descr="C:\Users\dengdeng\AppData\Roaming\Tencent\Users\63851885\QQ\WinTemp\RichOle\9HIMLJ[QZIAN3KYM[YT73P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1316038"/>
            <a:ext cx="3313112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1 —— </a:t>
            </a:r>
            <a:r>
              <a:rPr lang="zh-CN" altLang="en-US" smtClean="0"/>
              <a:t>阅读</a:t>
            </a:r>
            <a:r>
              <a:rPr lang="en-US" altLang="zh-CN" smtClean="0"/>
              <a:t>Internal</a:t>
            </a:r>
            <a:r>
              <a:rPr lang="zh-CN" altLang="en-US" smtClean="0"/>
              <a:t>文档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个人经验</a:t>
            </a:r>
            <a:endParaRPr lang="en-US" altLang="zh-CN" sz="2400" smtClean="0"/>
          </a:p>
          <a:p>
            <a:pPr lvl="1" eaLnBrk="1" hangingPunct="1">
              <a:buFont typeface="Wingdings 2" pitchFamily="18" charset="2"/>
              <a:buChar char="ß"/>
            </a:pP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由于工作关系</a:t>
            </a:r>
            <a:r>
              <a:rPr lang="en-US" altLang="zh-CN" sz="2000" smtClean="0"/>
              <a:t>(</a:t>
            </a:r>
            <a:r>
              <a:rPr lang="zh-CN" altLang="en-US" sz="2000" smtClean="0"/>
              <a:t>我做的是自主研发的存储引擎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，我在阅读</a:t>
            </a:r>
            <a:r>
              <a:rPr lang="en-US" altLang="zh-CN" sz="2000" smtClean="0"/>
              <a:t>MySQL Internals Manual</a:t>
            </a:r>
            <a:r>
              <a:rPr lang="zh-CN" altLang="en-US" sz="2000" smtClean="0"/>
              <a:t>的过程中，重点关注其</a:t>
            </a:r>
            <a:r>
              <a:rPr lang="en-US" altLang="zh-CN" sz="2000" smtClean="0">
                <a:hlinkClick r:id="rId2"/>
              </a:rPr>
              <a:t>Chapter 22</a:t>
            </a:r>
            <a:r>
              <a:rPr lang="zh-CN" altLang="en-US" sz="2000" smtClean="0">
                <a:hlinkClick r:id="rId2"/>
              </a:rPr>
              <a:t> </a:t>
            </a:r>
            <a:r>
              <a:rPr lang="en-US" altLang="zh-CN" sz="2000" smtClean="0">
                <a:hlinkClick r:id="rId2"/>
              </a:rPr>
              <a:t>Writing a Custom Storage Engine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当然，根据每个人工作重心的不同，关注的点也会有所不同，例如：</a:t>
            </a:r>
            <a:endParaRPr lang="en-US" altLang="zh-CN" sz="2000" smtClean="0"/>
          </a:p>
          <a:p>
            <a:pPr lvl="2" eaLnBrk="1" hangingPunct="1"/>
            <a:r>
              <a:rPr lang="zh-CN" altLang="en-US" sz="1800" smtClean="0"/>
              <a:t>对</a:t>
            </a:r>
            <a:r>
              <a:rPr lang="en-US" altLang="zh-CN" sz="1800" smtClean="0"/>
              <a:t>MySQL Binlog</a:t>
            </a:r>
            <a:r>
              <a:rPr lang="zh-CN" altLang="en-US" sz="1800" smtClean="0"/>
              <a:t> </a:t>
            </a:r>
            <a:r>
              <a:rPr lang="en-US" altLang="zh-CN" sz="1800" smtClean="0"/>
              <a:t>&amp; Replication</a:t>
            </a:r>
            <a:r>
              <a:rPr lang="zh-CN" altLang="en-US" sz="1800" smtClean="0"/>
              <a:t>关注的，可以看</a:t>
            </a:r>
            <a:r>
              <a:rPr lang="en-US" altLang="zh-CN" sz="1800" smtClean="0"/>
              <a:t>Chapter 18 &amp; 19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pPr lvl="2" eaLnBrk="1" hangingPunct="1"/>
            <a:endParaRPr lang="en-US" altLang="zh-CN" sz="1800" smtClean="0"/>
          </a:p>
          <a:p>
            <a:pPr lvl="2" eaLnBrk="1" hangingPunct="1"/>
            <a:r>
              <a:rPr lang="zh-CN" altLang="en-US" sz="1800" smtClean="0"/>
              <a:t>对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协议关注的，可以看</a:t>
            </a:r>
            <a:r>
              <a:rPr lang="en-US" altLang="zh-CN" sz="1800" smtClean="0"/>
              <a:t>Chapter 14</a:t>
            </a:r>
            <a:r>
              <a:rPr lang="zh-CN" altLang="en-US" sz="1800" smtClean="0"/>
              <a:t>；</a:t>
            </a:r>
            <a:endParaRPr lang="en-US" altLang="zh-CN" sz="18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1 —— </a:t>
            </a:r>
            <a:r>
              <a:rPr lang="zh-CN" altLang="en-US" smtClean="0"/>
              <a:t>验证每一个知识点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rgbClr val="FF0000"/>
                </a:solidFill>
              </a:rPr>
              <a:t>古人云</a:t>
            </a:r>
            <a:r>
              <a:rPr lang="zh-CN" altLang="en-US" sz="2000" smtClean="0"/>
              <a:t>：纸上得来终觉浅，绝知此事要躬行；</a:t>
            </a:r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zh-CN" altLang="en-US" sz="2000" smtClean="0">
                <a:solidFill>
                  <a:srgbClr val="FF0000"/>
                </a:solidFill>
              </a:rPr>
              <a:t>我认为</a:t>
            </a:r>
            <a:r>
              <a:rPr lang="zh-CN" altLang="en-US" sz="2000" smtClean="0"/>
              <a:t>：</a:t>
            </a:r>
            <a:r>
              <a:rPr lang="zh-CN" altLang="en-US" sz="2000" smtClean="0">
                <a:solidFill>
                  <a:srgbClr val="FF0000"/>
                </a:solidFill>
              </a:rPr>
              <a:t>不要相信别人说的！</a:t>
            </a:r>
            <a:r>
              <a:rPr lang="zh-CN" altLang="en-US" sz="2000" smtClean="0"/>
              <a:t>别人的再好，都是别人的，看过之后，一定要自己亲自验证，验证后才是你自己的；</a:t>
            </a:r>
            <a:endParaRPr lang="zh-CN" altLang="en-US" sz="1800" smtClean="0"/>
          </a:p>
        </p:txBody>
      </p:sp>
      <p:sp>
        <p:nvSpPr>
          <p:cNvPr id="24579" name="内容占位符 2"/>
          <p:cNvSpPr txBox="1">
            <a:spLocks/>
          </p:cNvSpPr>
          <p:nvPr/>
        </p:nvSpPr>
        <p:spPr bwMode="auto">
          <a:xfrm>
            <a:off x="468313" y="3236913"/>
            <a:ext cx="4319587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r>
              <a:rPr lang="zh-CN" altLang="en-US" sz="1900">
                <a:latin typeface="Franklin Gothic Book"/>
                <a:ea typeface="黑体" pitchFamily="2" charset="-122"/>
              </a:rPr>
              <a:t>个人经验</a:t>
            </a:r>
            <a:endParaRPr lang="en-US" altLang="zh-CN" sz="1900">
              <a:latin typeface="Franklin Gothic Book"/>
              <a:ea typeface="黑体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r>
              <a:rPr lang="zh-CN" altLang="en-US" sz="1700">
                <a:latin typeface="Franklin Gothic Book"/>
                <a:ea typeface="黑体" pitchFamily="2" charset="-122"/>
              </a:rPr>
              <a:t>书中，博客中获取的每一个知识点，都亲自进行验证；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endParaRPr lang="en-US" altLang="zh-CN" sz="1700">
              <a:latin typeface="Franklin Gothic Book"/>
              <a:ea typeface="黑体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r>
              <a:rPr lang="zh-CN" altLang="en-US" sz="1700">
                <a:latin typeface="Franklin Gothic Book"/>
                <a:ea typeface="黑体" pitchFamily="2" charset="-122"/>
              </a:rPr>
              <a:t>源码阅读 </a:t>
            </a:r>
            <a:r>
              <a:rPr lang="en-US" altLang="zh-CN" sz="1700">
                <a:latin typeface="Franklin Gothic Book"/>
                <a:ea typeface="黑体" pitchFamily="2" charset="-122"/>
              </a:rPr>
              <a:t>+ </a:t>
            </a:r>
            <a:r>
              <a:rPr lang="zh-CN" altLang="en-US" sz="1700">
                <a:solidFill>
                  <a:srgbClr val="FF0000"/>
                </a:solidFill>
                <a:latin typeface="Franklin Gothic Book"/>
                <a:ea typeface="黑体" pitchFamily="2" charset="-122"/>
              </a:rPr>
              <a:t>跟踪调试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endParaRPr lang="zh-CN" altLang="en-US" sz="1700">
              <a:latin typeface="Franklin Gothic Book"/>
              <a:ea typeface="黑体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r>
              <a:rPr lang="zh-CN" altLang="en-US" sz="1700">
                <a:latin typeface="Franklin Gothic Book"/>
                <a:ea typeface="黑体" pitchFamily="2" charset="-122"/>
              </a:rPr>
              <a:t>例如：</a:t>
            </a:r>
            <a:r>
              <a:rPr lang="en-US" altLang="zh-CN" sz="1700">
                <a:latin typeface="Franklin Gothic Book"/>
                <a:ea typeface="黑体" pitchFamily="2" charset="-122"/>
              </a:rPr>
              <a:t>MySQL Internals Manual</a:t>
            </a:r>
            <a:r>
              <a:rPr lang="zh-CN" altLang="en-US" sz="1700">
                <a:latin typeface="Franklin Gothic Book"/>
                <a:ea typeface="黑体" pitchFamily="2" charset="-122"/>
              </a:rPr>
              <a:t>，</a:t>
            </a:r>
            <a:r>
              <a:rPr lang="en-US" altLang="zh-CN" sz="1700">
                <a:latin typeface="Franklin Gothic Book"/>
                <a:ea typeface="黑体" pitchFamily="2" charset="-122"/>
              </a:rPr>
              <a:t>Chapter 22.17</a:t>
            </a:r>
            <a:r>
              <a:rPr lang="zh-CN" altLang="en-US" sz="1700">
                <a:latin typeface="Franklin Gothic Book"/>
                <a:ea typeface="黑体" pitchFamily="2" charset="-122"/>
              </a:rPr>
              <a:t>，内容右图所示；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</a:pPr>
            <a:endParaRPr lang="zh-CN" altLang="en-US" sz="1700">
              <a:latin typeface="Franklin Gothic Book"/>
              <a:ea typeface="黑体" pitchFamily="2" charset="-122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3573463"/>
            <a:ext cx="382428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1 —— </a:t>
            </a:r>
            <a:r>
              <a:rPr lang="zh-CN" altLang="en-US" smtClean="0"/>
              <a:t>验证每一个知识点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1268413"/>
            <a:ext cx="74469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1 ——</a:t>
            </a:r>
            <a:r>
              <a:rPr lang="zh-CN" altLang="en-US" smtClean="0"/>
              <a:t>掌握</a:t>
            </a:r>
            <a:r>
              <a:rPr lang="en-US" altLang="zh-CN" smtClean="0"/>
              <a:t>MySQL</a:t>
            </a:r>
            <a:r>
              <a:rPr lang="zh-CN" altLang="en-US" smtClean="0"/>
              <a:t>基本架构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>
                <a:hlinkClick r:id="rId2"/>
              </a:rPr>
              <a:t>插件式存储引擎架构</a:t>
            </a:r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z="2000" smtClean="0"/>
              <a:t>MySQL Server</a:t>
            </a:r>
          </a:p>
          <a:p>
            <a:pPr lvl="1" eaLnBrk="1" hangingPunct="1"/>
            <a:r>
              <a:rPr lang="en-US" altLang="zh-CN" sz="1600" smtClean="0"/>
              <a:t>Parser</a:t>
            </a:r>
          </a:p>
          <a:p>
            <a:pPr lvl="1" eaLnBrk="1" hangingPunct="1"/>
            <a:r>
              <a:rPr lang="en-US" altLang="zh-CN" sz="1600" smtClean="0"/>
              <a:t>Optimizer</a:t>
            </a:r>
          </a:p>
          <a:p>
            <a:pPr lvl="1" eaLnBrk="1" hangingPunct="1"/>
            <a:r>
              <a:rPr lang="en-US" altLang="zh-CN" sz="1600" smtClean="0"/>
              <a:t>SQL Interfaces</a:t>
            </a:r>
          </a:p>
          <a:p>
            <a:pPr lvl="1" eaLnBrk="1" hangingPunct="1"/>
            <a:r>
              <a:rPr lang="en-US" altLang="zh-CN" sz="1600" smtClean="0"/>
              <a:t>...</a:t>
            </a:r>
          </a:p>
          <a:p>
            <a:pPr lvl="1" eaLnBrk="1" hangingPunct="1"/>
            <a:endParaRPr lang="en-US" altLang="zh-CN" sz="1600" smtClean="0"/>
          </a:p>
          <a:p>
            <a:pPr lvl="1" eaLnBrk="1" hangingPunct="1"/>
            <a:endParaRPr lang="en-US" altLang="zh-CN" sz="1600" smtClean="0"/>
          </a:p>
          <a:p>
            <a:pPr eaLnBrk="1" hangingPunct="1"/>
            <a:r>
              <a:rPr lang="en-US" altLang="zh-CN" sz="2000" smtClean="0"/>
              <a:t>Storage Interface</a:t>
            </a:r>
          </a:p>
          <a:p>
            <a:pPr lvl="1" eaLnBrk="1" hangingPunct="1"/>
            <a:r>
              <a:rPr lang="en-US" altLang="zh-CN" sz="1600" b="1" smtClean="0"/>
              <a:t>InnoDB</a:t>
            </a:r>
            <a:r>
              <a:rPr lang="en-US" altLang="zh-CN" sz="1600" smtClean="0"/>
              <a:t>: </a:t>
            </a:r>
            <a:r>
              <a:rPr lang="en-US" altLang="zh-CN" sz="1600" b="1" smtClean="0">
                <a:solidFill>
                  <a:srgbClr val="FF0000"/>
                </a:solidFill>
              </a:rPr>
              <a:t>ha_innodb.c</a:t>
            </a:r>
          </a:p>
          <a:p>
            <a:pPr lvl="1" eaLnBrk="1" hangingPunct="1"/>
            <a:r>
              <a:rPr lang="en-US" altLang="zh-CN" sz="1600" b="1" smtClean="0"/>
              <a:t>MyIsam</a:t>
            </a:r>
            <a:r>
              <a:rPr lang="en-US" altLang="zh-CN" sz="1600" smtClean="0"/>
              <a:t>: ha_myisam.c</a:t>
            </a:r>
            <a:endParaRPr lang="zh-CN" altLang="en-US" sz="1600" smtClean="0"/>
          </a:p>
        </p:txBody>
      </p:sp>
      <p:pic>
        <p:nvPicPr>
          <p:cNvPr id="26627" name="Picture 2" descr="http://www.datadisk.co.uk/images/mysql/Custom-engine-over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538" y="1916113"/>
            <a:ext cx="5878512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Step 2 ——</a:t>
            </a:r>
            <a:r>
              <a:rPr lang="zh-CN" altLang="en-US" sz="3200" smtClean="0"/>
              <a:t>亲自解释一个关于</a:t>
            </a:r>
            <a:r>
              <a:rPr lang="en-US" altLang="zh-CN" sz="3200" smtClean="0"/>
              <a:t>MySQL</a:t>
            </a:r>
            <a:r>
              <a:rPr lang="zh-CN" altLang="en-US" sz="3200" smtClean="0"/>
              <a:t>的疑惑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338" cy="4686300"/>
          </a:xfrm>
        </p:spPr>
        <p:txBody>
          <a:bodyPr/>
          <a:lstStyle/>
          <a:p>
            <a:pPr eaLnBrk="1" hangingPunct="1"/>
            <a:r>
              <a:rPr lang="zh-CN" altLang="en-US" sz="1800" smtClean="0"/>
              <a:t>例如：一个困扰很多</a:t>
            </a:r>
            <a:r>
              <a:rPr lang="en-US" altLang="zh-CN" sz="1800" smtClean="0"/>
              <a:t>DBA</a:t>
            </a:r>
            <a:r>
              <a:rPr lang="zh-CN" altLang="en-US" sz="1800" smtClean="0"/>
              <a:t>的参数：</a:t>
            </a:r>
            <a:r>
              <a:rPr lang="en-US" altLang="zh-CN" sz="1800" b="1" smtClean="0">
                <a:hlinkClick r:id="rId2"/>
              </a:rPr>
              <a:t>innodb_flush_log_at_trx_commit</a:t>
            </a:r>
            <a:r>
              <a:rPr lang="zh-CN" altLang="en-US" sz="1800" smtClean="0"/>
              <a:t>；有三个取值：</a:t>
            </a:r>
            <a:r>
              <a:rPr lang="en-US" altLang="zh-CN" sz="1800" smtClean="0"/>
              <a:t>0, 1, 2</a:t>
            </a:r>
            <a:r>
              <a:rPr lang="zh-CN" altLang="en-US" sz="1800" smtClean="0"/>
              <a:t>，默认为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；但这个参数究竟该怎么理解？？</a:t>
            </a:r>
            <a:endParaRPr lang="en-US" altLang="zh-CN" sz="1800" smtClean="0"/>
          </a:p>
          <a:p>
            <a:pPr lvl="1" eaLnBrk="1" hangingPunct="1"/>
            <a:r>
              <a:rPr lang="zh-CN" altLang="en-US" sz="1400" smtClean="0"/>
              <a:t>通过前面的阅读，你已经知道事务的提交</a:t>
            </a:r>
            <a:r>
              <a:rPr lang="en-US" altLang="zh-CN" sz="1400" smtClean="0"/>
              <a:t>(innodb)</a:t>
            </a:r>
            <a:r>
              <a:rPr lang="zh-CN" altLang="en-US" sz="1400" smtClean="0"/>
              <a:t>，通过</a:t>
            </a:r>
            <a:r>
              <a:rPr lang="en-US" altLang="zh-CN" sz="1400" smtClean="0"/>
              <a:t>ha_innodb.cc</a:t>
            </a:r>
            <a:r>
              <a:rPr lang="zh-CN" altLang="en-US" sz="1400" smtClean="0"/>
              <a:t>的 </a:t>
            </a:r>
            <a:r>
              <a:rPr lang="en-US" altLang="zh-CN" sz="1400" smtClean="0"/>
              <a:t>innobase_commit() </a:t>
            </a:r>
            <a:r>
              <a:rPr lang="zh-CN" altLang="en-US" sz="1400" smtClean="0"/>
              <a:t>函数来处理，那跟踪此函数一定能够找到该参数的使用；</a:t>
            </a:r>
            <a:endParaRPr lang="en-US" altLang="zh-CN" sz="1400" smtClean="0"/>
          </a:p>
          <a:p>
            <a:pPr lvl="1" eaLnBrk="1" hangingPunct="1"/>
            <a:endParaRPr lang="en-US" altLang="zh-CN" sz="1400" smtClean="0"/>
          </a:p>
          <a:p>
            <a:pPr lvl="1" eaLnBrk="1" hangingPunct="1"/>
            <a:r>
              <a:rPr lang="en-US" altLang="zh-CN" sz="1400" smtClean="0"/>
              <a:t>ha_innodb.cc::innobase_commit() -&gt; innobase_commit_low() -&gt; Trx0trx.c::trx_commit_for_mysql() -&gt; trx_commit_off_kernel()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 eaLnBrk="1" hangingPunct="1"/>
            <a:endParaRPr lang="en-US" altLang="zh-CN" sz="1400" smtClean="0"/>
          </a:p>
          <a:p>
            <a:pPr lvl="1" eaLnBrk="1" hangingPunct="1"/>
            <a:r>
              <a:rPr lang="en-US" altLang="zh-CN" sz="1400" smtClean="0"/>
              <a:t>trx_commit_off_kernel()</a:t>
            </a:r>
            <a:r>
              <a:rPr lang="zh-CN" altLang="en-US" sz="1400" smtClean="0"/>
              <a:t>函数中，看到了一个变量：</a:t>
            </a:r>
            <a:r>
              <a:rPr lang="en-US" altLang="zh-CN" sz="1400" smtClean="0"/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srv_flush_log_at_trx_commit</a:t>
            </a:r>
            <a:r>
              <a:rPr lang="zh-CN" altLang="en-US" sz="1400" smtClean="0"/>
              <a:t>，看其如何处理？</a:t>
            </a:r>
            <a:endParaRPr lang="en-US" altLang="zh-CN" sz="1400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25" y="2060575"/>
            <a:ext cx="431165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Step 2 ——</a:t>
            </a:r>
            <a:r>
              <a:rPr lang="zh-CN" altLang="en-US" sz="3200" smtClean="0"/>
              <a:t>亲自解释一个关于</a:t>
            </a:r>
            <a:r>
              <a:rPr lang="en-US" altLang="zh-CN" sz="3200" smtClean="0"/>
              <a:t>MySQL</a:t>
            </a:r>
            <a:r>
              <a:rPr lang="zh-CN" altLang="en-US" sz="3200" smtClean="0"/>
              <a:t>的疑惑</a:t>
            </a:r>
            <a:r>
              <a:rPr lang="en-US" altLang="zh-CN" sz="3200" smtClean="0"/>
              <a:t>(</a:t>
            </a:r>
            <a:r>
              <a:rPr lang="zh-CN" altLang="en-US" sz="3200" smtClean="0"/>
              <a:t>续</a:t>
            </a:r>
            <a:r>
              <a:rPr lang="en-US" altLang="zh-CN" sz="3200" smtClean="0"/>
              <a:t>)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46863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= 0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1400" dirty="0" smtClean="0"/>
              <a:t>提交时，对日志不做处理；</a:t>
            </a:r>
            <a:endParaRPr lang="en-US" altLang="zh-CN" sz="1400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= 1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1400" dirty="0" smtClean="0"/>
              <a:t>调用</a:t>
            </a:r>
            <a:r>
              <a:rPr lang="en-US" altLang="zh-CN" sz="1400" dirty="0" err="1" smtClean="0"/>
              <a:t>log_write_up_to</a:t>
            </a:r>
            <a:r>
              <a:rPr lang="zh-CN" altLang="en-US" sz="1400" dirty="0" smtClean="0"/>
              <a:t>函数，第三个参数为</a:t>
            </a:r>
            <a:r>
              <a:rPr lang="en-US" altLang="zh-CN" sz="1400" dirty="0" smtClean="0"/>
              <a:t>TRUE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1400" dirty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1800" dirty="0" smtClean="0"/>
              <a:t>参数 </a:t>
            </a:r>
            <a:r>
              <a:rPr lang="en-US" altLang="zh-CN" sz="1800" dirty="0" smtClean="0"/>
              <a:t>= 2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1400" dirty="0" smtClean="0"/>
              <a:t>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，但是第三个参数为</a:t>
            </a:r>
            <a:r>
              <a:rPr lang="en-US" altLang="zh-CN" sz="1400" dirty="0" smtClean="0"/>
              <a:t>FALSE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1800" dirty="0" err="1" smtClean="0"/>
              <a:t>log_write_up_to</a:t>
            </a:r>
            <a:r>
              <a:rPr lang="zh-CN" altLang="en-US" sz="1800" dirty="0" smtClean="0"/>
              <a:t>第三个参数分析</a:t>
            </a:r>
            <a:endParaRPr lang="en-US" altLang="zh-CN" sz="1800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1400" dirty="0" err="1" smtClean="0"/>
              <a:t>flush_to_disk</a:t>
            </a:r>
            <a:endParaRPr lang="en-US" altLang="zh-CN" sz="1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1400" dirty="0" smtClean="0"/>
              <a:t>控制日志是否刷出到磁盘：</a:t>
            </a:r>
            <a:r>
              <a:rPr lang="en-US" altLang="zh-CN" sz="1400" dirty="0" err="1" smtClean="0"/>
              <a:t>fsync</a:t>
            </a:r>
            <a:endParaRPr lang="en-US" altLang="zh-CN" sz="1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1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1800" dirty="0" smtClean="0"/>
              <a:t>总结</a:t>
            </a:r>
            <a:endParaRPr lang="en-US" altLang="zh-CN" sz="18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1400" dirty="0" smtClean="0"/>
              <a:t>0 </a:t>
            </a:r>
            <a:r>
              <a:rPr lang="zh-CN" altLang="en-US" sz="1400" dirty="0" smtClean="0"/>
              <a:t>最快；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最慢；</a:t>
            </a:r>
            <a:endParaRPr lang="en-US" altLang="zh-CN" sz="1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能够保证事务提交后数据不丢失；</a:t>
            </a:r>
            <a:endParaRPr lang="en-US" altLang="zh-CN" sz="1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的性能好坏，取决于磁盘处理</a:t>
            </a:r>
            <a:r>
              <a:rPr lang="en-US" altLang="zh-CN" sz="1400" dirty="0" err="1" smtClean="0"/>
              <a:t>fsync</a:t>
            </a:r>
            <a:r>
              <a:rPr lang="zh-CN" altLang="en-US" sz="1400" dirty="0" smtClean="0"/>
              <a:t>调用的能力；</a:t>
            </a:r>
            <a:endParaRPr lang="en-US" altLang="zh-CN" sz="1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1400" dirty="0" smtClean="0"/>
              <a:t>Done</a:t>
            </a:r>
            <a:r>
              <a:rPr lang="zh-CN" altLang="en-US" sz="1400" dirty="0" smtClean="0"/>
              <a:t>！</a:t>
            </a:r>
            <a:endParaRPr lang="zh-CN" altLang="en-US" sz="1400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3044825"/>
            <a:ext cx="4473575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Step 2 ——</a:t>
            </a:r>
            <a:r>
              <a:rPr lang="zh-CN" altLang="en-US" sz="3200" smtClean="0"/>
              <a:t>理清一个</a:t>
            </a:r>
            <a:r>
              <a:rPr lang="en-US" altLang="zh-CN" sz="3200" smtClean="0"/>
              <a:t>MySQL</a:t>
            </a:r>
            <a:r>
              <a:rPr lang="zh-CN" altLang="en-US" sz="3200" smtClean="0"/>
              <a:t>功能的实现细节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前面提到的，解释一个参数的疑惑，只是小</a:t>
            </a:r>
            <a:r>
              <a:rPr lang="en-US" altLang="zh-CN" sz="1800" smtClean="0"/>
              <a:t>Case</a:t>
            </a:r>
            <a:r>
              <a:rPr lang="zh-CN" altLang="en-US" sz="1800" smtClean="0"/>
              <a:t>，更大的挑战，就是理清一个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功能模块的实现细节；</a:t>
            </a:r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en-US" altLang="zh-CN" sz="1800" smtClean="0"/>
              <a:t>MySQL</a:t>
            </a:r>
            <a:r>
              <a:rPr lang="zh-CN" altLang="en-US" sz="1800" smtClean="0"/>
              <a:t>有哪些功能模块？</a:t>
            </a:r>
            <a:endParaRPr lang="en-US" altLang="zh-CN" sz="1800" smtClean="0"/>
          </a:p>
          <a:p>
            <a:pPr lvl="1" eaLnBrk="1" hangingPunct="1"/>
            <a:r>
              <a:rPr lang="en-US" altLang="zh-CN" sz="1600" smtClean="0"/>
              <a:t>Parser &amp; Optimizer</a:t>
            </a:r>
          </a:p>
          <a:p>
            <a:pPr lvl="1" eaLnBrk="1" hangingPunct="1"/>
            <a:r>
              <a:rPr lang="en-US" altLang="zh-CN" sz="1600" smtClean="0"/>
              <a:t>Binlog &amp; Replication</a:t>
            </a:r>
          </a:p>
          <a:p>
            <a:pPr lvl="1" eaLnBrk="1" hangingPunct="1"/>
            <a:r>
              <a:rPr lang="en-US" altLang="zh-CN" sz="1600" smtClean="0"/>
              <a:t>Handler Interface</a:t>
            </a:r>
          </a:p>
          <a:p>
            <a:pPr lvl="1" eaLnBrk="1" hangingPunct="1"/>
            <a:r>
              <a:rPr lang="en-US" altLang="zh-CN" sz="1600" smtClean="0"/>
              <a:t>InnoDB</a:t>
            </a:r>
          </a:p>
          <a:p>
            <a:pPr lvl="2" eaLnBrk="1" hangingPunct="1"/>
            <a:r>
              <a:rPr lang="en-US" altLang="zh-CN" sz="1200" smtClean="0"/>
              <a:t>Transaction &amp; Lock</a:t>
            </a:r>
          </a:p>
          <a:p>
            <a:pPr lvl="2" eaLnBrk="1" hangingPunct="1"/>
            <a:r>
              <a:rPr lang="en-US" altLang="zh-CN" sz="1200" smtClean="0"/>
              <a:t>MVCC</a:t>
            </a:r>
          </a:p>
          <a:p>
            <a:pPr lvl="2" eaLnBrk="1" hangingPunct="1"/>
            <a:r>
              <a:rPr lang="en-US" altLang="zh-CN" sz="1200" smtClean="0"/>
              <a:t>Log &amp; Crash Recovery</a:t>
            </a:r>
          </a:p>
          <a:p>
            <a:pPr lvl="2" eaLnBrk="1" hangingPunct="1"/>
            <a:r>
              <a:rPr lang="en-US" altLang="zh-CN" sz="1200" smtClean="0"/>
              <a:t>Buffer Pool</a:t>
            </a:r>
          </a:p>
          <a:p>
            <a:pPr lvl="2" eaLnBrk="1" hangingPunct="1"/>
            <a:r>
              <a:rPr lang="en-US" altLang="zh-CN" sz="1200" smtClean="0"/>
              <a:t>I/O</a:t>
            </a:r>
          </a:p>
          <a:p>
            <a:pPr lvl="2" eaLnBrk="1" hangingPunct="1"/>
            <a:r>
              <a:rPr lang="en-US" altLang="zh-CN" sz="1200" smtClean="0"/>
              <a:t>...</a:t>
            </a:r>
          </a:p>
          <a:p>
            <a:pPr lvl="1" eaLnBrk="1" hangingPunct="1"/>
            <a:r>
              <a:rPr lang="en-US" altLang="zh-CN" sz="1600" smtClean="0"/>
              <a:t>...</a:t>
            </a:r>
          </a:p>
          <a:p>
            <a:pPr eaLnBrk="1" hangingPunct="1"/>
            <a:r>
              <a:rPr lang="zh-CN" altLang="en-US" sz="2000" smtClean="0"/>
              <a:t>牢记一点：</a:t>
            </a:r>
            <a:r>
              <a:rPr lang="zh-CN" altLang="en-US" sz="2000" smtClean="0">
                <a:solidFill>
                  <a:srgbClr val="FF0000"/>
                </a:solidFill>
              </a:rPr>
              <a:t>简单先行</a:t>
            </a:r>
            <a:r>
              <a:rPr lang="zh-CN" altLang="en-US" sz="2000" smtClean="0"/>
              <a:t>；到目前为止，我也不能说理解了</a:t>
            </a:r>
            <a:r>
              <a:rPr lang="en-US" altLang="zh-CN" sz="2000" smtClean="0"/>
              <a:t>MySQL Optimizer</a:t>
            </a:r>
            <a:r>
              <a:rPr lang="zh-CN" altLang="en-US" sz="2000" smtClean="0"/>
              <a:t>的实现</a:t>
            </a:r>
            <a:r>
              <a:rPr lang="zh-CN" altLang="en-US" sz="2000" smtClean="0">
                <a:sym typeface="Wingdings" pitchFamily="2" charset="2"/>
              </a:rPr>
              <a:t>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Step 2 —— </a:t>
            </a:r>
            <a:r>
              <a:rPr lang="zh-CN" altLang="en-US" sz="3600" smtClean="0"/>
              <a:t>好记性不如烂笔头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当你在解释一个疑问点，或是分析一个功能实现的时候；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你应该把你的收获记录下来；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>
                <a:solidFill>
                  <a:srgbClr val="FF0000"/>
                </a:solidFill>
              </a:rPr>
              <a:t>千万不要相信你的记忆力，再牛逼的记忆力也抵挡不住时间的流逝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笔记可以做的很粗糙，可以做的只有你一个人能看得懂，但是笔记一定要有；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当然，后续你可以把这些笔记好好加以整理，分享给大家，甚至是出书均可；</a:t>
            </a: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Step 2 ——</a:t>
            </a:r>
            <a:r>
              <a:rPr lang="zh-CN" altLang="en-US" sz="3600" smtClean="0"/>
              <a:t>好记性不如烂笔头</a:t>
            </a:r>
            <a:r>
              <a:rPr lang="en-US" altLang="zh-CN" sz="3600" smtClean="0"/>
              <a:t>(</a:t>
            </a:r>
            <a:r>
              <a:rPr lang="zh-CN" altLang="en-US" sz="3600" smtClean="0"/>
              <a:t>续</a:t>
            </a:r>
            <a:r>
              <a:rPr lang="en-US" altLang="zh-CN" sz="3600" smtClean="0"/>
              <a:t>)</a:t>
            </a:r>
            <a:endParaRPr lang="zh-CN" altLang="en-US" sz="3600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954213" cy="4686300"/>
          </a:xfrm>
        </p:spPr>
        <p:txBody>
          <a:bodyPr/>
          <a:lstStyle/>
          <a:p>
            <a:pPr eaLnBrk="1" hangingPunct="1"/>
            <a:endParaRPr lang="en-US" altLang="zh-CN" sz="2000" smtClean="0">
              <a:hlinkClick r:id="rId2"/>
            </a:endParaRPr>
          </a:p>
          <a:p>
            <a:pPr eaLnBrk="1" hangingPunct="1"/>
            <a:endParaRPr lang="en-US" altLang="zh-CN" sz="2000" smtClean="0">
              <a:hlinkClick r:id="rId2"/>
            </a:endParaRPr>
          </a:p>
          <a:p>
            <a:pPr eaLnBrk="1" hangingPunct="1"/>
            <a:r>
              <a:rPr lang="zh-CN" altLang="en-US" sz="2000" smtClean="0">
                <a:hlinkClick r:id="rId2"/>
              </a:rPr>
              <a:t>本人的一些技术方面的分享集合</a:t>
            </a:r>
            <a:endParaRPr lang="zh-CN" altLang="en-US" sz="2000" smtClean="0"/>
          </a:p>
        </p:txBody>
      </p:sp>
      <p:pic>
        <p:nvPicPr>
          <p:cNvPr id="31747" name="Picture 1" descr="C:\Users\dengdeng\AppData\Roaming\Tencent\Users\63851885\QQ\WinTemp\RichOle\KSO1PZAIJUM2EP$LCF7B`B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1209675"/>
            <a:ext cx="5400675" cy="553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自我简介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/>
              <a:t>何登成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/>
              <a:t>网易</a:t>
            </a:r>
            <a:r>
              <a:rPr lang="en-US" altLang="zh-CN" dirty="0"/>
              <a:t>——</a:t>
            </a:r>
            <a:r>
              <a:rPr lang="zh-CN" altLang="en-US" dirty="0"/>
              <a:t>杭州研究院；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b="1" dirty="0"/>
              <a:t>工作领域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/>
              <a:t>数据库引擎</a:t>
            </a:r>
            <a:r>
              <a:rPr lang="en-US" altLang="zh-CN" dirty="0"/>
              <a:t>/</a:t>
            </a:r>
            <a:r>
              <a:rPr lang="zh-CN" altLang="en-US" dirty="0"/>
              <a:t>分布式数据库</a:t>
            </a:r>
            <a:r>
              <a:rPr lang="en-US" altLang="zh-CN" dirty="0"/>
              <a:t>/</a:t>
            </a:r>
            <a:r>
              <a:rPr lang="zh-CN" altLang="en-US" dirty="0"/>
              <a:t>分布式</a:t>
            </a:r>
            <a:r>
              <a:rPr lang="en-US" altLang="zh-CN" dirty="0"/>
              <a:t>KV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b="1" dirty="0"/>
              <a:t>技术领域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/>
              <a:t>数据库</a:t>
            </a:r>
            <a:r>
              <a:rPr lang="en-US" altLang="zh-CN" dirty="0"/>
              <a:t>/</a:t>
            </a:r>
            <a:r>
              <a:rPr lang="zh-CN" altLang="en-US" dirty="0"/>
              <a:t>分布式</a:t>
            </a:r>
            <a:r>
              <a:rPr lang="en-US" altLang="zh-CN" dirty="0"/>
              <a:t>/</a:t>
            </a:r>
            <a:r>
              <a:rPr lang="zh-CN" altLang="en-US" dirty="0"/>
              <a:t>并发编程</a:t>
            </a:r>
            <a:r>
              <a:rPr lang="en-US" altLang="zh-CN" dirty="0"/>
              <a:t>/</a:t>
            </a:r>
            <a:r>
              <a:rPr lang="zh-CN" altLang="en-US" dirty="0"/>
              <a:t>性能优化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b="1" dirty="0"/>
              <a:t>联系方式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/>
              <a:t>微博：</a:t>
            </a:r>
            <a:r>
              <a:rPr lang="zh-CN" altLang="en-US" dirty="0">
                <a:hlinkClick r:id="rId2"/>
              </a:rPr>
              <a:t>何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登成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/>
              <a:t>博客：</a:t>
            </a:r>
            <a:r>
              <a:rPr lang="zh-CN" altLang="en-US" cap="all" dirty="0">
                <a:hlinkClick r:id="rId3"/>
              </a:rPr>
              <a:t>何登成的技术博</a:t>
            </a:r>
            <a:r>
              <a:rPr lang="zh-CN" altLang="en-US" cap="all" dirty="0" smtClean="0">
                <a:hlinkClick r:id="rId3"/>
              </a:rPr>
              <a:t>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Step 2 —— </a:t>
            </a:r>
            <a:r>
              <a:rPr lang="zh-CN" altLang="en-US" sz="3600" smtClean="0"/>
              <a:t>好记性不如烂笔头</a:t>
            </a:r>
            <a:r>
              <a:rPr lang="en-US" altLang="zh-CN" sz="3600" smtClean="0"/>
              <a:t>(</a:t>
            </a:r>
            <a:r>
              <a:rPr lang="zh-CN" altLang="en-US" sz="3600" smtClean="0"/>
              <a:t>续</a:t>
            </a:r>
            <a:r>
              <a:rPr lang="en-US" altLang="zh-CN" sz="3600" smtClean="0"/>
              <a:t>)</a:t>
            </a:r>
            <a:endParaRPr lang="zh-CN" altLang="en-US" sz="3600" smtClean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1738313" cy="4686300"/>
          </a:xfrm>
        </p:spPr>
        <p:txBody>
          <a:bodyPr/>
          <a:lstStyle/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本人未完全公开的一些笔记</a:t>
            </a:r>
            <a:endParaRPr lang="en-US" altLang="zh-CN" sz="1800" smtClean="0"/>
          </a:p>
          <a:p>
            <a:pPr lvl="1"/>
            <a:endParaRPr lang="en-US" altLang="zh-CN" sz="1400" smtClean="0"/>
          </a:p>
          <a:p>
            <a:pPr lvl="1"/>
            <a:r>
              <a:rPr lang="zh-CN" altLang="en-US" sz="1400" smtClean="0"/>
              <a:t>部分如右图所示；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268413"/>
            <a:ext cx="611822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Step 2 ——</a:t>
            </a:r>
            <a:r>
              <a:rPr lang="zh-CN" altLang="en-US" sz="4000" smtClean="0"/>
              <a:t>实现一个简单的</a:t>
            </a:r>
            <a:r>
              <a:rPr lang="en-US" altLang="zh-CN" sz="4000" smtClean="0"/>
              <a:t>Patch</a:t>
            </a:r>
            <a:endParaRPr lang="zh-CN" altLang="en-US" sz="4000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到这个阶段，你已经成功掌握了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的一个功能实现细节。开始跃跃欲试，此时我的建议，是尝试为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写一个简单的</a:t>
            </a:r>
            <a:r>
              <a:rPr lang="en-US" altLang="zh-CN" sz="1800" smtClean="0"/>
              <a:t>/</a:t>
            </a:r>
            <a:r>
              <a:rPr lang="zh-CN" altLang="en-US" sz="1800" smtClean="0"/>
              <a:t>有用的</a:t>
            </a:r>
            <a:r>
              <a:rPr lang="en-US" altLang="zh-CN" sz="1800" smtClean="0"/>
              <a:t>Patch</a:t>
            </a:r>
            <a:r>
              <a:rPr lang="zh-CN" altLang="en-US" sz="1800" smtClean="0"/>
              <a:t>，练练手；</a:t>
            </a:r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en-US" altLang="zh-CN" sz="1800" smtClean="0"/>
              <a:t>MySQL</a:t>
            </a:r>
            <a:r>
              <a:rPr lang="zh-CN" altLang="en-US" sz="1800" smtClean="0"/>
              <a:t>分支</a:t>
            </a:r>
            <a:r>
              <a:rPr lang="en-US" altLang="zh-CN" sz="1800" smtClean="0"/>
              <a:t>——Percona</a:t>
            </a:r>
            <a:r>
              <a:rPr lang="zh-CN" altLang="en-US" sz="1800" smtClean="0"/>
              <a:t>，在其创始初期，所做的最大贡献，就是将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中众多通过代码写死的参数，通过用户可配置的形式展示出来，典型例子：</a:t>
            </a:r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lvl="1" eaLnBrk="1" hangingPunct="1"/>
            <a:r>
              <a:rPr lang="zh-CN" altLang="en-US" sz="1600" smtClean="0"/>
              <a:t>早期</a:t>
            </a:r>
            <a:r>
              <a:rPr lang="en-US" altLang="zh-CN" sz="1600" smtClean="0"/>
              <a:t>MySQL InnoDB</a:t>
            </a:r>
            <a:r>
              <a:rPr lang="zh-CN" altLang="en-US" sz="1600" smtClean="0"/>
              <a:t>中，将磁盘的</a:t>
            </a:r>
            <a:r>
              <a:rPr lang="en-US" altLang="zh-CN" sz="1600" smtClean="0"/>
              <a:t>IOPS</a:t>
            </a:r>
            <a:r>
              <a:rPr lang="zh-CN" altLang="en-US" sz="1600" smtClean="0"/>
              <a:t>能力，写死在代码中：</a:t>
            </a:r>
            <a:r>
              <a:rPr lang="en-US" altLang="zh-CN" sz="1600" smtClean="0"/>
              <a:t>200 IOPS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r>
              <a:rPr lang="zh-CN" altLang="en-US" sz="1600" smtClean="0"/>
              <a:t>哪怕你为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配置了很好的磁盘阵列</a:t>
            </a:r>
            <a:r>
              <a:rPr lang="en-US" altLang="zh-CN" sz="1600" smtClean="0"/>
              <a:t>/SSD</a:t>
            </a:r>
            <a:r>
              <a:rPr lang="zh-CN" altLang="en-US" sz="1600" smtClean="0"/>
              <a:t>，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也无法充分发挥此能力；</a:t>
            </a:r>
            <a:endParaRPr lang="en-US" altLang="zh-CN" sz="1600" smtClean="0"/>
          </a:p>
          <a:p>
            <a:pPr lvl="1" eaLnBrk="1" hangingPunct="1"/>
            <a:endParaRPr lang="en-US" altLang="zh-CN" sz="1600" smtClean="0"/>
          </a:p>
          <a:p>
            <a:pPr lvl="1" eaLnBrk="1" hangingPunct="1"/>
            <a:r>
              <a:rPr lang="en-US" altLang="zh-CN" sz="1600" smtClean="0"/>
              <a:t>Percona</a:t>
            </a:r>
            <a:r>
              <a:rPr lang="zh-CN" altLang="en-US" sz="1600" smtClean="0"/>
              <a:t>的做法，将它设置为用户可配置参数，极小的改动，收获极大的效益；</a:t>
            </a:r>
            <a:endParaRPr lang="en-US" altLang="zh-CN" sz="1600" smtClean="0"/>
          </a:p>
        </p:txBody>
      </p:sp>
      <p:pic>
        <p:nvPicPr>
          <p:cNvPr id="33795" name="Picture 1" descr="C:\Users\dengdeng\AppData\Roaming\Tencent\Users\63851885\QQ\WinTemp\RichOle\{JLHCM%V)4WFG~A(}H9{15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157788"/>
            <a:ext cx="584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Step 2 ——</a:t>
            </a:r>
            <a:r>
              <a:rPr lang="zh-CN" altLang="en-US" sz="4000" smtClean="0"/>
              <a:t>修复一个简单的</a:t>
            </a:r>
            <a:r>
              <a:rPr lang="en-US" altLang="zh-CN" sz="4000" smtClean="0"/>
              <a:t>Bug</a:t>
            </a:r>
            <a:endParaRPr lang="zh-CN" altLang="en-US" sz="4000" smtClean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600" smtClean="0"/>
              <a:t>虽然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已经在各大公司，成功使用了</a:t>
            </a:r>
            <a:r>
              <a:rPr lang="en-US" altLang="zh-CN" sz="1600" smtClean="0"/>
              <a:t>10</a:t>
            </a:r>
            <a:r>
              <a:rPr lang="zh-CN" altLang="en-US" sz="1600" smtClean="0"/>
              <a:t>年以上；但说真的，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目前仍旧不是一个完美无</a:t>
            </a:r>
            <a:r>
              <a:rPr lang="en-US" altLang="zh-CN" sz="1600" smtClean="0"/>
              <a:t>Bug</a:t>
            </a:r>
            <a:r>
              <a:rPr lang="zh-CN" altLang="en-US" sz="1600" smtClean="0"/>
              <a:t>的系统；</a:t>
            </a:r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1600" smtClean="0"/>
              <a:t>MySQL</a:t>
            </a:r>
            <a:r>
              <a:rPr lang="zh-CN" altLang="en-US" sz="1600" smtClean="0"/>
              <a:t>在运行，压力测试，各种功能测试的测试中，虽然概率不大，但仍旧可能会出现</a:t>
            </a:r>
            <a:r>
              <a:rPr lang="en-US" altLang="zh-CN" sz="1600" smtClean="0"/>
              <a:t>Core Dump</a:t>
            </a:r>
            <a:r>
              <a:rPr lang="zh-CN" altLang="en-US" sz="1600" smtClean="0"/>
              <a:t>，陷入死循环等</a:t>
            </a:r>
            <a:r>
              <a:rPr lang="en-US" altLang="zh-CN" sz="1600" smtClean="0"/>
              <a:t>Bugs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zh-CN" altLang="en-US" sz="1600" smtClean="0"/>
              <a:t>如果不幸，碰到了这样的</a:t>
            </a:r>
            <a:r>
              <a:rPr lang="en-US" altLang="zh-CN" sz="1600" smtClean="0"/>
              <a:t>Bug</a:t>
            </a:r>
            <a:r>
              <a:rPr lang="zh-CN" altLang="en-US" sz="1600" smtClean="0"/>
              <a:t>，你该怎么办？</a:t>
            </a:r>
            <a:endParaRPr lang="en-US" altLang="zh-CN" sz="1600" smtClean="0"/>
          </a:p>
          <a:p>
            <a:pPr lvl="1" eaLnBrk="1" hangingPunct="1"/>
            <a:endParaRPr lang="en-US" altLang="zh-CN" sz="1200" smtClean="0"/>
          </a:p>
          <a:p>
            <a:pPr lvl="1" eaLnBrk="1" hangingPunct="1"/>
            <a:r>
              <a:rPr lang="zh-CN" altLang="en-US" sz="1200" smtClean="0"/>
              <a:t>首选，去</a:t>
            </a:r>
            <a:r>
              <a:rPr lang="en-US" altLang="zh-CN" sz="1200" smtClean="0"/>
              <a:t>MySQL</a:t>
            </a:r>
            <a:r>
              <a:rPr lang="zh-CN" altLang="en-US" sz="1200" smtClean="0"/>
              <a:t>的官方</a:t>
            </a:r>
            <a:r>
              <a:rPr lang="en-US" altLang="zh-CN" sz="1200" smtClean="0"/>
              <a:t>Bugs</a:t>
            </a:r>
            <a:r>
              <a:rPr lang="zh-CN" altLang="en-US" sz="1200" smtClean="0"/>
              <a:t>库查询此</a:t>
            </a:r>
            <a:r>
              <a:rPr lang="en-US" altLang="zh-CN" sz="1200" smtClean="0"/>
              <a:t>Bug</a:t>
            </a:r>
            <a:r>
              <a:rPr lang="zh-CN" altLang="en-US" sz="1200" smtClean="0"/>
              <a:t>，看在哪个版本被修复；</a:t>
            </a:r>
            <a:endParaRPr lang="en-US" altLang="zh-CN" sz="1200" smtClean="0"/>
          </a:p>
          <a:p>
            <a:pPr lvl="1" eaLnBrk="1" hangingPunct="1"/>
            <a:endParaRPr lang="en-US" altLang="zh-CN" sz="1200" smtClean="0"/>
          </a:p>
          <a:p>
            <a:pPr lvl="1" eaLnBrk="1" hangingPunct="1"/>
            <a:r>
              <a:rPr lang="en-US" altLang="zh-CN" sz="1200" smtClean="0"/>
              <a:t>Bugs</a:t>
            </a:r>
            <a:r>
              <a:rPr lang="zh-CN" altLang="en-US" sz="1200" smtClean="0"/>
              <a:t>库未找到，新的</a:t>
            </a:r>
            <a:r>
              <a:rPr lang="en-US" altLang="zh-CN" sz="1200" smtClean="0"/>
              <a:t>Bug</a:t>
            </a:r>
            <a:r>
              <a:rPr lang="zh-CN" altLang="en-US" sz="1200" smtClean="0"/>
              <a:t>？提交</a:t>
            </a:r>
            <a:r>
              <a:rPr lang="en-US" altLang="zh-CN" sz="1200" smtClean="0"/>
              <a:t>Bug</a:t>
            </a:r>
            <a:r>
              <a:rPr lang="zh-CN" altLang="en-US" sz="1200" smtClean="0"/>
              <a:t>，等待</a:t>
            </a:r>
            <a:r>
              <a:rPr lang="en-US" altLang="zh-CN" sz="1200" smtClean="0"/>
              <a:t>MySQL</a:t>
            </a:r>
            <a:r>
              <a:rPr lang="zh-CN" altLang="en-US" sz="1200" smtClean="0"/>
              <a:t>官方响应；</a:t>
            </a:r>
            <a:endParaRPr lang="en-US" altLang="zh-CN" sz="1200" smtClean="0"/>
          </a:p>
          <a:p>
            <a:pPr lvl="1" eaLnBrk="1" hangingPunct="1"/>
            <a:endParaRPr lang="en-US" altLang="zh-CN" sz="1200" smtClean="0"/>
          </a:p>
          <a:p>
            <a:pPr lvl="1" eaLnBrk="1" hangingPunct="1"/>
            <a:r>
              <a:rPr lang="zh-CN" altLang="en-US" sz="1200" smtClean="0"/>
              <a:t>或者将</a:t>
            </a:r>
            <a:r>
              <a:rPr lang="en-US" altLang="zh-CN" sz="1200" smtClean="0"/>
              <a:t>Bug</a:t>
            </a:r>
            <a:r>
              <a:rPr lang="zh-CN" altLang="en-US" sz="1200" smtClean="0"/>
              <a:t>提交给响应更快的</a:t>
            </a:r>
            <a:r>
              <a:rPr lang="en-US" altLang="zh-CN" sz="1200" smtClean="0"/>
              <a:t>MariaDB</a:t>
            </a:r>
            <a:r>
              <a:rPr lang="zh-CN" altLang="en-US" sz="1200" smtClean="0"/>
              <a:t>，</a:t>
            </a:r>
            <a:r>
              <a:rPr lang="en-US" altLang="zh-CN" sz="1200" smtClean="0"/>
              <a:t>Percona</a:t>
            </a:r>
            <a:r>
              <a:rPr lang="zh-CN" altLang="en-US" sz="1200" smtClean="0"/>
              <a:t>；</a:t>
            </a:r>
            <a:endParaRPr lang="en-US" altLang="zh-CN" sz="1200" smtClean="0"/>
          </a:p>
          <a:p>
            <a:pPr lvl="1" eaLnBrk="1" hangingPunct="1"/>
            <a:endParaRPr lang="en-US" altLang="zh-CN" sz="1200" smtClean="0"/>
          </a:p>
          <a:p>
            <a:pPr lvl="1" eaLnBrk="1" hangingPunct="1"/>
            <a:r>
              <a:rPr lang="zh-CN" altLang="en-US" sz="1200" smtClean="0">
                <a:solidFill>
                  <a:srgbClr val="FF0000"/>
                </a:solidFill>
              </a:rPr>
              <a:t>或者，你已经有了</a:t>
            </a:r>
            <a:r>
              <a:rPr lang="en-US" altLang="zh-CN" sz="1200" smtClean="0">
                <a:solidFill>
                  <a:srgbClr val="FF0000"/>
                </a:solidFill>
              </a:rPr>
              <a:t>MySQL</a:t>
            </a:r>
            <a:r>
              <a:rPr lang="zh-CN" altLang="en-US" sz="1200" smtClean="0">
                <a:solidFill>
                  <a:srgbClr val="FF0000"/>
                </a:solidFill>
              </a:rPr>
              <a:t>源码经验，你可以亲自尝试定位并修复此</a:t>
            </a:r>
            <a:r>
              <a:rPr lang="en-US" altLang="zh-CN" sz="1200" smtClean="0">
                <a:solidFill>
                  <a:srgbClr val="FF0000"/>
                </a:solidFill>
              </a:rPr>
              <a:t>Bug</a:t>
            </a:r>
            <a:r>
              <a:rPr lang="zh-CN" altLang="en-US" sz="1200" smtClean="0">
                <a:solidFill>
                  <a:srgbClr val="FF0000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Step 2 —— </a:t>
            </a:r>
            <a:r>
              <a:rPr lang="zh-CN" altLang="en-US" sz="4000" smtClean="0"/>
              <a:t>修复一个简单的</a:t>
            </a:r>
            <a:r>
              <a:rPr lang="en-US" altLang="zh-CN" sz="4000" smtClean="0"/>
              <a:t>Bug(</a:t>
            </a:r>
            <a:r>
              <a:rPr lang="zh-CN" altLang="en-US" sz="4000" smtClean="0"/>
              <a:t>续</a:t>
            </a:r>
            <a:r>
              <a:rPr lang="en-US" altLang="zh-CN" sz="4000" smtClean="0"/>
              <a:t>)</a:t>
            </a:r>
            <a:endParaRPr lang="zh-CN" altLang="en-US" sz="40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dirty="0" smtClean="0"/>
              <a:t>个人经验</a:t>
            </a:r>
            <a:endParaRPr lang="en-US" altLang="zh-CN" sz="1600" dirty="0" smtClean="0"/>
          </a:p>
          <a:p>
            <a:pPr lvl="1">
              <a:defRPr/>
            </a:pPr>
            <a:r>
              <a:rPr lang="zh-CN" altLang="en-US" sz="1400" dirty="0" smtClean="0"/>
              <a:t>一个月前，团队做</a:t>
            </a:r>
            <a:r>
              <a:rPr lang="en-US" altLang="zh-CN" sz="1400" dirty="0" smtClean="0"/>
              <a:t>MySQL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Master-Slave</a:t>
            </a:r>
            <a:r>
              <a:rPr lang="zh-CN" altLang="en-US" sz="1400" dirty="0" smtClean="0"/>
              <a:t>测试时，</a:t>
            </a:r>
            <a:r>
              <a:rPr lang="en-US" altLang="zh-CN" sz="1400" dirty="0" smtClean="0"/>
              <a:t>shutdown MySQL Master</a:t>
            </a:r>
            <a:r>
              <a:rPr lang="zh-CN" altLang="en-US" sz="1400" dirty="0" smtClean="0"/>
              <a:t>竟然无法正常关闭；</a:t>
            </a:r>
            <a:endParaRPr lang="en-US" altLang="zh-CN" sz="1400" dirty="0" smtClean="0"/>
          </a:p>
          <a:p>
            <a:pPr lvl="3">
              <a:defRPr/>
            </a:pPr>
            <a:endParaRPr lang="en-US" altLang="zh-CN" sz="600" dirty="0" smtClean="0"/>
          </a:p>
          <a:p>
            <a:pPr lvl="1">
              <a:defRPr/>
            </a:pPr>
            <a:r>
              <a:rPr lang="en-US" altLang="zh-CN" sz="1400" dirty="0" err="1" smtClean="0"/>
              <a:t>gdb</a:t>
            </a:r>
            <a:r>
              <a:rPr lang="zh-CN" altLang="en-US" sz="1400" dirty="0" smtClean="0"/>
              <a:t>挂载</a:t>
            </a:r>
            <a:r>
              <a:rPr lang="en-US" altLang="zh-CN" sz="1400" dirty="0" smtClean="0"/>
              <a:t>master </a:t>
            </a:r>
            <a:r>
              <a:rPr lang="en-US" altLang="zh-CN" sz="1400" dirty="0" err="1" smtClean="0"/>
              <a:t>mysqld</a:t>
            </a:r>
            <a:r>
              <a:rPr lang="zh-CN" altLang="en-US" sz="1400" dirty="0" smtClean="0"/>
              <a:t>，发现系统处于</a:t>
            </a:r>
            <a:r>
              <a:rPr lang="en-US" altLang="zh-CN" sz="1400" dirty="0"/>
              <a:t>ret= </a:t>
            </a:r>
            <a:r>
              <a:rPr lang="en-US" altLang="zh-CN" sz="1400" dirty="0" err="1"/>
              <a:t>mysql_bin_log.wait_for_update_bin_log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thd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heartbeat_ts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函数内，一直处于等待状态；</a:t>
            </a:r>
            <a:endParaRPr lang="en-US" altLang="zh-CN" sz="1400" dirty="0" smtClean="0"/>
          </a:p>
          <a:p>
            <a:pPr lvl="1">
              <a:defRPr/>
            </a:pPr>
            <a:r>
              <a:rPr lang="zh-CN" altLang="en-US" sz="1400" dirty="0" smtClean="0"/>
              <a:t>观察发现，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thd</a:t>
            </a:r>
            <a:r>
              <a:rPr lang="en-US" altLang="zh-CN" sz="1400" dirty="0"/>
              <a:t>-&gt;</a:t>
            </a:r>
            <a:r>
              <a:rPr lang="en-US" altLang="zh-CN" sz="1400" dirty="0" smtClean="0"/>
              <a:t>killed </a:t>
            </a:r>
            <a:r>
              <a:rPr lang="zh-CN" altLang="en-US" sz="1400" dirty="0" smtClean="0"/>
              <a:t>标识位已经被设置，按理说根本就不应该进入等待函数；</a:t>
            </a:r>
            <a:endParaRPr lang="en-US" altLang="zh-CN" sz="1400" dirty="0"/>
          </a:p>
          <a:p>
            <a:pPr lvl="1">
              <a:defRPr/>
            </a:pPr>
            <a:r>
              <a:rPr lang="zh-CN" altLang="en-US" sz="1400" dirty="0" smtClean="0"/>
              <a:t>再进一步分析，发现原有实现，在</a:t>
            </a:r>
            <a:r>
              <a:rPr lang="zh-CN" altLang="en-US" sz="1400" dirty="0" smtClean="0">
                <a:solidFill>
                  <a:srgbClr val="FF0000"/>
                </a:solidFill>
              </a:rPr>
              <a:t>检测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thd</a:t>
            </a:r>
            <a:r>
              <a:rPr lang="en-US" altLang="zh-CN" sz="1400" dirty="0" smtClean="0">
                <a:solidFill>
                  <a:srgbClr val="FF0000"/>
                </a:solidFill>
              </a:rPr>
              <a:t>-&gt;killed </a:t>
            </a:r>
            <a:r>
              <a:rPr lang="zh-CN" altLang="en-US" sz="1400" dirty="0" smtClean="0">
                <a:solidFill>
                  <a:srgbClr val="FF0000"/>
                </a:solidFill>
              </a:rPr>
              <a:t>标识位的时机</a:t>
            </a:r>
            <a:r>
              <a:rPr lang="zh-CN" altLang="en-US" sz="1400" dirty="0" smtClean="0"/>
              <a:t>上存在问题；</a:t>
            </a:r>
            <a:endParaRPr lang="en-US" altLang="zh-CN" sz="1400" dirty="0" smtClean="0"/>
          </a:p>
          <a:p>
            <a:pPr lvl="1">
              <a:defRPr/>
            </a:pPr>
            <a:endParaRPr lang="en-US" altLang="zh-CN" sz="1400" dirty="0"/>
          </a:p>
          <a:p>
            <a:pPr marL="457200" lvl="1" indent="0">
              <a:buFont typeface="Wingdings 2" pitchFamily="18" charset="2"/>
              <a:buNone/>
              <a:defRPr/>
            </a:pPr>
            <a:endParaRPr lang="en-US" altLang="zh-CN" sz="1400" dirty="0"/>
          </a:p>
          <a:p>
            <a:pPr lvl="1">
              <a:defRPr/>
            </a:pPr>
            <a:endParaRPr lang="en-US" altLang="zh-CN" sz="1400" dirty="0" smtClean="0"/>
          </a:p>
          <a:p>
            <a:pPr lvl="1">
              <a:defRPr/>
            </a:pPr>
            <a:endParaRPr lang="en-US" altLang="zh-CN" sz="1400" dirty="0"/>
          </a:p>
          <a:p>
            <a:pPr lvl="1">
              <a:defRPr/>
            </a:pPr>
            <a:endParaRPr lang="en-US" altLang="zh-CN" sz="1400" dirty="0" smtClean="0"/>
          </a:p>
          <a:p>
            <a:pPr lvl="1">
              <a:defRPr/>
            </a:pPr>
            <a:endParaRPr lang="en-US" altLang="zh-CN" sz="1400" dirty="0" smtClean="0"/>
          </a:p>
          <a:p>
            <a:pPr lvl="1">
              <a:defRPr/>
            </a:pPr>
            <a:endParaRPr lang="en-US" altLang="zh-CN" sz="1400" dirty="0"/>
          </a:p>
          <a:p>
            <a:pPr lvl="1">
              <a:defRPr/>
            </a:pPr>
            <a:endParaRPr lang="en-US" altLang="zh-CN" sz="1400" dirty="0" smtClean="0"/>
          </a:p>
          <a:p>
            <a:pPr lvl="1">
              <a:defRPr/>
            </a:pPr>
            <a:endParaRPr lang="en-US" altLang="zh-CN" sz="1400" dirty="0"/>
          </a:p>
          <a:p>
            <a:pPr lvl="1">
              <a:defRPr/>
            </a:pPr>
            <a:endParaRPr lang="en-US" altLang="zh-CN" sz="1400" dirty="0" smtClean="0"/>
          </a:p>
          <a:p>
            <a:pPr lvl="1">
              <a:defRPr/>
            </a:pPr>
            <a:endParaRPr lang="en-US" altLang="zh-CN" sz="1400" dirty="0" smtClean="0"/>
          </a:p>
          <a:p>
            <a:pPr lvl="1">
              <a:defRPr/>
            </a:pPr>
            <a:r>
              <a:rPr lang="zh-CN" altLang="en-US" sz="1400" dirty="0" smtClean="0"/>
              <a:t>注：</a:t>
            </a:r>
            <a:r>
              <a:rPr lang="en-US" altLang="zh-CN" sz="1400" dirty="0"/>
              <a:t>MySQL Bug </a:t>
            </a:r>
            <a:r>
              <a:rPr lang="en-US" altLang="zh-CN" sz="1400" dirty="0">
                <a:hlinkClick r:id="rId2"/>
              </a:rPr>
              <a:t>http://</a:t>
            </a:r>
            <a:r>
              <a:rPr lang="en-US" altLang="zh-CN" sz="1400" dirty="0" smtClean="0">
                <a:hlinkClick r:id="rId2"/>
              </a:rPr>
              <a:t>bugs.mysql.com/bug.php?id=70237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官方未响应；</a:t>
            </a:r>
            <a:endParaRPr lang="en-US" altLang="zh-CN" sz="1400" dirty="0"/>
          </a:p>
          <a:p>
            <a:pPr lvl="1">
              <a:defRPr/>
            </a:pPr>
            <a:endParaRPr lang="zh-CN" altLang="en-US" sz="1400" dirty="0"/>
          </a:p>
        </p:txBody>
      </p:sp>
      <p:pic>
        <p:nvPicPr>
          <p:cNvPr id="35843" name="Picture 2" descr="C:\Users\dengdeng\AppData\Roaming\Tencent\Users\63851885\QQ\WinTemp\RichOle\@V`RH4P1($$GU_1)CB_3AR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429000"/>
            <a:ext cx="6099175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Step 2 ——</a:t>
            </a:r>
            <a:r>
              <a:rPr lang="zh-CN" altLang="en-US" sz="4000" smtClean="0"/>
              <a:t>构建属于自己的知识体系</a:t>
            </a:r>
            <a:endParaRPr lang="en-US" altLang="zh-CN" sz="4000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2098675" cy="4686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smtClean="0"/>
              <a:t>现在，关于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，你已经有了零散的了解；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/>
              <a:t>接下来要做的，就是把这些零散的知识组装起来，形成自己的</a:t>
            </a:r>
            <a:r>
              <a:rPr lang="zh-CN" altLang="en-US" sz="2000" smtClean="0">
                <a:solidFill>
                  <a:srgbClr val="FF0000"/>
                </a:solidFill>
              </a:rPr>
              <a:t>知识体系</a:t>
            </a:r>
            <a:r>
              <a:rPr lang="zh-CN" altLang="en-US" sz="2000" smtClean="0"/>
              <a:t>。</a:t>
            </a:r>
          </a:p>
        </p:txBody>
      </p:sp>
      <p:pic>
        <p:nvPicPr>
          <p:cNvPr id="3686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2713" y="1484313"/>
            <a:ext cx="5951537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Step 2 ——MySQL Server Architecture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178175" cy="46863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MySQL Server Architecture</a:t>
            </a:r>
          </a:p>
          <a:p>
            <a:pPr lvl="1" eaLnBrk="1" hangingPunct="1"/>
            <a:r>
              <a:rPr lang="en-US" altLang="zh-CN" sz="1800" smtClean="0"/>
              <a:t>《Understanding MySQL Internals》. PP-27</a:t>
            </a:r>
          </a:p>
          <a:p>
            <a:pPr lvl="1" eaLnBrk="1" hangingPunct="1"/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了解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源码，尤其是</a:t>
            </a:r>
            <a:r>
              <a:rPr lang="en-US" altLang="zh-CN" sz="1800" smtClean="0"/>
              <a:t>MySQL Server</a:t>
            </a:r>
            <a:r>
              <a:rPr lang="zh-CN" altLang="en-US" sz="1800" smtClean="0"/>
              <a:t>层面的实现，这本书必看，而且需要边看边做实验，边看边跟踪调试代码；</a:t>
            </a:r>
          </a:p>
        </p:txBody>
      </p:sp>
      <p:pic>
        <p:nvPicPr>
          <p:cNvPr id="3789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1268413"/>
            <a:ext cx="48974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Step 2 —— InnoDB Architecture</a:t>
            </a:r>
            <a:endParaRPr lang="zh-CN" altLang="en-US" sz="4000" smtClean="0"/>
          </a:p>
        </p:txBody>
      </p:sp>
      <p:pic>
        <p:nvPicPr>
          <p:cNvPr id="3891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00338" y="1189038"/>
            <a:ext cx="4103687" cy="5480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Step 3 ——</a:t>
            </a:r>
            <a:r>
              <a:rPr lang="zh-CN" altLang="en-US" sz="3600" smtClean="0"/>
              <a:t>注重</a:t>
            </a:r>
            <a:r>
              <a:rPr lang="en-US" altLang="zh-CN" sz="3600" smtClean="0"/>
              <a:t>MySQL</a:t>
            </a:r>
            <a:r>
              <a:rPr lang="zh-CN" altLang="en-US" sz="3600" smtClean="0"/>
              <a:t>技术圈子的收集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每一种技术，都有自己的圈子，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也不例外。平时，就要注重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圈子的收集与融入；</a:t>
            </a:r>
          </a:p>
          <a:p>
            <a:pPr eaLnBrk="1" hangingPunct="1"/>
            <a:endParaRPr lang="zh-CN" altLang="en-US" sz="1800" smtClean="0"/>
          </a:p>
          <a:p>
            <a:pPr eaLnBrk="1" hangingPunct="1"/>
            <a:r>
              <a:rPr lang="zh-CN" altLang="en-US" sz="1800" smtClean="0"/>
              <a:t>有哪些做得好，又注重分享的公司：</a:t>
            </a:r>
            <a:r>
              <a:rPr lang="en-US" altLang="zh-CN" sz="1800" smtClean="0"/>
              <a:t>Oracle MySQL</a:t>
            </a:r>
            <a:r>
              <a:rPr lang="zh-CN" altLang="en-US" sz="1800" smtClean="0"/>
              <a:t>，</a:t>
            </a:r>
            <a:r>
              <a:rPr lang="en-US" altLang="zh-CN" sz="1800" smtClean="0"/>
              <a:t>MariaDB</a:t>
            </a:r>
            <a:r>
              <a:rPr lang="zh-CN" altLang="en-US" sz="1800" smtClean="0"/>
              <a:t>，</a:t>
            </a:r>
            <a:r>
              <a:rPr lang="en-US" altLang="zh-CN" sz="1800" smtClean="0"/>
              <a:t>Percona</a:t>
            </a:r>
            <a:r>
              <a:rPr lang="zh-CN" altLang="en-US" sz="1800" smtClean="0"/>
              <a:t>，</a:t>
            </a:r>
            <a:r>
              <a:rPr lang="en-US" altLang="zh-CN" sz="1800" smtClean="0"/>
              <a:t>Google</a:t>
            </a:r>
            <a:r>
              <a:rPr lang="zh-CN" altLang="en-US" sz="1800" smtClean="0"/>
              <a:t>，</a:t>
            </a:r>
            <a:r>
              <a:rPr lang="en-US" altLang="zh-CN" sz="1800" smtClean="0"/>
              <a:t>FB</a:t>
            </a:r>
            <a:r>
              <a:rPr lang="zh-CN" altLang="en-US" sz="1800" smtClean="0"/>
              <a:t>，</a:t>
            </a:r>
            <a:r>
              <a:rPr lang="en-US" altLang="zh-CN" sz="1800" smtClean="0"/>
              <a:t>Twitter</a:t>
            </a:r>
            <a:r>
              <a:rPr lang="zh-CN" altLang="en-US" sz="1800" smtClean="0"/>
              <a:t>，</a:t>
            </a:r>
            <a:r>
              <a:rPr lang="en-US" altLang="zh-CN" sz="1800" smtClean="0"/>
              <a:t>Taobao</a:t>
            </a:r>
            <a:r>
              <a:rPr lang="zh-CN" altLang="en-US" sz="1800" smtClean="0"/>
              <a:t>，</a:t>
            </a:r>
            <a:r>
              <a:rPr lang="en-US" altLang="zh-CN" sz="1800" smtClean="0"/>
              <a:t>NetEase…</a:t>
            </a:r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zh-CN" altLang="en-US" sz="1800" smtClean="0"/>
              <a:t>有哪些值得关注的个人：</a:t>
            </a:r>
            <a:r>
              <a:rPr lang="en-US" altLang="zh-CN" sz="1800" smtClean="0"/>
              <a:t>Mark Callaghan</a:t>
            </a:r>
            <a:r>
              <a:rPr lang="zh-CN" altLang="en-US" sz="1800" smtClean="0"/>
              <a:t>、</a:t>
            </a:r>
            <a:r>
              <a:rPr lang="en-US" altLang="zh-CN" sz="1800" smtClean="0"/>
              <a:t>Jeremy Cole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Dimitri</a:t>
            </a:r>
            <a:r>
              <a:rPr lang="zh-CN" altLang="en-US" sz="1800" smtClean="0"/>
              <a:t>、</a:t>
            </a:r>
            <a:r>
              <a:rPr lang="en-US" altLang="zh-CN" sz="1800" smtClean="0"/>
              <a:t>Peter Zaitsev</a:t>
            </a:r>
            <a:r>
              <a:rPr lang="zh-CN" altLang="en-US" sz="1800" smtClean="0"/>
              <a:t>、</a:t>
            </a:r>
            <a:r>
              <a:rPr lang="en-US" altLang="zh-CN" sz="1800" smtClean="0"/>
              <a:t>Yoshinori Matsunobu …</a:t>
            </a:r>
          </a:p>
          <a:p>
            <a:pPr eaLnBrk="1" hangingPunct="1"/>
            <a:endParaRPr lang="zh-CN" altLang="en-US" sz="1800" smtClean="0"/>
          </a:p>
          <a:p>
            <a:pPr eaLnBrk="1" hangingPunct="1"/>
            <a:r>
              <a:rPr lang="zh-CN" altLang="en-US" sz="1800" smtClean="0"/>
              <a:t>微博上有哪些值得关注的账号： </a:t>
            </a:r>
            <a:r>
              <a:rPr lang="en-US" altLang="zh-CN" sz="1800" smtClean="0"/>
              <a:t>@</a:t>
            </a:r>
            <a:r>
              <a:rPr lang="zh-CN" altLang="en-US" sz="1800" smtClean="0"/>
              <a:t>姜承尧、</a:t>
            </a:r>
            <a:r>
              <a:rPr lang="en-US" altLang="zh-CN" sz="1800" smtClean="0"/>
              <a:t>@</a:t>
            </a:r>
            <a:r>
              <a:rPr lang="zh-CN" altLang="en-US" sz="1800" smtClean="0"/>
              <a:t>淘宝丁奇、</a:t>
            </a:r>
            <a:r>
              <a:rPr lang="en-US" altLang="zh-CN" sz="1800" smtClean="0"/>
              <a:t>@plinux</a:t>
            </a:r>
            <a:r>
              <a:rPr lang="zh-CN" altLang="en-US" sz="1800" smtClean="0"/>
              <a:t>、</a:t>
            </a:r>
            <a:r>
              <a:rPr lang="en-US" altLang="zh-CN" sz="1800" smtClean="0"/>
              <a:t>@</a:t>
            </a:r>
            <a:r>
              <a:rPr lang="zh-CN" altLang="en-US" sz="1800" smtClean="0"/>
              <a:t>那海蓝蓝 </a:t>
            </a:r>
            <a:r>
              <a:rPr lang="en-US" altLang="zh-CN" sz="1800" smtClean="0"/>
              <a:t>…</a:t>
            </a:r>
            <a:endParaRPr lang="zh-CN" altLang="en-US" sz="1800" smtClean="0"/>
          </a:p>
          <a:p>
            <a:pPr eaLnBrk="1" hangingPunct="1"/>
            <a:endParaRPr lang="zh-CN" altLang="en-US" sz="1800" smtClean="0"/>
          </a:p>
          <a:p>
            <a:pPr eaLnBrk="1" hangingPunct="1"/>
            <a:r>
              <a:rPr lang="zh-CN" altLang="en-US" sz="1800" smtClean="0"/>
              <a:t>业界有哪些好的会议：</a:t>
            </a:r>
            <a:r>
              <a:rPr lang="en-US" altLang="zh-CN" sz="1800" smtClean="0"/>
              <a:t>Percona Live</a:t>
            </a:r>
            <a:r>
              <a:rPr lang="zh-CN" altLang="en-US" sz="1800" smtClean="0"/>
              <a:t>、</a:t>
            </a:r>
            <a:r>
              <a:rPr lang="en-US" altLang="zh-CN" sz="1800" smtClean="0"/>
              <a:t>FOSDEM</a:t>
            </a:r>
            <a:r>
              <a:rPr lang="zh-CN" altLang="en-US" sz="1800" smtClean="0"/>
              <a:t>、</a:t>
            </a:r>
            <a:r>
              <a:rPr lang="en-US" altLang="zh-CN" sz="1800" smtClean="0"/>
              <a:t>MySQL Connect …</a:t>
            </a:r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zh-CN" altLang="en-US" sz="1800" smtClean="0"/>
              <a:t>哪里去提问和找答案：</a:t>
            </a:r>
            <a:r>
              <a:rPr lang="en-US" altLang="zh-CN" sz="1800" smtClean="0"/>
              <a:t>Google</a:t>
            </a:r>
            <a:r>
              <a:rPr lang="zh-CN" altLang="en-US" sz="1800" smtClean="0"/>
              <a:t>、</a:t>
            </a:r>
            <a:r>
              <a:rPr lang="en-US" altLang="zh-CN" sz="1800" smtClean="0"/>
              <a:t>StackOverflow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Step 3 ——</a:t>
            </a:r>
            <a:r>
              <a:rPr lang="zh-CN" altLang="en-US" sz="3600" smtClean="0"/>
              <a:t>跟踪</a:t>
            </a:r>
            <a:r>
              <a:rPr lang="en-US" altLang="zh-CN" sz="3600" smtClean="0"/>
              <a:t>MySQL</a:t>
            </a:r>
            <a:r>
              <a:rPr lang="zh-CN" altLang="en-US" sz="3600" smtClean="0"/>
              <a:t>每个发行版和</a:t>
            </a:r>
            <a:r>
              <a:rPr lang="en-US" altLang="zh-CN" sz="3600" smtClean="0"/>
              <a:t>Bugs</a:t>
            </a:r>
            <a:endParaRPr lang="zh-CN" altLang="en-US" sz="3600" smtClean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关于这一点，个人曾经跟霸爷</a:t>
            </a:r>
            <a:r>
              <a:rPr lang="en-US" altLang="zh-CN" sz="2000" smtClean="0"/>
              <a:t>@</a:t>
            </a:r>
            <a:r>
              <a:rPr lang="zh-CN" altLang="zh-CN" sz="2000" smtClean="0"/>
              <a:t>淘宝褚霸</a:t>
            </a:r>
            <a:r>
              <a:rPr lang="zh-CN" altLang="en-US" sz="2000" smtClean="0"/>
              <a:t> 有过一次讨论。</a:t>
            </a:r>
          </a:p>
          <a:p>
            <a:pPr lvl="1" eaLnBrk="1" hangingPunct="1"/>
            <a:r>
              <a:rPr lang="zh-CN" altLang="en-US" sz="1800" smtClean="0"/>
              <a:t>霸爷说：在过去几年，跟踪</a:t>
            </a:r>
            <a:r>
              <a:rPr lang="en-US" altLang="zh-CN" sz="1800" smtClean="0"/>
              <a:t>Erlang</a:t>
            </a:r>
            <a:r>
              <a:rPr lang="zh-CN" altLang="en-US" sz="1800" smtClean="0"/>
              <a:t>，把</a:t>
            </a:r>
            <a:r>
              <a:rPr lang="en-US" altLang="zh-CN" sz="1800" smtClean="0"/>
              <a:t>Erlang</a:t>
            </a:r>
            <a:r>
              <a:rPr lang="zh-CN" altLang="en-US" sz="1800" smtClean="0"/>
              <a:t>语言每个版本</a:t>
            </a:r>
            <a:r>
              <a:rPr lang="en-US" altLang="zh-CN" sz="1800" smtClean="0"/>
              <a:t>/</a:t>
            </a:r>
            <a:r>
              <a:rPr lang="zh-CN" altLang="en-US" sz="1800" smtClean="0"/>
              <a:t>每个提交的变更都看了一遍；</a:t>
            </a:r>
          </a:p>
          <a:p>
            <a:pPr lvl="1" eaLnBrk="1" hangingPunct="1"/>
            <a:r>
              <a:rPr lang="zh-CN" altLang="en-US" sz="1800" smtClean="0"/>
              <a:t>我说我没有这么执着，但是我也把</a:t>
            </a:r>
            <a:r>
              <a:rPr lang="en-US" altLang="zh-CN" sz="1800" smtClean="0"/>
              <a:t>MySQL 5.1</a:t>
            </a:r>
            <a:r>
              <a:rPr lang="zh-CN" altLang="en-US" sz="1800" smtClean="0"/>
              <a:t>以来各版本的</a:t>
            </a:r>
            <a:r>
              <a:rPr lang="en-US" altLang="zh-CN" sz="1800" smtClean="0"/>
              <a:t>Release Notes</a:t>
            </a:r>
            <a:r>
              <a:rPr lang="zh-CN" altLang="en-US" sz="1800" smtClean="0"/>
              <a:t>、</a:t>
            </a:r>
            <a:r>
              <a:rPr lang="en-US" altLang="zh-CN" sz="1800" smtClean="0"/>
              <a:t>Bug Fix</a:t>
            </a:r>
            <a:r>
              <a:rPr lang="zh-CN" altLang="en-US" sz="1800" smtClean="0"/>
              <a:t>都跟踪过，新增的功能，都阅读过代码，调试跟踪分析过其实现；</a:t>
            </a:r>
          </a:p>
          <a:p>
            <a:pPr eaLnBrk="1" hangingPunct="1"/>
            <a:endParaRPr lang="zh-CN" altLang="en-US" sz="2000" smtClean="0"/>
          </a:p>
          <a:p>
            <a:pPr eaLnBrk="1" hangingPunct="1"/>
            <a:r>
              <a:rPr lang="zh-CN" altLang="en-US" sz="2000" smtClean="0"/>
              <a:t>要想深入了解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，或者是其他的系统，你需要做到几年如一日的跟踪其发展，才能真正的做到不落伍；</a:t>
            </a:r>
          </a:p>
          <a:p>
            <a:pPr eaLnBrk="1" hangingPunct="1"/>
            <a:endParaRPr lang="zh-CN" altLang="en-US" sz="2000" smtClean="0"/>
          </a:p>
          <a:p>
            <a:pPr eaLnBrk="1" hangingPunct="1"/>
            <a:r>
              <a:rPr lang="zh-CN" altLang="en-US" sz="2000" smtClean="0"/>
              <a:t>一个关于</a:t>
            </a:r>
            <a:r>
              <a:rPr lang="en-US" altLang="zh-CN" sz="2000" smtClean="0"/>
              <a:t>Oracle DBA</a:t>
            </a:r>
            <a:r>
              <a:rPr lang="zh-CN" altLang="en-US" sz="2000" smtClean="0"/>
              <a:t>的典故；</a:t>
            </a:r>
          </a:p>
          <a:p>
            <a:pPr lvl="1" eaLnBrk="1" hangingPunct="1"/>
            <a:r>
              <a:rPr lang="zh-CN" altLang="en-US" sz="1800" smtClean="0"/>
              <a:t>曾经有一位</a:t>
            </a:r>
            <a:r>
              <a:rPr lang="en-US" altLang="zh-CN" sz="1800" smtClean="0"/>
              <a:t>Oracle DBA</a:t>
            </a:r>
            <a:r>
              <a:rPr lang="zh-CN" altLang="en-US" sz="1800" smtClean="0"/>
              <a:t>，被</a:t>
            </a:r>
            <a:r>
              <a:rPr lang="en-US" altLang="zh-CN" sz="1800" smtClean="0"/>
              <a:t>Oracle</a:t>
            </a:r>
            <a:r>
              <a:rPr lang="zh-CN" altLang="en-US" sz="1800" smtClean="0"/>
              <a:t>公司请去对其公司内的</a:t>
            </a:r>
            <a:r>
              <a:rPr lang="en-US" altLang="zh-CN" sz="1800" smtClean="0"/>
              <a:t>Oracle</a:t>
            </a:r>
            <a:r>
              <a:rPr lang="zh-CN" altLang="en-US" sz="1800" smtClean="0"/>
              <a:t>研发人员做关于</a:t>
            </a:r>
            <a:r>
              <a:rPr lang="en-US" altLang="zh-CN" sz="1800" smtClean="0"/>
              <a:t>Oracle</a:t>
            </a:r>
            <a:r>
              <a:rPr lang="zh-CN" altLang="en-US" sz="1800" smtClean="0"/>
              <a:t>系统的培训</a:t>
            </a:r>
            <a:r>
              <a:rPr lang="en-US" altLang="zh-CN" sz="1800" smtClean="0">
                <a:sym typeface="Wingdings" pitchFamily="2" charset="2"/>
              </a:rPr>
              <a:t></a:t>
            </a: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Step 3 ——</a:t>
            </a:r>
            <a:r>
              <a:rPr lang="zh-CN" altLang="en-US" sz="3200" smtClean="0"/>
              <a:t>跟踪</a:t>
            </a:r>
            <a:r>
              <a:rPr lang="en-US" altLang="zh-CN" sz="3200" smtClean="0"/>
              <a:t>MySQL</a:t>
            </a:r>
            <a:r>
              <a:rPr lang="zh-CN" altLang="en-US" sz="3200" smtClean="0"/>
              <a:t>每个发行版和</a:t>
            </a:r>
            <a:r>
              <a:rPr lang="en-US" altLang="zh-CN" sz="3200" smtClean="0"/>
              <a:t>Bugs(</a:t>
            </a:r>
            <a:r>
              <a:rPr lang="zh-CN" altLang="en-US" sz="3200" smtClean="0"/>
              <a:t>续</a:t>
            </a:r>
            <a:r>
              <a:rPr lang="en-US" altLang="zh-CN" sz="3200" smtClean="0"/>
              <a:t>)</a:t>
            </a:r>
            <a:endParaRPr lang="zh-CN" altLang="en-US" sz="3200" smtClean="0"/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哪些地方可以获取这些资料？</a:t>
            </a:r>
          </a:p>
          <a:p>
            <a:pPr lvl="1" eaLnBrk="1" hangingPunct="1"/>
            <a:endParaRPr lang="zh-CN" altLang="en-US" sz="1800" smtClean="0"/>
          </a:p>
          <a:p>
            <a:pPr eaLnBrk="1" hangingPunct="1"/>
            <a:r>
              <a:rPr lang="en-US" altLang="zh-CN" sz="1800" smtClean="0"/>
              <a:t>WorkLogs</a:t>
            </a:r>
          </a:p>
          <a:p>
            <a:pPr lvl="1" eaLnBrk="1" hangingPunct="1"/>
            <a:r>
              <a:rPr lang="en-US" altLang="zh-CN" sz="1800" smtClean="0"/>
              <a:t>MariaDB</a:t>
            </a:r>
            <a:r>
              <a:rPr lang="zh-CN" altLang="en-US" sz="1800" smtClean="0"/>
              <a:t>：</a:t>
            </a:r>
            <a:r>
              <a:rPr lang="en-US" altLang="zh-CN" sz="1800" smtClean="0">
                <a:hlinkClick r:id="rId2"/>
              </a:rPr>
              <a:t>https://mariadb.atlassian.net/secure/Dashboard.jspa</a:t>
            </a:r>
            <a:endParaRPr lang="zh-CN" altLang="en-US" sz="1800" smtClean="0"/>
          </a:p>
          <a:p>
            <a:pPr lvl="1" eaLnBrk="1" hangingPunct="1"/>
            <a:r>
              <a:rPr lang="en-US" altLang="zh-CN" sz="1800" smtClean="0"/>
              <a:t>MySQL</a:t>
            </a:r>
            <a:r>
              <a:rPr lang="zh-CN" altLang="en-US" sz="1800" smtClean="0"/>
              <a:t>：  </a:t>
            </a:r>
            <a:r>
              <a:rPr lang="en-US" altLang="zh-CN" sz="1800" smtClean="0">
                <a:hlinkClick r:id="rId3"/>
              </a:rPr>
              <a:t>https://dev.mysql.com/worklog/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Percona</a:t>
            </a:r>
            <a:r>
              <a:rPr lang="zh-CN" altLang="en-US" sz="1800" smtClean="0"/>
              <a:t>：</a:t>
            </a:r>
            <a:r>
              <a:rPr lang="en-US" altLang="zh-CN" sz="1800" smtClean="0">
                <a:hlinkClick r:id="rId4"/>
              </a:rPr>
              <a:t>https://launchpad.net/percona-server</a:t>
            </a:r>
            <a:endParaRPr lang="zh-CN" altLang="en-US" sz="1800" smtClean="0"/>
          </a:p>
          <a:p>
            <a:pPr lvl="1" eaLnBrk="1" hangingPunct="1"/>
            <a:endParaRPr lang="en-US" altLang="zh-CN" sz="1800" smtClean="0"/>
          </a:p>
          <a:p>
            <a:pPr eaLnBrk="1" hangingPunct="1"/>
            <a:r>
              <a:rPr lang="en-US" altLang="zh-CN" sz="1800" smtClean="0"/>
              <a:t>Bug </a:t>
            </a:r>
            <a:r>
              <a:rPr lang="zh-CN" altLang="en-US" sz="1800" smtClean="0"/>
              <a:t>库</a:t>
            </a:r>
          </a:p>
          <a:p>
            <a:pPr lvl="1" eaLnBrk="1" hangingPunct="1"/>
            <a:r>
              <a:rPr lang="en-US" altLang="zh-CN" sz="1600" smtClean="0"/>
              <a:t>MySQL Bugs Home</a:t>
            </a:r>
            <a:r>
              <a:rPr lang="zh-CN" altLang="en-US" sz="1600" smtClean="0"/>
              <a:t>：</a:t>
            </a:r>
            <a:r>
              <a:rPr lang="en-US" altLang="zh-CN" sz="1800" smtClean="0">
                <a:hlinkClick r:id="rId5"/>
              </a:rPr>
              <a:t>http://bugs.mysql.com/</a:t>
            </a:r>
            <a:endParaRPr lang="en-US" altLang="zh-CN" sz="1800" smtClean="0"/>
          </a:p>
          <a:p>
            <a:pPr lvl="1" eaLnBrk="1" hangingPunct="1"/>
            <a:r>
              <a:rPr lang="en-US" altLang="zh-CN" sz="1800" smtClean="0"/>
              <a:t>Percona Bugs Home</a:t>
            </a:r>
            <a:r>
              <a:rPr lang="zh-CN" altLang="en-US" sz="1800" smtClean="0"/>
              <a:t>：</a:t>
            </a:r>
            <a:r>
              <a:rPr lang="en-US" altLang="zh-CN" sz="1800" smtClean="0">
                <a:hlinkClick r:id="rId6"/>
              </a:rPr>
              <a:t>https://bugs.launchpad.net/percona-server</a:t>
            </a:r>
            <a:endParaRPr lang="zh-CN" altLang="en-US" sz="1800" smtClean="0"/>
          </a:p>
          <a:p>
            <a:pPr lvl="1" eaLnBrk="1" hangingPunct="1"/>
            <a:endParaRPr lang="zh-CN" altLang="en-US" sz="1600" smtClean="0"/>
          </a:p>
          <a:p>
            <a:pPr eaLnBrk="1" hangingPunct="1"/>
            <a:r>
              <a:rPr lang="zh-CN" altLang="en-US" sz="1800" smtClean="0"/>
              <a:t>各发行版本</a:t>
            </a:r>
          </a:p>
          <a:p>
            <a:pPr lvl="1" eaLnBrk="1" hangingPunct="1"/>
            <a:r>
              <a:rPr lang="zh-CN" altLang="en-US" sz="1800" smtClean="0"/>
              <a:t>历史版本：</a:t>
            </a:r>
            <a:r>
              <a:rPr lang="en-US" altLang="zh-CN" sz="1800" smtClean="0">
                <a:hlinkClick r:id="rId7"/>
              </a:rPr>
              <a:t>http://downloads.mysql.com/archives/community/</a:t>
            </a:r>
            <a:endParaRPr lang="zh-CN" altLang="en-US" sz="1800" smtClean="0"/>
          </a:p>
          <a:p>
            <a:pPr lvl="1" eaLnBrk="1" hangingPunct="1"/>
            <a:r>
              <a:rPr lang="zh-CN" altLang="en-US" sz="1800" smtClean="0"/>
              <a:t>当前版本：</a:t>
            </a:r>
            <a:r>
              <a:rPr lang="en-US" altLang="zh-CN" sz="1800" smtClean="0">
                <a:hlinkClick r:id="rId8"/>
              </a:rPr>
              <a:t>http://dev.mysql.com/downloads/mysql/</a:t>
            </a:r>
            <a:endParaRPr lang="zh-CN" altLang="en-US" sz="1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开始，我想把</a:t>
            </a:r>
            <a:r>
              <a:rPr lang="en-US" altLang="zh-CN" smtClean="0"/>
              <a:t>MySQL</a:t>
            </a:r>
            <a:r>
              <a:rPr lang="zh-CN" altLang="en-US" smtClean="0"/>
              <a:t>中我所了解的源码文件，一个个拿出来分析。但是转头一想，这不太切实际！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因此，此分享的内容改为：总结我个人在过去几年内学习</a:t>
            </a:r>
            <a:r>
              <a:rPr lang="en-US" altLang="zh-CN" smtClean="0"/>
              <a:t>MySQL</a:t>
            </a:r>
            <a:r>
              <a:rPr lang="zh-CN" altLang="en-US" smtClean="0"/>
              <a:t>，开发自己的引擎的一些经验，走过的一些路，希望对大家有所帮助；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Step 3 ——</a:t>
            </a:r>
            <a:r>
              <a:rPr lang="zh-CN" altLang="en-US" sz="3200" smtClean="0"/>
              <a:t>跟踪</a:t>
            </a:r>
            <a:r>
              <a:rPr lang="en-US" altLang="zh-CN" sz="3200" smtClean="0"/>
              <a:t>MySQL</a:t>
            </a:r>
            <a:r>
              <a:rPr lang="zh-CN" altLang="en-US" sz="3200" smtClean="0"/>
              <a:t>每个发行版和</a:t>
            </a:r>
            <a:r>
              <a:rPr lang="en-US" altLang="zh-CN" sz="3200" smtClean="0"/>
              <a:t>Bugs(</a:t>
            </a:r>
            <a:r>
              <a:rPr lang="zh-CN" altLang="en-US" sz="3200" smtClean="0"/>
              <a:t>续</a:t>
            </a:r>
            <a:r>
              <a:rPr lang="en-US" altLang="zh-CN" sz="3200" smtClean="0"/>
              <a:t>)</a:t>
            </a:r>
            <a:endParaRPr lang="zh-CN" altLang="en-US" sz="3200" smtClean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我的经验</a:t>
            </a:r>
          </a:p>
        </p:txBody>
      </p:sp>
      <p:pic>
        <p:nvPicPr>
          <p:cNvPr id="43011" name="Picture 1" descr="C:\Users\dengdeng\AppData\Roaming\Tencent\Users\63851885\QQ\WinTemp\RichOle\13G$8PF_3U3{R$(B)]_0]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628775"/>
            <a:ext cx="2667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 descr="C:\Users\dengdeng\AppData\Roaming\Tencent\Users\63851885\QQ\WinTemp\RichOle\2Y)MQ~Q4HE6%M%R)%@3)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2335213"/>
            <a:ext cx="25908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Step 3 ——</a:t>
            </a:r>
            <a:r>
              <a:rPr lang="zh-CN" altLang="en-US" sz="3200" smtClean="0"/>
              <a:t>定期更新自己的前期知识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随着对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系统理解的深入，此时应该定期回过头来看看自己早期整理的笔记，撰写的文章，相信我，你一定会发现很多错误，嗤之以鼻的想法。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无须沮丧，这说明你的能力提高了，更正他们。</a:t>
            </a:r>
          </a:p>
          <a:p>
            <a:pPr eaLnBrk="1" hangingPunct="1"/>
            <a:endParaRPr lang="zh-CN" altLang="en-US" sz="2000" smtClean="0"/>
          </a:p>
          <a:p>
            <a:pPr eaLnBrk="1" hangingPunct="1"/>
            <a:r>
              <a:rPr lang="zh-CN" altLang="en-US" sz="2000" smtClean="0"/>
              <a:t>个人经验</a:t>
            </a:r>
          </a:p>
          <a:p>
            <a:pPr lvl="1" eaLnBrk="1" hangingPunct="1"/>
            <a:r>
              <a:rPr lang="zh-CN" altLang="en-US" sz="2000" smtClean="0"/>
              <a:t>就</a:t>
            </a:r>
            <a:r>
              <a:rPr lang="en-US" altLang="zh-CN" sz="2000" smtClean="0"/>
              <a:t>InnoDB</a:t>
            </a:r>
            <a:r>
              <a:rPr lang="zh-CN" altLang="en-US" sz="2000" smtClean="0"/>
              <a:t>的锁实现一个功能，近三年内，每当有点新的思路，想法，我就会去重新做测试，看代码，不断纠正自己的想法。</a:t>
            </a: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r>
              <a:rPr lang="zh-CN" altLang="en-US" sz="2000" smtClean="0"/>
              <a:t>最近的一篇文章：</a:t>
            </a:r>
            <a:r>
              <a:rPr lang="en-US" altLang="zh-CN" sz="2000" smtClean="0"/>
              <a:t>《</a:t>
            </a:r>
            <a:r>
              <a:rPr lang="en-US" altLang="zh-CN" sz="2000" smtClean="0">
                <a:hlinkClick r:id="rId2"/>
              </a:rPr>
              <a:t>MySQL </a:t>
            </a:r>
            <a:r>
              <a:rPr lang="zh-CN" altLang="en-US" sz="2000" smtClean="0">
                <a:hlinkClick r:id="rId2"/>
              </a:rPr>
              <a:t>加锁处理分析</a:t>
            </a:r>
            <a:r>
              <a:rPr lang="en-US" altLang="zh-CN" sz="2000" smtClean="0"/>
              <a:t>》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但在我现在看来，这篇文章中仍旧有不正确的地方</a:t>
            </a:r>
            <a:r>
              <a:rPr lang="en-US" altLang="zh-CN" sz="2000" smtClean="0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3 ——</a:t>
            </a:r>
            <a:r>
              <a:rPr lang="zh-CN" altLang="en-US" smtClean="0"/>
              <a:t>注重发散知识的积累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600" smtClean="0"/>
              <a:t>看懂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源码不是最终目标，当你觉得很多你看懂了，你就会有新的追求，此时，也就意味着需要积累新的知识；</a:t>
            </a:r>
          </a:p>
          <a:p>
            <a:pPr eaLnBrk="1" hangingPunct="1"/>
            <a:endParaRPr lang="zh-CN" altLang="en-US" sz="1600" smtClean="0"/>
          </a:p>
          <a:p>
            <a:pPr eaLnBrk="1" hangingPunct="1"/>
            <a:r>
              <a:rPr lang="zh-CN" altLang="en-US" sz="1600" smtClean="0"/>
              <a:t>对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的并发处理不满意？</a:t>
            </a:r>
            <a:r>
              <a:rPr lang="en-US" altLang="zh-CN" sz="1600" smtClean="0"/>
              <a:t>Kernel_mutex</a:t>
            </a:r>
            <a:r>
              <a:rPr lang="zh-CN" altLang="en-US" sz="1600" smtClean="0"/>
              <a:t>？</a:t>
            </a:r>
          </a:p>
          <a:p>
            <a:pPr lvl="1" eaLnBrk="1" hangingPunct="1"/>
            <a:r>
              <a:rPr lang="zh-CN" altLang="en-US" sz="1400" smtClean="0"/>
              <a:t>需要学习并发编程的相关知识；</a:t>
            </a:r>
          </a:p>
          <a:p>
            <a:pPr lvl="1" eaLnBrk="1" hangingPunct="1"/>
            <a:endParaRPr lang="zh-CN" altLang="en-US" sz="1400" smtClean="0"/>
          </a:p>
          <a:p>
            <a:pPr eaLnBrk="1" hangingPunct="1"/>
            <a:r>
              <a:rPr lang="zh-CN" altLang="en-US" sz="1600" smtClean="0"/>
              <a:t>对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单线程复制不满意？延迟严重？</a:t>
            </a:r>
          </a:p>
          <a:p>
            <a:pPr lvl="1" eaLnBrk="1" hangingPunct="1"/>
            <a:r>
              <a:rPr lang="zh-CN" altLang="en-US" sz="1400" smtClean="0"/>
              <a:t>需要学习</a:t>
            </a:r>
            <a:r>
              <a:rPr lang="en-US" altLang="zh-CN" sz="1400" smtClean="0"/>
              <a:t>MySQL</a:t>
            </a:r>
            <a:r>
              <a:rPr lang="zh-CN" altLang="en-US" sz="1400" smtClean="0"/>
              <a:t>现有复制的实现，进行多线程改造；</a:t>
            </a:r>
          </a:p>
          <a:p>
            <a:pPr lvl="1" eaLnBrk="1" hangingPunct="1"/>
            <a:endParaRPr lang="zh-CN" altLang="en-US" sz="1400" smtClean="0"/>
          </a:p>
          <a:p>
            <a:pPr eaLnBrk="1" hangingPunct="1"/>
            <a:r>
              <a:rPr lang="zh-CN" altLang="en-US" sz="1600" smtClean="0"/>
              <a:t>对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压缩功能不满意？</a:t>
            </a:r>
          </a:p>
          <a:p>
            <a:pPr lvl="1" eaLnBrk="1" hangingPunct="1"/>
            <a:r>
              <a:rPr lang="zh-CN" altLang="en-US" sz="1400" smtClean="0"/>
              <a:t>了解业界成熟的压缩算法，尝试实现并替换；</a:t>
            </a:r>
          </a:p>
          <a:p>
            <a:pPr lvl="1" eaLnBrk="1" hangingPunct="1"/>
            <a:endParaRPr lang="zh-CN" altLang="en-US" sz="1400" smtClean="0"/>
          </a:p>
          <a:p>
            <a:pPr eaLnBrk="1" hangingPunct="1"/>
            <a:r>
              <a:rPr lang="zh-CN" altLang="en-US" sz="1600" smtClean="0"/>
              <a:t>对</a:t>
            </a:r>
            <a:r>
              <a:rPr lang="en-US" altLang="zh-CN" sz="1600" smtClean="0"/>
              <a:t>InnoDB</a:t>
            </a:r>
            <a:r>
              <a:rPr lang="zh-CN" altLang="en-US" sz="1600" smtClean="0"/>
              <a:t>引擎不满意？</a:t>
            </a:r>
          </a:p>
          <a:p>
            <a:pPr lvl="1" eaLnBrk="1" hangingPunct="1"/>
            <a:r>
              <a:rPr lang="zh-CN" altLang="en-US" sz="1400" smtClean="0"/>
              <a:t>自己做一个引擎，你需要进一步了解其他数据库</a:t>
            </a:r>
            <a:r>
              <a:rPr lang="en-US" altLang="zh-CN" sz="1400" smtClean="0"/>
              <a:t>/NoSQL/NewSQL</a:t>
            </a:r>
            <a:r>
              <a:rPr lang="zh-CN" altLang="en-US" sz="1400" smtClean="0"/>
              <a:t>的优点；</a:t>
            </a:r>
          </a:p>
          <a:p>
            <a:pPr lvl="1" eaLnBrk="1" hangingPunct="1"/>
            <a:endParaRPr lang="zh-CN" altLang="en-US" sz="1400" smtClean="0"/>
          </a:p>
          <a:p>
            <a:pPr eaLnBrk="1" hangingPunct="1"/>
            <a:r>
              <a:rPr lang="en-US" altLang="zh-CN" sz="1600" smtClean="0"/>
              <a:t>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3 —— Keep on going</a:t>
            </a:r>
            <a:endParaRPr lang="zh-CN" altLang="en-US" smtClean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做了前面那么多，你仍旧是在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的圈子之中，如果你有更大的想法，那么是时候跳出这个圈子，寻求更大的挑战。</a:t>
            </a:r>
          </a:p>
          <a:p>
            <a:pPr eaLnBrk="1" hangingPunct="1"/>
            <a:endParaRPr lang="zh-CN" altLang="en-US" sz="2000" smtClean="0"/>
          </a:p>
          <a:p>
            <a:pPr eaLnBrk="1" hangingPunct="1"/>
            <a:r>
              <a:rPr lang="zh-CN" altLang="en-US" sz="2000" smtClean="0"/>
              <a:t>个人经验</a:t>
            </a:r>
          </a:p>
          <a:p>
            <a:pPr lvl="1" eaLnBrk="1" hangingPunct="1"/>
            <a:r>
              <a:rPr lang="zh-CN" altLang="en-US" sz="1800" smtClean="0"/>
              <a:t>在完成多个</a:t>
            </a:r>
            <a:r>
              <a:rPr lang="en-US" altLang="zh-CN" sz="1800" smtClean="0"/>
              <a:t>TNT</a:t>
            </a:r>
            <a:r>
              <a:rPr lang="zh-CN" altLang="en-US" sz="1800" smtClean="0"/>
              <a:t>引擎的版本开发之后，除了继续做这个引擎，我也开始向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之外延生；</a:t>
            </a:r>
          </a:p>
          <a:p>
            <a:pPr lvl="1" eaLnBrk="1" hangingPunct="1"/>
            <a:endParaRPr lang="zh-CN" altLang="en-US" sz="1800" smtClean="0"/>
          </a:p>
          <a:p>
            <a:pPr lvl="1" eaLnBrk="1" hangingPunct="1"/>
            <a:r>
              <a:rPr lang="zh-CN" altLang="en-US" sz="1800" smtClean="0"/>
              <a:t>分布式数据库系统</a:t>
            </a:r>
            <a:r>
              <a:rPr lang="en-US" altLang="zh-CN" sz="1800" smtClean="0"/>
              <a:t>DDB</a:t>
            </a:r>
          </a:p>
          <a:p>
            <a:pPr lvl="1" eaLnBrk="1" hangingPunct="1"/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分布式</a:t>
            </a:r>
            <a:r>
              <a:rPr lang="en-US" altLang="zh-CN" sz="1800" smtClean="0"/>
              <a:t>KV</a:t>
            </a:r>
            <a:r>
              <a:rPr lang="zh-CN" altLang="en-US" sz="1800" smtClean="0"/>
              <a:t>系统</a:t>
            </a:r>
            <a:r>
              <a:rPr lang="en-US" altLang="zh-CN" sz="1800" smtClean="0"/>
              <a:t>/Redis</a:t>
            </a:r>
          </a:p>
          <a:p>
            <a:pPr lvl="1" eaLnBrk="1" hangingPunct="1"/>
            <a:endParaRPr lang="zh-CN" altLang="en-US" sz="1800" smtClean="0"/>
          </a:p>
          <a:p>
            <a:pPr lvl="1" eaLnBrk="1" hangingPunct="1"/>
            <a:r>
              <a:rPr lang="zh-CN" altLang="en-US" sz="1800" smtClean="0"/>
              <a:t>感想</a:t>
            </a:r>
          </a:p>
          <a:p>
            <a:pPr lvl="2" eaLnBrk="1" hangingPunct="1"/>
            <a:r>
              <a:rPr lang="zh-CN" altLang="en-US" sz="1600" smtClean="0"/>
              <a:t>以一个数据库的基础，去做这些系统难吗？相信我，真的不难！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 3 ——</a:t>
            </a:r>
            <a:r>
              <a:rPr lang="zh-CN" altLang="en-US" smtClean="0"/>
              <a:t>写在最后的建议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能坚持到</a:t>
            </a:r>
            <a:r>
              <a:rPr lang="en-US" altLang="zh-CN" sz="2000" smtClean="0"/>
              <a:t>/</a:t>
            </a:r>
            <a:r>
              <a:rPr lang="zh-CN" altLang="en-US" sz="2000" smtClean="0"/>
              <a:t>看到这里的，那绝壁是真爱！！</a:t>
            </a:r>
            <a:endParaRPr lang="en-US" altLang="zh-CN" sz="2000" smtClean="0"/>
          </a:p>
          <a:p>
            <a:r>
              <a:rPr lang="zh-CN" altLang="en-US" sz="2000" smtClean="0"/>
              <a:t>赠送两个小小的建议</a:t>
            </a:r>
            <a:r>
              <a:rPr lang="en-US" altLang="zh-CN" sz="2000" smtClean="0">
                <a:sym typeface="Wingdings" pitchFamily="2" charset="2"/>
              </a:rPr>
              <a:t>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建议一：</a:t>
            </a:r>
            <a:r>
              <a:rPr lang="zh-CN" altLang="en-US" sz="2000" smtClean="0">
                <a:solidFill>
                  <a:srgbClr val="FF0000"/>
                </a:solidFill>
              </a:rPr>
              <a:t>从</a:t>
            </a:r>
            <a:r>
              <a:rPr lang="en-US" altLang="zh-CN" sz="2000" smtClean="0">
                <a:solidFill>
                  <a:srgbClr val="FF0000"/>
                </a:solidFill>
              </a:rPr>
              <a:t>handler</a:t>
            </a:r>
            <a:r>
              <a:rPr lang="zh-CN" altLang="en-US" sz="2000" smtClean="0">
                <a:solidFill>
                  <a:srgbClr val="FF0000"/>
                </a:solidFill>
              </a:rPr>
              <a:t>出发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smtClean="0"/>
              <a:t>MySQL</a:t>
            </a:r>
            <a:r>
              <a:rPr lang="zh-CN" altLang="en-US" sz="1800" smtClean="0"/>
              <a:t>插件式引擎，连接</a:t>
            </a:r>
            <a:r>
              <a:rPr lang="en-US" altLang="zh-CN" sz="1800" smtClean="0"/>
              <a:t>MySQL Server</a:t>
            </a:r>
            <a:r>
              <a:rPr lang="zh-CN" altLang="en-US" sz="1800" smtClean="0"/>
              <a:t>与各种存储引擎的，是其</a:t>
            </a:r>
            <a:r>
              <a:rPr lang="en-US" altLang="zh-CN" sz="1800" smtClean="0"/>
              <a:t>Handler</a:t>
            </a:r>
            <a:r>
              <a:rPr lang="zh-CN" altLang="en-US" sz="1800" smtClean="0"/>
              <a:t>模块 </a:t>
            </a:r>
            <a:r>
              <a:rPr lang="en-US" altLang="zh-CN" sz="1800" smtClean="0"/>
              <a:t>—— hanlder</a:t>
            </a:r>
            <a:r>
              <a:rPr lang="zh-CN" altLang="en-US" sz="1800" smtClean="0"/>
              <a:t>模块是灵魂；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以</a:t>
            </a:r>
            <a:r>
              <a:rPr lang="en-US" altLang="zh-CN" sz="1800" smtClean="0"/>
              <a:t>InnoDB</a:t>
            </a:r>
            <a:r>
              <a:rPr lang="zh-CN" altLang="en-US" sz="1800" smtClean="0"/>
              <a:t>引擎为例，从</a:t>
            </a:r>
            <a:r>
              <a:rPr lang="en-US" altLang="zh-CN" sz="1800" smtClean="0"/>
              <a:t>ha_innodb.cc</a:t>
            </a:r>
            <a:r>
              <a:rPr lang="zh-CN" altLang="en-US" sz="1800" smtClean="0"/>
              <a:t>文件出发，理解其中的每一个接口的功能，能够上达</a:t>
            </a:r>
            <a:r>
              <a:rPr lang="en-US" altLang="zh-CN" sz="1800" smtClean="0"/>
              <a:t>MySQL Server</a:t>
            </a:r>
            <a:r>
              <a:rPr lang="zh-CN" altLang="en-US" sz="1800" smtClean="0"/>
              <a:t>，下抵</a:t>
            </a:r>
            <a:r>
              <a:rPr lang="en-US" altLang="zh-CN" sz="1800" smtClean="0"/>
              <a:t>InnoDB</a:t>
            </a:r>
            <a:r>
              <a:rPr lang="zh-CN" altLang="en-US" sz="1800" smtClean="0"/>
              <a:t>引擎的内部实现；</a:t>
            </a:r>
            <a:endParaRPr lang="en-US" altLang="zh-CN" sz="1800" smtClean="0"/>
          </a:p>
          <a:p>
            <a:endParaRPr lang="en-US" altLang="zh-CN" sz="2000" smtClean="0"/>
          </a:p>
          <a:p>
            <a:r>
              <a:rPr lang="zh-CN" altLang="en-US" sz="2000" smtClean="0"/>
              <a:t>建议二：</a:t>
            </a:r>
            <a:r>
              <a:rPr lang="zh-CN" altLang="en-US" sz="2000" smtClean="0">
                <a:solidFill>
                  <a:srgbClr val="FF0000"/>
                </a:solidFill>
              </a:rPr>
              <a:t>不放过源码中的每一处注释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smtClean="0"/>
              <a:t>MySQL/InnoDB</a:t>
            </a:r>
            <a:r>
              <a:rPr lang="zh-CN" altLang="en-US" sz="1800" smtClean="0"/>
              <a:t>源码中，有很多注释，一些注释相当详细，对理解某一个函数</a:t>
            </a:r>
            <a:r>
              <a:rPr lang="en-US" altLang="zh-CN" sz="1800" smtClean="0"/>
              <a:t>/</a:t>
            </a:r>
            <a:r>
              <a:rPr lang="zh-CN" altLang="en-US" sz="1800" smtClean="0"/>
              <a:t>某一个功能模块都相当有用；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个人推荐的相关书籍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600" smtClean="0"/>
              <a:t>首先，以下推荐的书籍，我都保证是自己看过的，有的看过不止一遍；</a:t>
            </a:r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1600" smtClean="0"/>
              <a:t>MySQL. 《</a:t>
            </a:r>
            <a:r>
              <a:rPr lang="en-US" altLang="zh-CN" sz="1600" b="1" smtClean="0"/>
              <a:t>MySQL Reference Manual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Baron Schwartz, Peter Zaitsev, Vadim Tkachenko. 《</a:t>
            </a:r>
            <a:r>
              <a:rPr lang="en-US" altLang="zh-CN" sz="1600" b="1" smtClean="0"/>
              <a:t>High Performance MySQL, 3rd Edition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Sasha Pachev. 《</a:t>
            </a:r>
            <a:r>
              <a:rPr lang="en-US" altLang="zh-CN" sz="1600" b="1" smtClean="0"/>
              <a:t>Understanding MySQL Internals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J. M. Hellerstein, M. Stonebraker, J. Hamilton. 《</a:t>
            </a:r>
            <a:r>
              <a:rPr lang="en-US" altLang="zh-CN" sz="1600" b="1" smtClean="0"/>
              <a:t>Architecture of a Database System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Jonathan Lewis. 《</a:t>
            </a:r>
            <a:r>
              <a:rPr lang="en-US" altLang="zh-CN" sz="1600" b="1" smtClean="0"/>
              <a:t>Oracle Core: Essential Internals for DBAs and Developers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Jonathan Lewis. 《</a:t>
            </a:r>
            <a:r>
              <a:rPr lang="en-US" altLang="zh-CN" sz="1600" b="1" smtClean="0"/>
              <a:t>Cost-Based Oracle Fundamentals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Steve Adams. 《</a:t>
            </a:r>
            <a:r>
              <a:rPr lang="en-US" altLang="zh-CN" sz="1600" b="1" smtClean="0"/>
              <a:t>Oracle8i Internal Services for Waits, Latches, Locks, and Memory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en-US" altLang="zh-CN" sz="1600" smtClean="0"/>
              <a:t>Oracle. 《</a:t>
            </a:r>
            <a:r>
              <a:rPr lang="en-US" altLang="zh-CN" sz="1600" b="1" smtClean="0"/>
              <a:t>Oracle Data Server Internals</a:t>
            </a:r>
            <a:r>
              <a:rPr lang="zh-CN" altLang="en-US" sz="1600" b="1" smtClean="0"/>
              <a:t>：</a:t>
            </a:r>
            <a:r>
              <a:rPr lang="en-US" altLang="zh-CN" sz="1600" b="1" smtClean="0"/>
              <a:t>Oracle DSI</a:t>
            </a:r>
            <a:r>
              <a:rPr lang="en-US" altLang="zh-CN" sz="1600" smtClean="0"/>
              <a:t>》</a:t>
            </a:r>
          </a:p>
          <a:p>
            <a:pPr eaLnBrk="1" hangingPunct="1"/>
            <a:r>
              <a:rPr lang="zh-CN" altLang="en-US" sz="1600" smtClean="0"/>
              <a:t>姜承尧</a:t>
            </a:r>
            <a:r>
              <a:rPr lang="en-US" altLang="zh-CN" sz="1600" smtClean="0"/>
              <a:t>. 《</a:t>
            </a:r>
            <a:r>
              <a:rPr lang="en-US" altLang="zh-CN" sz="1600" b="1" smtClean="0"/>
              <a:t>MySQL</a:t>
            </a:r>
            <a:r>
              <a:rPr lang="zh-CN" altLang="en-US" sz="1600" b="1" smtClean="0"/>
              <a:t>技术内幕：</a:t>
            </a:r>
            <a:r>
              <a:rPr lang="en-US" altLang="zh-CN" sz="1600" b="1" smtClean="0"/>
              <a:t>InnoDB</a:t>
            </a:r>
            <a:r>
              <a:rPr lang="zh-CN" altLang="en-US" sz="1600" b="1" smtClean="0"/>
              <a:t>存储引擎</a:t>
            </a:r>
            <a:r>
              <a:rPr lang="en-US" altLang="zh-CN" sz="1600" smtClean="0"/>
              <a:t>》</a:t>
            </a:r>
            <a:endParaRPr lang="zh-CN" altLang="en-US" sz="16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个人推荐的相关博客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以下的这些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相关的博客，都是个人订阅，并且每天关注更新的；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有时间与经历，建议将这些博客中过去的博文，都看一遍；</a:t>
            </a:r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z="2000" smtClean="0"/>
              <a:t>Planet MySQL </a:t>
            </a:r>
            <a:r>
              <a:rPr lang="en-US" altLang="zh-CN" sz="2000" smtClean="0">
                <a:hlinkClick r:id="rId2"/>
              </a:rPr>
              <a:t>http://planet.mysql.com/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Mark Callaghan </a:t>
            </a:r>
            <a:r>
              <a:rPr lang="en-US" altLang="zh-CN" sz="2000" smtClean="0">
                <a:hlinkClick r:id="rId3"/>
              </a:rPr>
              <a:t>http://mysqlha.blogspot.com/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Jeremy Cole </a:t>
            </a:r>
            <a:r>
              <a:rPr lang="en-US" altLang="zh-CN" sz="2000" smtClean="0">
                <a:hlinkClick r:id="rId4"/>
              </a:rPr>
              <a:t>http://blog.jcole.us/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Percona </a:t>
            </a:r>
            <a:r>
              <a:rPr lang="en-US" altLang="zh-CN" sz="2000" smtClean="0">
                <a:hlinkClick r:id="rId5"/>
              </a:rPr>
              <a:t>http://www.mysqlperformanceblog.com/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Oracle InnoDB </a:t>
            </a:r>
            <a:r>
              <a:rPr lang="en-US" altLang="zh-CN" sz="2000" smtClean="0">
                <a:hlinkClick r:id="rId6"/>
              </a:rPr>
              <a:t>https://blogs.oracle.com/mysqlinnodb/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Morgan Tocker </a:t>
            </a:r>
            <a:r>
              <a:rPr lang="en-US" altLang="zh-CN" sz="2000" smtClean="0">
                <a:hlinkClick r:id="rId7"/>
              </a:rPr>
              <a:t>http://www.tocker.ca/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Dimitri KRAVTCHUK </a:t>
            </a:r>
            <a:r>
              <a:rPr lang="en-US" altLang="zh-CN" sz="2000" smtClean="0">
                <a:hlinkClick r:id="rId8"/>
              </a:rPr>
              <a:t>http://dimitrik.free.fr/blog/index.html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Yoshinori Matsunobu </a:t>
            </a:r>
            <a:r>
              <a:rPr lang="en-US" altLang="zh-CN" sz="2000" smtClean="0">
                <a:hlinkClick r:id="rId9"/>
              </a:rPr>
              <a:t>http://yoshinorimatsunobu.blogspot.com/</a:t>
            </a:r>
            <a:endParaRPr lang="en-US" altLang="zh-CN" sz="2000" smtClean="0"/>
          </a:p>
          <a:p>
            <a:pPr eaLnBrk="1" hangingPunct="1"/>
            <a:r>
              <a:rPr lang="en-US" altLang="zh-CN" sz="2000" smtClean="0"/>
              <a:t>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Any Questions</a:t>
            </a:r>
            <a:r>
              <a:rPr lang="zh-CN" altLang="en-US" smtClean="0"/>
              <a:t>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457200" y="314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r>
              <a:rPr lang="zh-CN" altLang="en-US" smtClean="0"/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500" smtClean="0"/>
              <a:t>Step 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心理准备；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知识准备；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工具准备；</a:t>
            </a:r>
            <a:endParaRPr lang="en-US" altLang="zh-CN" sz="13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500" smtClean="0"/>
              <a:t>Step 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亲自动手，编译一个</a:t>
            </a:r>
            <a:r>
              <a:rPr lang="en-US" altLang="zh-CN" sz="1300" smtClean="0"/>
              <a:t>MySQL</a:t>
            </a:r>
            <a:r>
              <a:rPr lang="zh-CN" altLang="en-US" sz="1300" smtClean="0"/>
              <a:t>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阅读</a:t>
            </a:r>
            <a:r>
              <a:rPr lang="en-US" altLang="zh-CN" sz="1300" smtClean="0"/>
              <a:t>MySQL Internal</a:t>
            </a:r>
            <a:r>
              <a:rPr lang="zh-CN" altLang="en-US" sz="1300" smtClean="0"/>
              <a:t>文档；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亲自验证文档中所有的知识；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掌握</a:t>
            </a:r>
            <a:r>
              <a:rPr lang="en-US" altLang="zh-CN" sz="1300" smtClean="0"/>
              <a:t>MySQL</a:t>
            </a:r>
            <a:r>
              <a:rPr lang="zh-CN" altLang="en-US" sz="1300" smtClean="0"/>
              <a:t>基本架构；</a:t>
            </a:r>
            <a:endParaRPr lang="en-US" altLang="zh-CN" sz="13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500" smtClean="0"/>
              <a:t>Step 2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亲自解释一个关于</a:t>
            </a:r>
            <a:r>
              <a:rPr lang="en-US" altLang="zh-CN" sz="1300" smtClean="0"/>
              <a:t>MySQL</a:t>
            </a:r>
            <a:r>
              <a:rPr lang="zh-CN" altLang="en-US" sz="1300" smtClean="0"/>
              <a:t>的疑惑；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理清一个</a:t>
            </a:r>
            <a:r>
              <a:rPr lang="en-US" altLang="zh-CN" sz="1300" smtClean="0"/>
              <a:t>MySQL</a:t>
            </a:r>
            <a:r>
              <a:rPr lang="zh-CN" altLang="en-US" sz="1300" smtClean="0"/>
              <a:t>功能的实现细节；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好记性不如烂笔头；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实现一个简单的</a:t>
            </a:r>
            <a:r>
              <a:rPr lang="en-US" altLang="zh-CN" sz="1300" smtClean="0"/>
              <a:t>Patch</a:t>
            </a:r>
            <a:r>
              <a:rPr lang="zh-CN" altLang="en-US" sz="1300" smtClean="0"/>
              <a:t>、修复一个小</a:t>
            </a:r>
            <a:r>
              <a:rPr lang="en-US" altLang="zh-CN" sz="1300" smtClean="0"/>
              <a:t>Bug</a:t>
            </a:r>
            <a:r>
              <a:rPr lang="zh-CN" altLang="en-US" sz="1300" smtClean="0"/>
              <a:t>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构建属于自己的知识体系；</a:t>
            </a:r>
            <a:endParaRPr lang="en-US" altLang="zh-CN" sz="13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500" smtClean="0"/>
              <a:t>Step 3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注重</a:t>
            </a:r>
            <a:r>
              <a:rPr lang="en-US" altLang="zh-CN" sz="1300" smtClean="0"/>
              <a:t>MySQL</a:t>
            </a:r>
            <a:r>
              <a:rPr lang="zh-CN" altLang="en-US" sz="1300" smtClean="0"/>
              <a:t>技术圈子的收集；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跟踪</a:t>
            </a:r>
            <a:r>
              <a:rPr lang="en-US" altLang="zh-CN" sz="1300" smtClean="0"/>
              <a:t>MySQL</a:t>
            </a:r>
            <a:r>
              <a:rPr lang="zh-CN" altLang="en-US" sz="1300" smtClean="0"/>
              <a:t>每个发行版和</a:t>
            </a:r>
            <a:r>
              <a:rPr lang="en-US" altLang="zh-CN" sz="1300" smtClean="0"/>
              <a:t>Bugs</a:t>
            </a:r>
            <a:r>
              <a:rPr lang="zh-CN" altLang="en-US" sz="1300" smtClean="0"/>
              <a:t>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定期更新自己的前期知识，自我纠错；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smtClean="0"/>
              <a:t>注重发散知识的积累，挑战更大的难度；</a:t>
            </a:r>
            <a:endParaRPr lang="en-US" altLang="zh-CN" sz="13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smtClean="0"/>
              <a:t>Keep on going</a:t>
            </a:r>
            <a:r>
              <a:rPr lang="zh-CN" altLang="en-US" sz="1300" smtClean="0"/>
              <a:t>；</a:t>
            </a:r>
            <a:endParaRPr lang="en-US" altLang="zh-CN" sz="13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500" smtClean="0"/>
              <a:t>个人推荐的相关书籍</a:t>
            </a:r>
            <a:endParaRPr lang="en-US" altLang="zh-CN" sz="1500" smtClean="0"/>
          </a:p>
          <a:p>
            <a:pPr lvl="1" eaLnBrk="1" hangingPunct="1">
              <a:lnSpc>
                <a:spcPct val="80000"/>
              </a:lnSpc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0 —— </a:t>
            </a:r>
            <a:r>
              <a:rPr lang="zh-CN" altLang="en-US" smtClean="0"/>
              <a:t>心理准备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800" dirty="0" smtClean="0"/>
              <a:t>相对于其他的前期准备，心理准备是最重要的，你心里已经准备好去挑战</a:t>
            </a:r>
            <a:r>
              <a:rPr lang="en-US" altLang="zh-CN" sz="2800" dirty="0" smtClean="0"/>
              <a:t>MySQL</a:t>
            </a:r>
            <a:r>
              <a:rPr lang="zh-CN" altLang="en-US" sz="2800" dirty="0" smtClean="0"/>
              <a:t>这个百万行的开源系统了吗？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800" dirty="0" smtClean="0"/>
              <a:t>不妨问问自己以下的问题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400" dirty="0"/>
              <a:t>做这件</a:t>
            </a:r>
            <a:r>
              <a:rPr lang="zh-CN" altLang="en-US" sz="2400" dirty="0" smtClean="0"/>
              <a:t>事，对我有什么意义？对公司有什么意义？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400" dirty="0" smtClean="0"/>
              <a:t>我能够花多少时间和精力？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400" dirty="0"/>
              <a:t>我</a:t>
            </a:r>
            <a:r>
              <a:rPr lang="zh-CN" altLang="en-US" sz="2400" dirty="0" smtClean="0"/>
              <a:t>有没有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兴趣</a:t>
            </a:r>
            <a:r>
              <a:rPr lang="zh-CN" altLang="en-US" sz="2400" dirty="0" smtClean="0"/>
              <a:t>一直坚持下去？我碰到困难是不是经常退缩？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400" dirty="0" smtClean="0"/>
              <a:t>我是不是一个有着强烈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好奇心</a:t>
            </a:r>
            <a:r>
              <a:rPr lang="zh-CN" altLang="en-US" sz="2400" dirty="0" smtClean="0"/>
              <a:t>的人？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800" dirty="0" smtClean="0"/>
              <a:t>一个忠告</a:t>
            </a:r>
            <a:endParaRPr lang="en-US" altLang="zh-CN" sz="28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sz="2400" dirty="0" smtClean="0"/>
              <a:t>千万不要想一口气吃成一个胖子！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sz="2400" dirty="0" smtClean="0"/>
              <a:t>MySQL</a:t>
            </a:r>
            <a:r>
              <a:rPr lang="zh-CN" altLang="en-US" sz="2400" dirty="0" smtClean="0"/>
              <a:t>，不是一个短期能够吃透的系统！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0 —— </a:t>
            </a:r>
            <a:r>
              <a:rPr lang="zh-CN" altLang="en-US" smtClean="0"/>
              <a:t>知识准备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dirty="0" smtClean="0"/>
              <a:t>C/C++</a:t>
            </a:r>
            <a:r>
              <a:rPr lang="zh-CN" altLang="en-US" dirty="0" smtClean="0"/>
              <a:t>编程经验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相信大部分人都会或多或少有这方面的经验；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dirty="0" smtClean="0"/>
              <a:t>InnoDB</a:t>
            </a:r>
            <a:r>
              <a:rPr lang="zh-CN" altLang="en-US" dirty="0" smtClean="0"/>
              <a:t>引擎：</a:t>
            </a:r>
            <a:r>
              <a:rPr lang="en-US" altLang="zh-CN" dirty="0" smtClean="0"/>
              <a:t>	C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en-US" altLang="zh-CN" dirty="0" smtClean="0"/>
              <a:t>MySQL Server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C++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数据库理论知识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？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？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？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？</a:t>
            </a:r>
            <a:r>
              <a:rPr lang="en-US" altLang="zh-CN" dirty="0" smtClean="0"/>
              <a:t>...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/>
              <a:t>相对</a:t>
            </a:r>
            <a:r>
              <a:rPr lang="zh-CN" altLang="en-US" dirty="0" smtClean="0"/>
              <a:t>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编程经验，有数据库理论知识方面的储备的人，相信会少一些；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但，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是一个成熟的系统，有各种经典书籍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大学课程，想学不难；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英文阅读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不仅仅是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，所有做技术的，都应该有意识的提高自己的英文阅读理解能力；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0 —— </a:t>
            </a:r>
            <a:r>
              <a:rPr lang="zh-CN" altLang="en-US" smtClean="0"/>
              <a:t>知识准备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就我个人而言，接触</a:t>
            </a:r>
            <a:r>
              <a:rPr lang="en-US" altLang="zh-CN" smtClean="0"/>
              <a:t>MySQL</a:t>
            </a:r>
            <a:r>
              <a:rPr lang="zh-CN" altLang="en-US" smtClean="0"/>
              <a:t>数据库之前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7</a:t>
            </a:r>
            <a:r>
              <a:rPr lang="zh-CN" altLang="en-US" smtClean="0"/>
              <a:t>年数据库内核研发经验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研究生期间，实验室与神舟通用合作，进行国产</a:t>
            </a:r>
            <a:r>
              <a:rPr lang="en-US" altLang="zh-CN" smtClean="0"/>
              <a:t>Oscar</a:t>
            </a:r>
            <a:r>
              <a:rPr lang="zh-CN" altLang="en-US" smtClean="0"/>
              <a:t>数据库的研发。我有幸参与其中，做过事务</a:t>
            </a:r>
            <a:r>
              <a:rPr lang="en-US" altLang="zh-CN" smtClean="0"/>
              <a:t>/</a:t>
            </a:r>
            <a:r>
              <a:rPr lang="zh-CN" altLang="en-US" smtClean="0"/>
              <a:t>锁</a:t>
            </a:r>
            <a:r>
              <a:rPr lang="en-US" altLang="zh-CN" smtClean="0"/>
              <a:t>/</a:t>
            </a:r>
            <a:r>
              <a:rPr lang="zh-CN" altLang="en-US" smtClean="0"/>
              <a:t>索引</a:t>
            </a:r>
            <a:r>
              <a:rPr lang="en-US" altLang="zh-CN" smtClean="0"/>
              <a:t>/</a:t>
            </a:r>
            <a:r>
              <a:rPr lang="zh-CN" altLang="en-US" smtClean="0"/>
              <a:t>并发控制等模块的研发，积累了大量经验；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两年数据库运维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第一份工作，阿里</a:t>
            </a:r>
            <a:r>
              <a:rPr lang="en-US" altLang="zh-CN" smtClean="0"/>
              <a:t>B2B Oracle DBA</a:t>
            </a:r>
            <a:r>
              <a:rPr lang="zh-CN" altLang="en-US" smtClean="0"/>
              <a:t>，跟随前辈们学习了大量</a:t>
            </a:r>
            <a:r>
              <a:rPr lang="en-US" altLang="zh-CN" smtClean="0"/>
              <a:t>Oracle</a:t>
            </a:r>
            <a:r>
              <a:rPr lang="zh-CN" altLang="en-US" smtClean="0"/>
              <a:t>数据库的先进理念；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0 —— </a:t>
            </a:r>
            <a:r>
              <a:rPr lang="zh-CN" altLang="en-US" smtClean="0"/>
              <a:t>工具准备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工欲善其事，必先利其器</a:t>
            </a:r>
            <a:endParaRPr lang="en-US" altLang="zh-CN" sz="2400" smtClean="0"/>
          </a:p>
          <a:p>
            <a:pPr lvl="1" eaLnBrk="1" hangingPunct="1"/>
            <a:r>
              <a:rPr lang="zh-CN" altLang="en-US" sz="2000" smtClean="0"/>
              <a:t>做任何事，都需要有专用称手的工具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r>
              <a:rPr lang="zh-CN" altLang="en-US" sz="2000" smtClean="0">
                <a:solidFill>
                  <a:srgbClr val="FF0000"/>
                </a:solidFill>
              </a:rPr>
              <a:t>挑选最适合自己的</a:t>
            </a:r>
            <a:r>
              <a:rPr lang="zh-CN" altLang="en-US" sz="2000" smtClean="0"/>
              <a:t>操作系统</a:t>
            </a:r>
            <a:r>
              <a:rPr lang="en-US" altLang="zh-CN" sz="2000" smtClean="0"/>
              <a:t>/</a:t>
            </a:r>
            <a:r>
              <a:rPr lang="zh-CN" altLang="en-US" sz="2000" smtClean="0"/>
              <a:t>编译工具</a:t>
            </a:r>
            <a:r>
              <a:rPr lang="en-US" altLang="zh-CN" sz="2000" smtClean="0"/>
              <a:t>/</a:t>
            </a:r>
            <a:r>
              <a:rPr lang="zh-CN" altLang="en-US" sz="2000" smtClean="0"/>
              <a:t>开发工具</a:t>
            </a:r>
            <a:r>
              <a:rPr lang="en-US" altLang="zh-CN" sz="2000" smtClean="0"/>
              <a:t>/</a:t>
            </a:r>
            <a:r>
              <a:rPr lang="zh-CN" altLang="en-US" sz="2000" smtClean="0"/>
              <a:t>源码阅读工具</a:t>
            </a:r>
            <a:r>
              <a:rPr lang="en-US" altLang="zh-CN" sz="2000" smtClean="0"/>
              <a:t>/...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我个人喜欢的工具</a:t>
            </a:r>
            <a:endParaRPr lang="en-US" altLang="zh-CN" sz="2000" smtClean="0"/>
          </a:p>
          <a:p>
            <a:pPr lvl="2" eaLnBrk="1" hangingPunct="1"/>
            <a:r>
              <a:rPr lang="zh-CN" altLang="en-US" sz="1800" smtClean="0"/>
              <a:t>操作系统：</a:t>
            </a:r>
            <a:r>
              <a:rPr lang="en-US" altLang="zh-CN" sz="1800" smtClean="0"/>
              <a:t>Windows</a:t>
            </a:r>
          </a:p>
          <a:p>
            <a:pPr lvl="2" eaLnBrk="1" hangingPunct="1"/>
            <a:r>
              <a:rPr lang="zh-CN" altLang="en-US" sz="1800" smtClean="0"/>
              <a:t>开发工具：</a:t>
            </a:r>
            <a:r>
              <a:rPr lang="en-US" altLang="zh-CN" sz="1800" smtClean="0"/>
              <a:t>Windows Visual Studio</a:t>
            </a:r>
          </a:p>
          <a:p>
            <a:pPr lvl="2" eaLnBrk="1" hangingPunct="1"/>
            <a:r>
              <a:rPr lang="zh-CN" altLang="en-US" sz="1800" smtClean="0"/>
              <a:t>源码阅读：</a:t>
            </a:r>
            <a:r>
              <a:rPr lang="en-US" altLang="zh-CN" sz="1800" smtClean="0"/>
              <a:t>Source Insight</a:t>
            </a:r>
          </a:p>
          <a:p>
            <a:pPr lvl="1" eaLnBrk="1" hangingPunct="1">
              <a:buFont typeface="Wingdings 2" pitchFamily="18" charset="2"/>
              <a:buChar char=""/>
            </a:pPr>
            <a:r>
              <a:rPr lang="zh-CN" altLang="en-US" sz="2000" smtClean="0"/>
              <a:t>我个人常用的工具</a:t>
            </a:r>
            <a:endParaRPr lang="en-US" altLang="zh-CN" sz="2000" smtClean="0"/>
          </a:p>
          <a:p>
            <a:pPr lvl="2" eaLnBrk="1" hangingPunct="1"/>
            <a:r>
              <a:rPr lang="zh-CN" altLang="en-US" sz="1800" smtClean="0"/>
              <a:t>操作系统：</a:t>
            </a:r>
            <a:r>
              <a:rPr lang="en-US" altLang="zh-CN" sz="1800" smtClean="0"/>
              <a:t>Linux</a:t>
            </a:r>
          </a:p>
          <a:p>
            <a:pPr lvl="2" eaLnBrk="1" hangingPunct="1"/>
            <a:r>
              <a:rPr lang="zh-CN" altLang="en-US" sz="1800" smtClean="0"/>
              <a:t>开发工具：</a:t>
            </a:r>
            <a:r>
              <a:rPr lang="en-US" altLang="zh-CN" sz="1800" smtClean="0"/>
              <a:t>vi</a:t>
            </a:r>
            <a:r>
              <a:rPr lang="zh-CN" altLang="en-US" sz="1800" smtClean="0"/>
              <a:t> </a:t>
            </a:r>
            <a:r>
              <a:rPr lang="en-US" altLang="zh-CN" sz="1800" smtClean="0"/>
              <a:t>	gcc/g++/gdb</a:t>
            </a:r>
          </a:p>
          <a:p>
            <a:pPr lvl="2" eaLnBrk="1" hangingPunct="1"/>
            <a:r>
              <a:rPr lang="zh-CN" altLang="en-US" sz="1800" smtClean="0"/>
              <a:t>源码阅读：</a:t>
            </a:r>
            <a:r>
              <a:rPr lang="en-US" altLang="zh-CN" sz="1800" smtClean="0"/>
              <a:t>vi</a:t>
            </a:r>
            <a:endParaRPr lang="zh-CN" altLang="en-US" sz="1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Step 1 —— </a:t>
            </a:r>
            <a:r>
              <a:rPr lang="zh-CN" altLang="en-US" smtClean="0"/>
              <a:t>编译你的</a:t>
            </a:r>
            <a:r>
              <a:rPr lang="en-US" altLang="zh-CN" smtClean="0"/>
              <a:t>MySQL</a:t>
            </a:r>
            <a:endParaRPr lang="zh-CN" altLang="en-US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smtClean="0"/>
              <a:t>想学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源码？</a:t>
            </a:r>
            <a:endParaRPr lang="en-US" altLang="zh-CN" sz="2000" smtClean="0"/>
          </a:p>
          <a:p>
            <a:pPr lvl="1" eaLnBrk="1" hangingPunct="1"/>
            <a:r>
              <a:rPr lang="zh-CN" altLang="en-US" sz="1800" smtClean="0"/>
              <a:t>想。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编译过没？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没有</a:t>
            </a:r>
            <a:r>
              <a:rPr lang="en-US" altLang="zh-CN" sz="1800" smtClean="0"/>
              <a:t>...</a:t>
            </a:r>
          </a:p>
          <a:p>
            <a:pPr lvl="1" eaLnBrk="1" hangingPunct="1"/>
            <a:r>
              <a:rPr lang="zh-CN" altLang="en-US" sz="1800" smtClean="0"/>
              <a:t>为什么不编译一个？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>
                <a:solidFill>
                  <a:srgbClr val="FF0000"/>
                </a:solidFill>
              </a:rPr>
              <a:t>太难</a:t>
            </a:r>
            <a:r>
              <a:rPr lang="en-US" altLang="zh-CN" sz="1800" smtClean="0">
                <a:solidFill>
                  <a:srgbClr val="FF0000"/>
                </a:solidFill>
              </a:rPr>
              <a:t>...</a:t>
            </a:r>
          </a:p>
          <a:p>
            <a:pPr lvl="1" eaLnBrk="1" hangingPunct="1"/>
            <a:endParaRPr lang="en-US" altLang="zh-CN" sz="1800" smtClean="0"/>
          </a:p>
          <a:p>
            <a:pPr eaLnBrk="1" hangingPunct="1"/>
            <a:r>
              <a:rPr lang="zh-CN" altLang="en-US" sz="2000" smtClean="0"/>
              <a:t>学习</a:t>
            </a:r>
            <a:r>
              <a:rPr lang="en-US" altLang="zh-CN" sz="2000" smtClean="0"/>
              <a:t>MySQL</a:t>
            </a:r>
            <a:r>
              <a:rPr lang="zh-CN" altLang="en-US" sz="2000" smtClean="0"/>
              <a:t>源码的第一步</a:t>
            </a:r>
            <a:endParaRPr lang="en-US" altLang="zh-CN" sz="2000" smtClean="0"/>
          </a:p>
          <a:p>
            <a:pPr lvl="1" eaLnBrk="1" hangingPunct="1"/>
            <a:r>
              <a:rPr lang="zh-CN" altLang="en-US" sz="1600" smtClean="0"/>
              <a:t>你必须亲自动手，编译出一个属于你自己的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可运行版本；</a:t>
            </a:r>
            <a:endParaRPr lang="en-US" altLang="zh-CN" sz="1600" smtClean="0"/>
          </a:p>
          <a:p>
            <a:pPr lvl="1" eaLnBrk="1" hangingPunct="1"/>
            <a:r>
              <a:rPr lang="zh-CN" altLang="en-US" sz="1600" smtClean="0"/>
              <a:t>不知道怎么编译？网上有太多的相关资料</a:t>
            </a:r>
            <a:r>
              <a:rPr lang="en-US" altLang="zh-CN" sz="1600" smtClean="0"/>
              <a:t>...</a:t>
            </a:r>
          </a:p>
          <a:p>
            <a:pPr lvl="1" eaLnBrk="1" hangingPunct="1"/>
            <a:r>
              <a:rPr lang="zh-CN" altLang="en-US" sz="1600" smtClean="0"/>
              <a:t>如何编译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？</a:t>
            </a:r>
            <a:r>
              <a:rPr lang="en-US" altLang="zh-CN" sz="1600" smtClean="0">
                <a:hlinkClick r:id="rId2"/>
              </a:rPr>
              <a:t>Linux</a:t>
            </a:r>
            <a:r>
              <a:rPr lang="zh-CN" altLang="en-US" sz="1600" smtClean="0">
                <a:hlinkClick r:id="rId2"/>
              </a:rPr>
              <a:t>下</a:t>
            </a:r>
            <a:r>
              <a:rPr lang="zh-CN" altLang="en-US" sz="1600" smtClean="0"/>
              <a:t>；</a:t>
            </a:r>
            <a:r>
              <a:rPr lang="en-US" altLang="zh-CN" sz="1600" smtClean="0">
                <a:hlinkClick r:id="rId3"/>
              </a:rPr>
              <a:t>Windows</a:t>
            </a:r>
            <a:r>
              <a:rPr lang="zh-CN" altLang="en-US" sz="1600" smtClean="0">
                <a:hlinkClick r:id="rId3"/>
              </a:rPr>
              <a:t>下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 lvl="1" eaLnBrk="1" hangingPunct="1"/>
            <a:endParaRPr lang="en-US" altLang="zh-CN" sz="1600" smtClean="0"/>
          </a:p>
          <a:p>
            <a:pPr eaLnBrk="1" hangingPunct="1"/>
            <a:r>
              <a:rPr lang="zh-CN" altLang="en-US" sz="2000" smtClean="0"/>
              <a:t>运行自己编译出的版本</a:t>
            </a:r>
            <a:endParaRPr lang="en-US" altLang="zh-CN" sz="2000" smtClean="0"/>
          </a:p>
          <a:p>
            <a:pPr lvl="1" eaLnBrk="1" hangingPunct="1"/>
            <a:r>
              <a:rPr lang="zh-CN" altLang="en-US" sz="1600" smtClean="0"/>
              <a:t>简单的建表，</a:t>
            </a:r>
            <a:r>
              <a:rPr lang="en-US" altLang="zh-CN" sz="1600" smtClean="0"/>
              <a:t>I/U/D/S ...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675</TotalTime>
  <Words>3749</Words>
  <Application>Microsoft Office PowerPoint</Application>
  <PresentationFormat>全屏显示(4:3)</PresentationFormat>
  <Paragraphs>370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Franklin Gothic Medium</vt:lpstr>
      <vt:lpstr>微软雅黑</vt:lpstr>
      <vt:lpstr>Franklin Gothic Book</vt:lpstr>
      <vt:lpstr>黑体</vt:lpstr>
      <vt:lpstr>Wingdings 2</vt:lpstr>
      <vt:lpstr>Calibri</vt:lpstr>
      <vt:lpstr>Wingdings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暗香扑面</vt:lpstr>
      <vt:lpstr>Learning MySQL Step By Step</vt:lpstr>
      <vt:lpstr>自我简介</vt:lpstr>
      <vt:lpstr>幻灯片 3</vt:lpstr>
      <vt:lpstr>Outline</vt:lpstr>
      <vt:lpstr>Step 0 —— 心理准备</vt:lpstr>
      <vt:lpstr>Step 0 —— 知识准备</vt:lpstr>
      <vt:lpstr>Step 0 —— 知识准备(续)</vt:lpstr>
      <vt:lpstr>Step 0 —— 工具准备</vt:lpstr>
      <vt:lpstr>Step 1 —— 编译你的MySQL</vt:lpstr>
      <vt:lpstr>Step 1 —— 阅读Internal文档</vt:lpstr>
      <vt:lpstr>Step 1 —— 阅读Internal文档(续)</vt:lpstr>
      <vt:lpstr>Step 1 —— 验证每一个知识点</vt:lpstr>
      <vt:lpstr>Step 1 —— 验证每一个知识点(续)</vt:lpstr>
      <vt:lpstr>Step 1 ——掌握MySQL基本架构</vt:lpstr>
      <vt:lpstr>Step 2 ——亲自解释一个关于MySQL的疑惑</vt:lpstr>
      <vt:lpstr>Step 2 ——亲自解释一个关于MySQL的疑惑(续)</vt:lpstr>
      <vt:lpstr>Step 2 ——理清一个MySQL功能的实现细节</vt:lpstr>
      <vt:lpstr>Step 2 —— 好记性不如烂笔头</vt:lpstr>
      <vt:lpstr>Step 2 ——好记性不如烂笔头(续)</vt:lpstr>
      <vt:lpstr>Step 2 —— 好记性不如烂笔头(续)</vt:lpstr>
      <vt:lpstr>Step 2 ——实现一个简单的Patch</vt:lpstr>
      <vt:lpstr>Step 2 ——修复一个简单的Bug</vt:lpstr>
      <vt:lpstr>Step 2 —— 修复一个简单的Bug(续)</vt:lpstr>
      <vt:lpstr>Step 2 ——构建属于自己的知识体系</vt:lpstr>
      <vt:lpstr>Step 2 ——MySQL Server Architecture</vt:lpstr>
      <vt:lpstr>Step 2 —— InnoDB Architecture</vt:lpstr>
      <vt:lpstr>Step 3 ——注重MySQL技术圈子的收集</vt:lpstr>
      <vt:lpstr>Step 3 ——跟踪MySQL每个发行版和Bugs</vt:lpstr>
      <vt:lpstr>Step 3 ——跟踪MySQL每个发行版和Bugs(续)</vt:lpstr>
      <vt:lpstr>Step 3 ——跟踪MySQL每个发行版和Bugs(续)</vt:lpstr>
      <vt:lpstr>Step 3 ——定期更新自己的前期知识</vt:lpstr>
      <vt:lpstr>Step 3 ——注重发散知识的积累</vt:lpstr>
      <vt:lpstr>Step 3 —— Keep on going</vt:lpstr>
      <vt:lpstr>Step 3 ——写在最后的建议</vt:lpstr>
      <vt:lpstr>个人推荐的相关书籍</vt:lpstr>
      <vt:lpstr>个人推荐的相关博客</vt:lpstr>
      <vt:lpstr>Any Questions？</vt:lpstr>
      <vt:lpstr>The End！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dengdeng</dc:creator>
  <cp:lastModifiedBy>微软用户</cp:lastModifiedBy>
  <cp:revision>935</cp:revision>
  <dcterms:created xsi:type="dcterms:W3CDTF">2014-05-04T06:15:10Z</dcterms:created>
  <dcterms:modified xsi:type="dcterms:W3CDTF">2014-05-25T10:42:11Z</dcterms:modified>
</cp:coreProperties>
</file>