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>
        <p:scale>
          <a:sx n="80" d="100"/>
          <a:sy n="80" d="100"/>
        </p:scale>
        <p:origin x="979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F49DB-BB40-42EF-8BE6-7B39DFC63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5BA0EC-720C-4F99-BDA4-E84E23036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996417-BA03-449D-9AC0-3C17CB92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C71E22-B874-4A36-9A64-62239138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6D35D3-DA81-49F8-90BB-064B261A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75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9752A-EEA2-4FC4-B1ED-450CA5FA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04F0AC-78EE-4F0D-AD31-ED592E130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0E5AE2-6116-47DD-96E5-746F421A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56E535-6CA2-4FC7-A380-0514A2FD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6D8F2-AA9E-4915-9102-0394FBFD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430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E7BA0D-7CF8-46F0-B90F-2A0408114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F8EDB4-E2B9-4839-9E76-7C9339F40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C362B4-A285-4349-953B-7EA1ED6E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C151D-0C1C-4D05-84CE-D11D3BD7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90283A-8BFC-4383-835C-CE096949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335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3DD0C-AB9F-4E77-9CCD-81EA2FDF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DC5084-7C61-4713-BF09-BCB8E5B1F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65C5C-2EB0-4F22-9FF5-9F223D24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6429CE-5D49-4D1B-B53E-54AA53A7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6C22D5-35E5-4095-9BC3-C3466F9A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0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84400-5372-4BF8-BFB0-2E433186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2DE689-F040-4EC0-A980-8610F668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C8B208-3062-4360-AE07-4C1E3EB1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ABC1A2-C741-4496-8CBB-0DF19840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47391-48ED-4601-AF27-AE5BDE33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093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90466-8AA4-437C-A5F6-B8C568CA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9F0447-2FED-480E-940C-24E9E6FC4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741CA7-5CA7-4FE2-BD77-6BCA91F77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D1ABE3-710E-489B-8EBB-2ADAE31C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46C808-A4DA-4A3B-A477-B3B98CAC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FC1ECF-E3F8-4BCC-8775-FB9DAA87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01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F213D-00C8-4A96-B759-B51BCFCD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2EE53D-F789-496F-9038-3EB844A4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DF9BF6-C0B2-4595-BA0F-EE7DAD1BE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CB0D13-ECE6-401B-B5F6-674E3EC18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9F2E42-1084-43A4-9E9A-D11C9C8DD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D0BCEC-8C5B-43A3-A2B3-95051791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5CDAFA-06AC-4634-8198-5AD76A63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3C946F-474F-4E4C-8AB7-70902CAE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564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F026E-B21C-4870-8509-2CF6D4C0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F855AD-D000-4DAC-B7CB-6E40C06F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99799F-5A3B-471C-8303-CFFAB77B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0D35DE-C027-4F86-88DD-2640E40C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38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CE9C29-0519-41FA-BEB1-677C53EB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3E4163-B8B5-4BE8-B90B-5B03CC73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1F0428-749C-4558-AA53-696D243C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17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D5DA8-4FDF-4A67-91C5-D80C516E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A29411-60A7-4C58-BE0B-75AF74FE4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4CAD83-296A-4F04-924A-3F9A358FC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4BC382-85A6-48D3-85AC-FCD9F440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84409D-514B-45AE-913F-87F62DB9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BE1501-6B06-4618-985D-488C4D25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61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A7016-02F9-4EB5-A5E9-D2B809C3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CF563F-7E58-471D-AF24-58F0312A1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857472-6CF9-4328-AC3A-15AF3F992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717F52-6E6F-4342-8B4C-B6AD0402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6BBB-BC10-4F07-922A-2837737C48B0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897F38-20F0-4F5A-B474-0DCA0AE1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82FB38-AF4B-4C0E-B920-73334CF1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6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958E54-BFED-4827-AEC3-250C05EE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B24E78-B11E-4297-B3B7-604CCC87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567F2F-29D2-4D2B-9307-42F9E6E0A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B6BBB-BC10-4F07-922A-2837737C48B0}" type="datetimeFigureOut">
              <a:rPr lang="es-MX" smtClean="0"/>
              <a:t>21/09/2023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6776A6-A840-495D-B87A-FF375F7DA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C7A889-E751-497D-BB59-C62BCFF3D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26F22-81C9-48BA-8AD4-6BADE872C1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477DFB3-0612-48EB-9ED6-9CE9A24E8E55}"/>
              </a:ext>
            </a:extLst>
          </p:cNvPr>
          <p:cNvSpPr txBox="1"/>
          <p:nvPr/>
        </p:nvSpPr>
        <p:spPr>
          <a:xfrm>
            <a:off x="219855" y="269823"/>
            <a:ext cx="11752289" cy="5953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Tecnológico Nacional De México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Instituto Tecnológico De Lázaro Cárdenas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Taller De Investigación I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Alumno: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Martínez Cortes Yojan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Cruz Reyes José Eduardo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Lozano Maciel Guadalupe Del Carmen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N°. De Control: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20560299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20560406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20560106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2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D05AEDF-BE64-4183-B444-AC4B603EB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91847"/>
              </p:ext>
            </p:extLst>
          </p:nvPr>
        </p:nvGraphicFramePr>
        <p:xfrm>
          <a:off x="1247775" y="558710"/>
          <a:ext cx="9696450" cy="5742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0839">
                  <a:extLst>
                    <a:ext uri="{9D8B030D-6E8A-4147-A177-3AD203B41FA5}">
                      <a16:colId xmlns:a16="http://schemas.microsoft.com/office/drawing/2014/main" val="3927526125"/>
                    </a:ext>
                  </a:extLst>
                </a:gridCol>
                <a:gridCol w="6085611">
                  <a:extLst>
                    <a:ext uri="{9D8B030D-6E8A-4147-A177-3AD203B41FA5}">
                      <a16:colId xmlns:a16="http://schemas.microsoft.com/office/drawing/2014/main" val="1489354696"/>
                    </a:ext>
                  </a:extLst>
                </a:gridCol>
              </a:tblGrid>
              <a:tr h="382584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 el problema de investigación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424178"/>
                  </a:ext>
                </a:extLst>
              </a:tr>
              <a:tr h="99048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Indicaciones: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Desarrolla en esta columna las indicaciones. </a:t>
                      </a:r>
                    </a:p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directo, breve, objetivo y ordenado en tus ideas.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478819"/>
                  </a:ext>
                </a:extLst>
              </a:tr>
              <a:tr h="887571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Where: “Dónde”</a:t>
                      </a:r>
                    </a:p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¿Dónde realizaras el estudio?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Empresa </a:t>
                      </a:r>
                      <a:r>
                        <a:rPr lang="es-MX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Gestión Estratégica en Movimiento </a:t>
                      </a: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(GEM), ubicada en cd. Lázaro Cárdenas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94855"/>
                  </a:ext>
                </a:extLst>
              </a:tr>
              <a:tr h="887571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Who: “Quién(es)”</a:t>
                      </a:r>
                    </a:p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¿Quién o quiénes tienen el problema?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financiero/administrativo, operativos de transporte y proveedores de GEM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448480"/>
                  </a:ext>
                </a:extLst>
              </a:tr>
              <a:tr h="887571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What: “Qué”</a:t>
                      </a:r>
                    </a:p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¿Qué o cuál problema se tiene?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Llenado de documentación de carta portes para el transporte de mercancías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549463"/>
                  </a:ext>
                </a:extLst>
              </a:tr>
              <a:tr h="167943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Suma los 3 ítems y define tu problema de estudio.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Aplicación web para la gestión de datos y llenado carta portes de la empresa </a:t>
                      </a:r>
                      <a:r>
                        <a:rPr lang="es-MX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Gestión Estratégica en Movimiento </a:t>
                      </a: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(GEM) ubicada en cd. Lázaro Cárdenas, Michoacán.</a:t>
                      </a:r>
                    </a:p>
                    <a:p>
                      <a:pPr algn="ctr"/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28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27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D05AEDF-BE64-4183-B444-AC4B603EB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28521"/>
              </p:ext>
            </p:extLst>
          </p:nvPr>
        </p:nvGraphicFramePr>
        <p:xfrm>
          <a:off x="858994" y="359901"/>
          <a:ext cx="10474013" cy="6138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7513">
                  <a:extLst>
                    <a:ext uri="{9D8B030D-6E8A-4147-A177-3AD203B41FA5}">
                      <a16:colId xmlns:a16="http://schemas.microsoft.com/office/drawing/2014/main" val="3927526125"/>
                    </a:ext>
                  </a:extLst>
                </a:gridCol>
                <a:gridCol w="7196500">
                  <a:extLst>
                    <a:ext uri="{9D8B030D-6E8A-4147-A177-3AD203B41FA5}">
                      <a16:colId xmlns:a16="http://schemas.microsoft.com/office/drawing/2014/main" val="1489354696"/>
                    </a:ext>
                  </a:extLst>
                </a:gridCol>
              </a:tblGrid>
              <a:tr h="354137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Identificar las causas y efectos del problema de estudio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424178"/>
                  </a:ext>
                </a:extLst>
              </a:tr>
              <a:tr h="892874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Indicaciones: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Desarrolla en esta columna las indicaciones.</a:t>
                      </a:r>
                    </a:p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directo, breve, objetivo y ordenado en tus ideas.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478819"/>
                  </a:ext>
                </a:extLst>
              </a:tr>
              <a:tr h="885342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Enumera las causas que originan el problema, y elige solo una.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buAutoNum type="arabicPeriod"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llenado manual de los formularios es poco práctico.</a:t>
                      </a:r>
                    </a:p>
                    <a:p>
                      <a:pPr marL="342900" lvl="0" indent="-342900" algn="ctr">
                        <a:buAutoNum type="arabicPeriod"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Falta de personal administrativo y cualificado.</a:t>
                      </a:r>
                    </a:p>
                    <a:p>
                      <a:pPr marL="342900" lvl="0" indent="-342900" algn="ctr">
                        <a:buAutoNum type="arabicPeriod"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Perdida de documentos por partes de operativos.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94855"/>
                  </a:ext>
                </a:extLst>
              </a:tr>
              <a:tr h="3726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Causa elegida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El llenado manual de los formularios es poco práctico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448480"/>
                  </a:ext>
                </a:extLst>
              </a:tr>
              <a:tr h="885342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Enumera los efectos o consecuencias del problema, y elige solo una.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Demasiado tiempo invertido hacia el llenado de formularios.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Errores de llenado de formularios.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Pérdida de información y/o documentación.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075650"/>
                  </a:ext>
                </a:extLst>
              </a:tr>
              <a:tr h="3726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Efecto elegido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Demasiado tiempo invertido hacia el llenado de formularios.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196029"/>
                  </a:ext>
                </a:extLst>
              </a:tr>
              <a:tr h="1510498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Enumera los aportes o posibles soluciones que brindarías al problema, y elige solo una.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Aplicación web gestora de datos y llenado de carta portes.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Solicitar una copia de respaldo para menor riesgo de perdida de información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Mandar la documentación a través de correo electrónico.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Contratación de personal administrativo.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549463"/>
                  </a:ext>
                </a:extLst>
              </a:tr>
              <a:tr h="79500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Aporte elegido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Aplicación web gestora de datos y llenado de carta portes.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28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8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0781221F-8FE0-40AF-A9DB-9BEFFCDBA0F9}"/>
              </a:ext>
            </a:extLst>
          </p:cNvPr>
          <p:cNvSpPr/>
          <p:nvPr/>
        </p:nvSpPr>
        <p:spPr>
          <a:xfrm>
            <a:off x="4694563" y="3196672"/>
            <a:ext cx="2733652" cy="2754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Problema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Aplicación web para la gestión de datos y llenado carta portes de la empresa </a:t>
            </a:r>
            <a:r>
              <a:rPr lang="es-MX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Gestión Estratégica en Movimiento </a:t>
            </a:r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(GEM) ubicada en cd. Lázaro Cárdenas, Michoacán.</a:t>
            </a:r>
          </a:p>
        </p:txBody>
      </p:sp>
      <p:sp>
        <p:nvSpPr>
          <p:cNvPr id="14" name="Pentágono 13">
            <a:extLst>
              <a:ext uri="{FF2B5EF4-FFF2-40B4-BE49-F238E27FC236}">
                <a16:creationId xmlns:a16="http://schemas.microsoft.com/office/drawing/2014/main" id="{C800ECDD-4E64-432B-9881-8748DE3200CA}"/>
              </a:ext>
            </a:extLst>
          </p:cNvPr>
          <p:cNvSpPr/>
          <p:nvPr/>
        </p:nvSpPr>
        <p:spPr>
          <a:xfrm rot="2548477">
            <a:off x="7370400" y="1757237"/>
            <a:ext cx="2065283" cy="1970689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Aporte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Aplicación web gestora de datos y llenado de carta portes.</a:t>
            </a:r>
          </a:p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5" name="Pentágono 14">
            <a:extLst>
              <a:ext uri="{FF2B5EF4-FFF2-40B4-BE49-F238E27FC236}">
                <a16:creationId xmlns:a16="http://schemas.microsoft.com/office/drawing/2014/main" id="{5F7BCF6F-5A35-4684-8D12-0523C3FA5F3E}"/>
              </a:ext>
            </a:extLst>
          </p:cNvPr>
          <p:cNvSpPr/>
          <p:nvPr/>
        </p:nvSpPr>
        <p:spPr>
          <a:xfrm rot="19145908">
            <a:off x="2756318" y="1892635"/>
            <a:ext cx="2065283" cy="1970689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Causa</a:t>
            </a:r>
          </a:p>
          <a:p>
            <a:pPr algn="ctr"/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llenado manual de los formularios es poco práctico.</a:t>
            </a:r>
          </a:p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6" name="Pentágono 15">
            <a:extLst>
              <a:ext uri="{FF2B5EF4-FFF2-40B4-BE49-F238E27FC236}">
                <a16:creationId xmlns:a16="http://schemas.microsoft.com/office/drawing/2014/main" id="{31629178-03CB-4CE2-9DF7-4ADBBCE739F8}"/>
              </a:ext>
            </a:extLst>
          </p:cNvPr>
          <p:cNvSpPr/>
          <p:nvPr/>
        </p:nvSpPr>
        <p:spPr>
          <a:xfrm>
            <a:off x="4995057" y="907290"/>
            <a:ext cx="2065283" cy="1970689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Efecto</a:t>
            </a:r>
          </a:p>
          <a:p>
            <a:pPr algn="ctr"/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Demasiado tiempo invertido hacia el llenado de formularios</a:t>
            </a:r>
            <a:endParaRPr lang="es-MX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7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DC5B914-BF13-411C-BF4B-A9E43CFB2F45}"/>
              </a:ext>
            </a:extLst>
          </p:cNvPr>
          <p:cNvCxnSpPr>
            <a:cxnSpLocks/>
          </p:cNvCxnSpPr>
          <p:nvPr/>
        </p:nvCxnSpPr>
        <p:spPr>
          <a:xfrm>
            <a:off x="4753988" y="1204018"/>
            <a:ext cx="273309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D4641A13-08EB-60DA-8E4F-78E9680018DF}"/>
              </a:ext>
            </a:extLst>
          </p:cNvPr>
          <p:cNvSpPr txBox="1"/>
          <p:nvPr/>
        </p:nvSpPr>
        <p:spPr>
          <a:xfrm>
            <a:off x="1135262" y="5142728"/>
            <a:ext cx="9970540" cy="88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 una </a:t>
            </a:r>
            <a:r>
              <a:rPr lang="es-MX" sz="1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aplicación web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la </a:t>
            </a:r>
            <a:r>
              <a:rPr lang="es-MX" sz="1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gestión de datos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MX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llenado carta portes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s-MX" sz="1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empresa </a:t>
            </a:r>
            <a:r>
              <a:rPr lang="es-MX" sz="14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Gestión Estratégica en Movimiento </a:t>
            </a:r>
            <a:r>
              <a:rPr lang="es-MX" sz="1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(GEM) 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ubicada en </a:t>
            </a:r>
            <a:r>
              <a:rPr lang="es-MX" sz="1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cd. Lázaro Cárdenas, Michoacán.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3EAB234-C20E-0A4C-F9EE-AFB65E33CFFB}"/>
              </a:ext>
            </a:extLst>
          </p:cNvPr>
          <p:cNvSpPr txBox="1"/>
          <p:nvPr/>
        </p:nvSpPr>
        <p:spPr>
          <a:xfrm>
            <a:off x="2384003" y="4730429"/>
            <a:ext cx="1106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highlight>
                  <a:srgbClr val="FF00FF"/>
                </a:highlight>
              </a:rPr>
              <a:t>Objeto de estudio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278F54-F75F-4C1C-629B-45A61FD3F62C}"/>
              </a:ext>
            </a:extLst>
          </p:cNvPr>
          <p:cNvSpPr txBox="1"/>
          <p:nvPr/>
        </p:nvSpPr>
        <p:spPr>
          <a:xfrm>
            <a:off x="8477958" y="4848357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Contexto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0B1572-346D-9E04-018A-1CFABC4D28B3}"/>
              </a:ext>
            </a:extLst>
          </p:cNvPr>
          <p:cNvSpPr txBox="1"/>
          <p:nvPr/>
        </p:nvSpPr>
        <p:spPr>
          <a:xfrm>
            <a:off x="4035878" y="4838276"/>
            <a:ext cx="1199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highlight>
                  <a:srgbClr val="00FFFF"/>
                </a:highlight>
              </a:rPr>
              <a:t>Variable (D)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8BC0-9A94-5584-3E02-58032ACCC9CD}"/>
              </a:ext>
            </a:extLst>
          </p:cNvPr>
          <p:cNvSpPr txBox="1"/>
          <p:nvPr/>
        </p:nvSpPr>
        <p:spPr>
          <a:xfrm>
            <a:off x="5683403" y="482288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Variable (I)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9617830-1177-4DEE-8114-88A251FF3425}"/>
              </a:ext>
            </a:extLst>
          </p:cNvPr>
          <p:cNvSpPr/>
          <p:nvPr/>
        </p:nvSpPr>
        <p:spPr>
          <a:xfrm>
            <a:off x="4815196" y="1857157"/>
            <a:ext cx="2622819" cy="25467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Problema</a:t>
            </a:r>
            <a:r>
              <a:rPr lang="es-MX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 </a:t>
            </a:r>
            <a:endParaRPr lang="es-E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Aplicación web para la gestión de datos y llenado carta portes de la empresa </a:t>
            </a:r>
            <a:r>
              <a:rPr lang="es-MX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Gestión Estratégica en Movimiento </a:t>
            </a:r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(GEM) ubicada en cd. Lázaro Cárdenas, Michoacán.</a:t>
            </a:r>
          </a:p>
        </p:txBody>
      </p:sp>
      <p:sp>
        <p:nvSpPr>
          <p:cNvPr id="15" name="Pentágono 14">
            <a:extLst>
              <a:ext uri="{FF2B5EF4-FFF2-40B4-BE49-F238E27FC236}">
                <a16:creationId xmlns:a16="http://schemas.microsoft.com/office/drawing/2014/main" id="{1A4BFDFD-8DBE-4931-8C70-0B1A8D6D0BB2}"/>
              </a:ext>
            </a:extLst>
          </p:cNvPr>
          <p:cNvSpPr/>
          <p:nvPr/>
        </p:nvSpPr>
        <p:spPr>
          <a:xfrm rot="2180404">
            <a:off x="7720836" y="104757"/>
            <a:ext cx="2619797" cy="2511261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Aporte</a:t>
            </a:r>
          </a:p>
          <a:p>
            <a:pPr algn="ctr"/>
            <a:r>
              <a:rPr lang="es-MX" sz="1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Aplicación web gestora de datos y llenado de carta portes.</a:t>
            </a:r>
          </a:p>
        </p:txBody>
      </p:sp>
      <p:sp>
        <p:nvSpPr>
          <p:cNvPr id="16" name="Nube 15">
            <a:extLst>
              <a:ext uri="{FF2B5EF4-FFF2-40B4-BE49-F238E27FC236}">
                <a16:creationId xmlns:a16="http://schemas.microsoft.com/office/drawing/2014/main" id="{CB871167-A040-4206-AEF6-A8FA0C9B83E1}"/>
              </a:ext>
            </a:extLst>
          </p:cNvPr>
          <p:cNvSpPr/>
          <p:nvPr/>
        </p:nvSpPr>
        <p:spPr>
          <a:xfrm>
            <a:off x="1120589" y="316795"/>
            <a:ext cx="3633398" cy="245333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Se especifica el aporte con el fin de no plantearlo de forma general.</a:t>
            </a:r>
            <a:endParaRPr lang="es-E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C8CCDEC-C650-435F-A9DD-116D4CA2C455}"/>
              </a:ext>
            </a:extLst>
          </p:cNvPr>
          <p:cNvCxnSpPr>
            <a:cxnSpLocks/>
          </p:cNvCxnSpPr>
          <p:nvPr/>
        </p:nvCxnSpPr>
        <p:spPr>
          <a:xfrm>
            <a:off x="4753987" y="1204018"/>
            <a:ext cx="273309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4F2A066-7292-4E3B-8AB4-751470170634}"/>
              </a:ext>
            </a:extLst>
          </p:cNvPr>
          <p:cNvSpPr txBox="1"/>
          <p:nvPr/>
        </p:nvSpPr>
        <p:spPr>
          <a:xfrm>
            <a:off x="3490573" y="60742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C0C0C0"/>
                </a:highlight>
              </a:rPr>
              <a:t>Espacio</a:t>
            </a:r>
          </a:p>
        </p:txBody>
      </p:sp>
    </p:spTree>
    <p:extLst>
      <p:ext uri="{BB962C8B-B14F-4D97-AF65-F5344CB8AC3E}">
        <p14:creationId xmlns:p14="http://schemas.microsoft.com/office/powerpoint/2010/main" val="145756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DADF0D6-70BA-BCD1-4B24-993E4EBB5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656" y="367507"/>
            <a:ext cx="2430463" cy="1317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Causa.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algn="ctr"/>
            <a:r>
              <a:rPr lang="es-MX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llenado manual de los formularios es poco práctico.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923555-F01B-13CA-2BF1-9F7DC0850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882" y="421482"/>
            <a:ext cx="2430462" cy="1317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Efecto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algn="ctr"/>
            <a:r>
              <a:rPr lang="es-MX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Demasiado tiempo invertido hacia el llenado de formularios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4" name="Rectángulo 4">
            <a:extLst>
              <a:ext uri="{FF2B5EF4-FFF2-40B4-BE49-F238E27FC236}">
                <a16:creationId xmlns:a16="http://schemas.microsoft.com/office/drawing/2014/main" id="{A1A5256F-BF0B-7491-A448-C8BF058D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546" y="2032794"/>
            <a:ext cx="1828800" cy="1790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ES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Gestión de datos y llenado carta portes</a:t>
            </a:r>
            <a:endParaRPr kumimoji="0" lang="es-MX" altLang="es-E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865CF4-0610-B88E-E34E-C483A19B7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119" y="4699794"/>
            <a:ext cx="1828800" cy="1790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Aporte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ES" sz="11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Desarrollo de una aplicación web para la gestión de datos y llenado carta portes de la empresa Gestión Estratégica en Movimiento (GEM) ubicada en cd. Lázaro Cárdenas, Michoacán.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B93A955-1394-9541-B997-56448205AB19}"/>
              </a:ext>
            </a:extLst>
          </p:cNvPr>
          <p:cNvCxnSpPr/>
          <p:nvPr/>
        </p:nvCxnSpPr>
        <p:spPr>
          <a:xfrm>
            <a:off x="3888743" y="1781334"/>
            <a:ext cx="1141251" cy="552450"/>
          </a:xfrm>
          <a:prstGeom prst="line">
            <a:avLst/>
          </a:prstGeom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0BDDF45-E1E3-7E31-11BC-0FC295DF91A7}"/>
              </a:ext>
            </a:extLst>
          </p:cNvPr>
          <p:cNvCxnSpPr>
            <a:cxnSpLocks/>
          </p:cNvCxnSpPr>
          <p:nvPr/>
        </p:nvCxnSpPr>
        <p:spPr>
          <a:xfrm flipV="1">
            <a:off x="7277898" y="1907065"/>
            <a:ext cx="1002026" cy="426719"/>
          </a:xfrm>
          <a:prstGeom prst="line">
            <a:avLst/>
          </a:prstGeom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3DC72FE-D8AD-DA64-E5AE-216B14A53C20}"/>
              </a:ext>
            </a:extLst>
          </p:cNvPr>
          <p:cNvCxnSpPr/>
          <p:nvPr/>
        </p:nvCxnSpPr>
        <p:spPr>
          <a:xfrm>
            <a:off x="6214904" y="3993039"/>
            <a:ext cx="0" cy="601980"/>
          </a:xfrm>
          <a:prstGeom prst="line">
            <a:avLst/>
          </a:prstGeom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0F3FD2D-DF19-C5E8-2F77-B5DE53AF2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-57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42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3">
            <a:extLst>
              <a:ext uri="{FF2B5EF4-FFF2-40B4-BE49-F238E27FC236}">
                <a16:creationId xmlns:a16="http://schemas.microsoft.com/office/drawing/2014/main" id="{29B24F98-8415-053D-68BA-89517EA38AD6}"/>
              </a:ext>
            </a:extLst>
          </p:cNvPr>
          <p:cNvSpPr/>
          <p:nvPr/>
        </p:nvSpPr>
        <p:spPr>
          <a:xfrm>
            <a:off x="2294167" y="3602186"/>
            <a:ext cx="1333500" cy="7772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MX" sz="1100" b="1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TITULO DE ESTUDIO 4D</a:t>
            </a:r>
            <a:endParaRPr lang="es-ES" sz="1100" b="1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3" name="Rectángulo redondeado 14">
            <a:extLst>
              <a:ext uri="{FF2B5EF4-FFF2-40B4-BE49-F238E27FC236}">
                <a16:creationId xmlns:a16="http://schemas.microsoft.com/office/drawing/2014/main" id="{4B22AC4F-D513-FA4F-8935-49FE91F285F1}"/>
              </a:ext>
            </a:extLst>
          </p:cNvPr>
          <p:cNvSpPr/>
          <p:nvPr/>
        </p:nvSpPr>
        <p:spPr>
          <a:xfrm>
            <a:off x="4618254" y="4986499"/>
            <a:ext cx="1333500" cy="7772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MX" sz="1100" b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ESPACIO</a:t>
            </a:r>
            <a:endParaRPr lang="es-ES" sz="1100" b="1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4" name="Rectángulo redondeado 15">
            <a:extLst>
              <a:ext uri="{FF2B5EF4-FFF2-40B4-BE49-F238E27FC236}">
                <a16:creationId xmlns:a16="http://schemas.microsoft.com/office/drawing/2014/main" id="{B669617D-C5F9-8397-EAF5-1CBE69D9FF9E}"/>
              </a:ext>
            </a:extLst>
          </p:cNvPr>
          <p:cNvSpPr/>
          <p:nvPr/>
        </p:nvSpPr>
        <p:spPr>
          <a:xfrm>
            <a:off x="4530397" y="3602186"/>
            <a:ext cx="1333500" cy="7772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MX" sz="1100" b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PERSONA</a:t>
            </a:r>
            <a:endParaRPr lang="es-ES" sz="1100" b="1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5" name="Rectángulo redondeado 16">
            <a:extLst>
              <a:ext uri="{FF2B5EF4-FFF2-40B4-BE49-F238E27FC236}">
                <a16:creationId xmlns:a16="http://schemas.microsoft.com/office/drawing/2014/main" id="{418720A1-A726-AA0B-A3F0-24273F4DE8C0}"/>
              </a:ext>
            </a:extLst>
          </p:cNvPr>
          <p:cNvSpPr/>
          <p:nvPr/>
        </p:nvSpPr>
        <p:spPr>
          <a:xfrm>
            <a:off x="4618254" y="2088269"/>
            <a:ext cx="1333500" cy="7772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MX" sz="1100" b="1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VARIABLE(S)</a:t>
            </a:r>
            <a:endParaRPr lang="es-ES" sz="1100" b="1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6" name="Rectángulo redondeado 17">
            <a:extLst>
              <a:ext uri="{FF2B5EF4-FFF2-40B4-BE49-F238E27FC236}">
                <a16:creationId xmlns:a16="http://schemas.microsoft.com/office/drawing/2014/main" id="{79A6DCDE-4416-517B-B20C-4B83E2C4A377}"/>
              </a:ext>
            </a:extLst>
          </p:cNvPr>
          <p:cNvSpPr/>
          <p:nvPr/>
        </p:nvSpPr>
        <p:spPr>
          <a:xfrm>
            <a:off x="7209739" y="4986499"/>
            <a:ext cx="2688095" cy="777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cd. Lázaro Cárdenas, Michoacán.</a:t>
            </a:r>
          </a:p>
        </p:txBody>
      </p:sp>
      <p:sp>
        <p:nvSpPr>
          <p:cNvPr id="7" name="Rectángulo redondeado 18">
            <a:extLst>
              <a:ext uri="{FF2B5EF4-FFF2-40B4-BE49-F238E27FC236}">
                <a16:creationId xmlns:a16="http://schemas.microsoft.com/office/drawing/2014/main" id="{BF9AE748-0D2D-EC37-2B49-7863A4DC5BCF}"/>
              </a:ext>
            </a:extLst>
          </p:cNvPr>
          <p:cNvSpPr/>
          <p:nvPr/>
        </p:nvSpPr>
        <p:spPr>
          <a:xfrm>
            <a:off x="7209740" y="3499316"/>
            <a:ext cx="2567963" cy="8707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Empresa</a:t>
            </a:r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Gestión Estratégica en Movimiento 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(GEM)</a:t>
            </a:r>
            <a:endParaRPr lang="es-ES" sz="14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8" name="Rectángulo redondeado 19">
            <a:extLst>
              <a:ext uri="{FF2B5EF4-FFF2-40B4-BE49-F238E27FC236}">
                <a16:creationId xmlns:a16="http://schemas.microsoft.com/office/drawing/2014/main" id="{2DBF53D8-F2A1-E83C-DCCF-B75849542CFD}"/>
              </a:ext>
            </a:extLst>
          </p:cNvPr>
          <p:cNvSpPr/>
          <p:nvPr/>
        </p:nvSpPr>
        <p:spPr>
          <a:xfrm>
            <a:off x="7109540" y="1094262"/>
            <a:ext cx="2668163" cy="20520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s-ES" sz="11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3A8D69D-DCA9-650B-2FD3-75B07661DB10}"/>
              </a:ext>
            </a:extLst>
          </p:cNvPr>
          <p:cNvCxnSpPr>
            <a:cxnSpLocks/>
          </p:cNvCxnSpPr>
          <p:nvPr/>
        </p:nvCxnSpPr>
        <p:spPr>
          <a:xfrm>
            <a:off x="3346420" y="4574514"/>
            <a:ext cx="1079969" cy="520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FFE6A88-A2FD-DC9E-4D21-DB6B59B85298}"/>
              </a:ext>
            </a:extLst>
          </p:cNvPr>
          <p:cNvCxnSpPr/>
          <p:nvPr/>
        </p:nvCxnSpPr>
        <p:spPr>
          <a:xfrm>
            <a:off x="6065087" y="2460055"/>
            <a:ext cx="6191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6A63154-A6D6-04D8-21FC-0293A6FB52B0}"/>
              </a:ext>
            </a:extLst>
          </p:cNvPr>
          <p:cNvCxnSpPr/>
          <p:nvPr/>
        </p:nvCxnSpPr>
        <p:spPr>
          <a:xfrm>
            <a:off x="6168418" y="3952758"/>
            <a:ext cx="617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9EF2B7F-45FC-8775-3A5C-ABCE75059ABE}"/>
              </a:ext>
            </a:extLst>
          </p:cNvPr>
          <p:cNvCxnSpPr/>
          <p:nvPr/>
        </p:nvCxnSpPr>
        <p:spPr>
          <a:xfrm>
            <a:off x="6129325" y="5401024"/>
            <a:ext cx="617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0528EE2-DAF8-D622-3138-09572038B90B}"/>
              </a:ext>
            </a:extLst>
          </p:cNvPr>
          <p:cNvCxnSpPr>
            <a:cxnSpLocks/>
          </p:cNvCxnSpPr>
          <p:nvPr/>
        </p:nvCxnSpPr>
        <p:spPr>
          <a:xfrm flipV="1">
            <a:off x="3346420" y="2713860"/>
            <a:ext cx="958605" cy="561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C8A829F-4954-F86F-D704-280C99599F00}"/>
              </a:ext>
            </a:extLst>
          </p:cNvPr>
          <p:cNvCxnSpPr>
            <a:cxnSpLocks/>
          </p:cNvCxnSpPr>
          <p:nvPr/>
        </p:nvCxnSpPr>
        <p:spPr>
          <a:xfrm>
            <a:off x="3752532" y="3990806"/>
            <a:ext cx="673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E338F4E-348C-44CE-897B-D7F6CF746FD7}"/>
              </a:ext>
            </a:extLst>
          </p:cNvPr>
          <p:cNvSpPr txBox="1"/>
          <p:nvPr/>
        </p:nvSpPr>
        <p:spPr>
          <a:xfrm>
            <a:off x="7355203" y="1655908"/>
            <a:ext cx="2277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Aplicación  web</a:t>
            </a:r>
            <a:endParaRPr lang="es-MX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Gestión de datos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6747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635</Words>
  <Application>Microsoft Office PowerPoint</Application>
  <PresentationFormat>Panorámica</PresentationFormat>
  <Paragraphs>88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Guadalupe</dc:creator>
  <cp:lastModifiedBy>Guadalupe</cp:lastModifiedBy>
  <cp:revision>34</cp:revision>
  <dcterms:created xsi:type="dcterms:W3CDTF">2023-09-11T17:24:03Z</dcterms:created>
  <dcterms:modified xsi:type="dcterms:W3CDTF">2023-09-21T22:06:21Z</dcterms:modified>
</cp:coreProperties>
</file>