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279BE-3F20-7567-57CC-777DF1BB9C07}" v="163" dt="2025-04-07T02:12:05.786"/>
    <p1510:client id="{73B85CE3-DBF5-6272-39A9-0DE144BA5C1E}" v="2" dt="2025-04-07T03:11:13.636"/>
    <p1510:client id="{9EA31EEB-A4DF-938D-75D0-4DECF05797A3}" v="1242" dt="2025-04-07T01:48:51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C8AE9-8150-4A5E-BC9D-B4568957A6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DA6A658-6893-4437-A02F-42E1A945522D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Optimal Puzzle Solver Using A*</a:t>
          </a:r>
          <a:endParaRPr lang="en-US" dirty="0">
            <a:latin typeface="Times New Roman"/>
            <a:cs typeface="Times New Roman"/>
          </a:endParaRPr>
        </a:p>
      </dgm:t>
    </dgm:pt>
    <dgm:pt modelId="{B19EECC6-9F22-4BAB-BCD1-BA34F779145C}" type="parTrans" cxnId="{A52DFDAA-BEBC-4D6B-96F3-DD77473AB0E4}">
      <dgm:prSet/>
      <dgm:spPr/>
      <dgm:t>
        <a:bodyPr/>
        <a:lstStyle/>
        <a:p>
          <a:endParaRPr lang="en-US"/>
        </a:p>
      </dgm:t>
    </dgm:pt>
    <dgm:pt modelId="{795639BD-F438-463B-8907-4B8FC9AA2855}" type="sibTrans" cxnId="{A52DFDAA-BEBC-4D6B-96F3-DD77473AB0E4}">
      <dgm:prSet/>
      <dgm:spPr/>
      <dgm:t>
        <a:bodyPr/>
        <a:lstStyle/>
        <a:p>
          <a:endParaRPr lang="en-US"/>
        </a:p>
      </dgm:t>
    </dgm:pt>
    <dgm:pt modelId="{ED461FA2-E990-4BB4-884E-B33A5B8B8096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Develop and demonstrate an A* search-based solver that uses admissible heuristics to find the optimal solution efficiently.</a:t>
          </a:r>
        </a:p>
      </dgm:t>
    </dgm:pt>
    <dgm:pt modelId="{94F64869-1690-4440-AD68-54ACAAD8D71D}" type="parTrans" cxnId="{B4FC6F03-3646-4B12-9967-83117DF0F81F}">
      <dgm:prSet/>
      <dgm:spPr/>
      <dgm:t>
        <a:bodyPr/>
        <a:lstStyle/>
        <a:p>
          <a:endParaRPr lang="en-US"/>
        </a:p>
      </dgm:t>
    </dgm:pt>
    <dgm:pt modelId="{7C1CCFC4-7214-4F8C-8DFD-3EE509A7A9DA}" type="sibTrans" cxnId="{B4FC6F03-3646-4B12-9967-83117DF0F81F}">
      <dgm:prSet/>
      <dgm:spPr/>
      <dgm:t>
        <a:bodyPr/>
        <a:lstStyle/>
        <a:p>
          <a:endParaRPr lang="en-US"/>
        </a:p>
      </dgm:t>
    </dgm:pt>
    <dgm:pt modelId="{62E3813E-5264-4E73-9DD1-0A4BDFAD1128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Early Failure Detection with Arc Consistency</a:t>
          </a:r>
          <a:endParaRPr lang="en-US" dirty="0">
            <a:latin typeface="Times New Roman"/>
            <a:cs typeface="Times New Roman"/>
          </a:endParaRPr>
        </a:p>
      </dgm:t>
    </dgm:pt>
    <dgm:pt modelId="{138710C3-2616-4753-B960-480E8CBE0AB4}" type="parTrans" cxnId="{1F13DC61-13C3-4F1F-A682-350A10558169}">
      <dgm:prSet/>
      <dgm:spPr/>
      <dgm:t>
        <a:bodyPr/>
        <a:lstStyle/>
        <a:p>
          <a:endParaRPr lang="en-US"/>
        </a:p>
      </dgm:t>
    </dgm:pt>
    <dgm:pt modelId="{45EA4B16-9B28-4B90-BDB5-D20570509122}" type="sibTrans" cxnId="{1F13DC61-13C3-4F1F-A682-350A10558169}">
      <dgm:prSet/>
      <dgm:spPr/>
      <dgm:t>
        <a:bodyPr/>
        <a:lstStyle/>
        <a:p>
          <a:endParaRPr lang="en-US"/>
        </a:p>
      </dgm:t>
    </dgm:pt>
    <dgm:pt modelId="{9759691C-1E8F-4CDE-87B8-5894372C4889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Implement arc consistency techniques to prune invalid choices early in the solving process, reducing computation time and enhancing performance.</a:t>
          </a:r>
        </a:p>
      </dgm:t>
    </dgm:pt>
    <dgm:pt modelId="{16A4CA8C-F1CD-4A84-97C1-1CBB114757A3}" type="parTrans" cxnId="{2AFA3271-0A34-47CB-B12B-1534D0E2FD06}">
      <dgm:prSet/>
      <dgm:spPr/>
      <dgm:t>
        <a:bodyPr/>
        <a:lstStyle/>
        <a:p>
          <a:endParaRPr lang="en-US"/>
        </a:p>
      </dgm:t>
    </dgm:pt>
    <dgm:pt modelId="{1A859888-FAB8-4F06-BA1C-F371526C670B}" type="sibTrans" cxnId="{2AFA3271-0A34-47CB-B12B-1534D0E2FD06}">
      <dgm:prSet/>
      <dgm:spPr/>
      <dgm:t>
        <a:bodyPr/>
        <a:lstStyle/>
        <a:p>
          <a:endParaRPr lang="en-US"/>
        </a:p>
      </dgm:t>
    </dgm:pt>
    <dgm:pt modelId="{F603E72F-412D-4F7D-A308-20933F681F6B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Reinforcement Learning Agent with Q-Learning</a:t>
          </a:r>
          <a:endParaRPr lang="en-US" dirty="0">
            <a:latin typeface="Times New Roman"/>
            <a:cs typeface="Times New Roman"/>
          </a:endParaRPr>
        </a:p>
      </dgm:t>
    </dgm:pt>
    <dgm:pt modelId="{0A075A3B-AB3F-460A-A45E-67B971657949}" type="parTrans" cxnId="{EF6EED97-1641-41F4-A1F5-5E34418A0CC3}">
      <dgm:prSet/>
      <dgm:spPr/>
      <dgm:t>
        <a:bodyPr/>
        <a:lstStyle/>
        <a:p>
          <a:endParaRPr lang="en-US"/>
        </a:p>
      </dgm:t>
    </dgm:pt>
    <dgm:pt modelId="{52F0B6CA-F0A5-4781-86BD-56DFACDD969F}" type="sibTrans" cxnId="{EF6EED97-1641-41F4-A1F5-5E34418A0CC3}">
      <dgm:prSet/>
      <dgm:spPr/>
      <dgm:t>
        <a:bodyPr/>
        <a:lstStyle/>
        <a:p>
          <a:endParaRPr lang="en-US"/>
        </a:p>
      </dgm:t>
    </dgm:pt>
    <dgm:pt modelId="{531C1936-E74B-4CAD-92DC-88DDDE4186DC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Train a Q-learning agent to learn optimal symbol placement policies (Sun or Moon) by maximizing the expected cumulative reward across the grid.</a:t>
          </a:r>
        </a:p>
      </dgm:t>
    </dgm:pt>
    <dgm:pt modelId="{84E31CBC-3D10-46C7-9E26-6D85FD70FD9B}" type="parTrans" cxnId="{827686CA-F3F9-4FA7-A8E5-DA412C4C0D6C}">
      <dgm:prSet/>
      <dgm:spPr/>
      <dgm:t>
        <a:bodyPr/>
        <a:lstStyle/>
        <a:p>
          <a:endParaRPr lang="en-US"/>
        </a:p>
      </dgm:t>
    </dgm:pt>
    <dgm:pt modelId="{D69DB847-5A85-469E-8748-599F81100362}" type="sibTrans" cxnId="{827686CA-F3F9-4FA7-A8E5-DA412C4C0D6C}">
      <dgm:prSet/>
      <dgm:spPr/>
      <dgm:t>
        <a:bodyPr/>
        <a:lstStyle/>
        <a:p>
          <a:endParaRPr lang="en-US"/>
        </a:p>
      </dgm:t>
    </dgm:pt>
    <dgm:pt modelId="{47124762-0AE1-48B3-8B94-9A9028311455}" type="pres">
      <dgm:prSet presAssocID="{A56C8AE9-8150-4A5E-BC9D-B4568957A6DC}" presName="root" presStyleCnt="0">
        <dgm:presLayoutVars>
          <dgm:dir/>
          <dgm:resizeHandles val="exact"/>
        </dgm:presLayoutVars>
      </dgm:prSet>
      <dgm:spPr/>
    </dgm:pt>
    <dgm:pt modelId="{4729EBBD-0ED0-41EA-8C1B-4B9EC6E512B5}" type="pres">
      <dgm:prSet presAssocID="{CDA6A658-6893-4437-A02F-42E1A945522D}" presName="compNode" presStyleCnt="0"/>
      <dgm:spPr/>
    </dgm:pt>
    <dgm:pt modelId="{A7565AE0-BDEB-4CB0-B8EF-56DC4ABDBC25}" type="pres">
      <dgm:prSet presAssocID="{CDA6A658-6893-4437-A02F-42E1A945522D}" presName="bgRect" presStyleLbl="bgShp" presStyleIdx="0" presStyleCnt="3"/>
      <dgm:spPr/>
    </dgm:pt>
    <dgm:pt modelId="{D864FE20-367E-481B-80A1-C05AB44B8468}" type="pres">
      <dgm:prSet presAssocID="{CDA6A658-6893-4437-A02F-42E1A94552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C3F08CEF-1C7F-4234-8779-BE0B9926C48F}" type="pres">
      <dgm:prSet presAssocID="{CDA6A658-6893-4437-A02F-42E1A945522D}" presName="spaceRect" presStyleCnt="0"/>
      <dgm:spPr/>
    </dgm:pt>
    <dgm:pt modelId="{992793E6-3406-45AB-A2BD-ACC9DF6F20F2}" type="pres">
      <dgm:prSet presAssocID="{CDA6A658-6893-4437-A02F-42E1A945522D}" presName="parTx" presStyleLbl="revTx" presStyleIdx="0" presStyleCnt="6">
        <dgm:presLayoutVars>
          <dgm:chMax val="0"/>
          <dgm:chPref val="0"/>
        </dgm:presLayoutVars>
      </dgm:prSet>
      <dgm:spPr/>
    </dgm:pt>
    <dgm:pt modelId="{7A4785CC-F352-4499-ABF3-082B1FDBC5EA}" type="pres">
      <dgm:prSet presAssocID="{CDA6A658-6893-4437-A02F-42E1A945522D}" presName="desTx" presStyleLbl="revTx" presStyleIdx="1" presStyleCnt="6">
        <dgm:presLayoutVars/>
      </dgm:prSet>
      <dgm:spPr/>
    </dgm:pt>
    <dgm:pt modelId="{BCE0D717-8A09-4D89-8DA1-D2C20897D9CB}" type="pres">
      <dgm:prSet presAssocID="{795639BD-F438-463B-8907-4B8FC9AA2855}" presName="sibTrans" presStyleCnt="0"/>
      <dgm:spPr/>
    </dgm:pt>
    <dgm:pt modelId="{CF664D4C-034A-4137-9EB2-68FF11126C54}" type="pres">
      <dgm:prSet presAssocID="{62E3813E-5264-4E73-9DD1-0A4BDFAD1128}" presName="compNode" presStyleCnt="0"/>
      <dgm:spPr/>
    </dgm:pt>
    <dgm:pt modelId="{594DDF6C-467B-46C5-80D1-4E08D09A3AA9}" type="pres">
      <dgm:prSet presAssocID="{62E3813E-5264-4E73-9DD1-0A4BDFAD1128}" presName="bgRect" presStyleLbl="bgShp" presStyleIdx="1" presStyleCnt="3"/>
      <dgm:spPr/>
    </dgm:pt>
    <dgm:pt modelId="{4CE0F5A6-F19C-47F9-8FCD-70D2B3EF7B7C}" type="pres">
      <dgm:prSet presAssocID="{62E3813E-5264-4E73-9DD1-0A4BDFAD11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DF9C439-24C4-4A00-A025-C4F5B0D9582E}" type="pres">
      <dgm:prSet presAssocID="{62E3813E-5264-4E73-9DD1-0A4BDFAD1128}" presName="spaceRect" presStyleCnt="0"/>
      <dgm:spPr/>
    </dgm:pt>
    <dgm:pt modelId="{A1C87590-3CE6-4C52-A1A6-4E4E905332C4}" type="pres">
      <dgm:prSet presAssocID="{62E3813E-5264-4E73-9DD1-0A4BDFAD1128}" presName="parTx" presStyleLbl="revTx" presStyleIdx="2" presStyleCnt="6">
        <dgm:presLayoutVars>
          <dgm:chMax val="0"/>
          <dgm:chPref val="0"/>
        </dgm:presLayoutVars>
      </dgm:prSet>
      <dgm:spPr/>
    </dgm:pt>
    <dgm:pt modelId="{D669A8EA-2875-4E76-9E9D-A74A0960E316}" type="pres">
      <dgm:prSet presAssocID="{62E3813E-5264-4E73-9DD1-0A4BDFAD1128}" presName="desTx" presStyleLbl="revTx" presStyleIdx="3" presStyleCnt="6">
        <dgm:presLayoutVars/>
      </dgm:prSet>
      <dgm:spPr/>
    </dgm:pt>
    <dgm:pt modelId="{ADF45E90-EF26-418A-B314-9648328D044B}" type="pres">
      <dgm:prSet presAssocID="{45EA4B16-9B28-4B90-BDB5-D20570509122}" presName="sibTrans" presStyleCnt="0"/>
      <dgm:spPr/>
    </dgm:pt>
    <dgm:pt modelId="{C8FCBA1F-858E-4B1C-9921-CABD5CD9FD21}" type="pres">
      <dgm:prSet presAssocID="{F603E72F-412D-4F7D-A308-20933F681F6B}" presName="compNode" presStyleCnt="0"/>
      <dgm:spPr/>
    </dgm:pt>
    <dgm:pt modelId="{DB6BDC60-29E9-485C-BC7F-4D81CBA87AAB}" type="pres">
      <dgm:prSet presAssocID="{F603E72F-412D-4F7D-A308-20933F681F6B}" presName="bgRect" presStyleLbl="bgShp" presStyleIdx="2" presStyleCnt="3"/>
      <dgm:spPr/>
    </dgm:pt>
    <dgm:pt modelId="{D0EA1423-FFC1-4224-9EC1-91C47AA7AF12}" type="pres">
      <dgm:prSet presAssocID="{F603E72F-412D-4F7D-A308-20933F681F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562C705E-3B4B-4F66-BC59-EEEBDC95A873}" type="pres">
      <dgm:prSet presAssocID="{F603E72F-412D-4F7D-A308-20933F681F6B}" presName="spaceRect" presStyleCnt="0"/>
      <dgm:spPr/>
    </dgm:pt>
    <dgm:pt modelId="{5BB4B3AD-37D0-43BA-A255-1B277B112AEB}" type="pres">
      <dgm:prSet presAssocID="{F603E72F-412D-4F7D-A308-20933F681F6B}" presName="parTx" presStyleLbl="revTx" presStyleIdx="4" presStyleCnt="6">
        <dgm:presLayoutVars>
          <dgm:chMax val="0"/>
          <dgm:chPref val="0"/>
        </dgm:presLayoutVars>
      </dgm:prSet>
      <dgm:spPr/>
    </dgm:pt>
    <dgm:pt modelId="{86EFD171-2843-4835-9DC3-1B1E5ADFCE51}" type="pres">
      <dgm:prSet presAssocID="{F603E72F-412D-4F7D-A308-20933F681F6B}" presName="desTx" presStyleLbl="revTx" presStyleIdx="5" presStyleCnt="6">
        <dgm:presLayoutVars/>
      </dgm:prSet>
      <dgm:spPr/>
    </dgm:pt>
  </dgm:ptLst>
  <dgm:cxnLst>
    <dgm:cxn modelId="{B4FC6F03-3646-4B12-9967-83117DF0F81F}" srcId="{CDA6A658-6893-4437-A02F-42E1A945522D}" destId="{ED461FA2-E990-4BB4-884E-B33A5B8B8096}" srcOrd="0" destOrd="0" parTransId="{94F64869-1690-4440-AD68-54ACAAD8D71D}" sibTransId="{7C1CCFC4-7214-4F8C-8DFD-3EE509A7A9DA}"/>
    <dgm:cxn modelId="{51308213-C82E-4C01-9F4F-42676A772E14}" type="presOf" srcId="{ED461FA2-E990-4BB4-884E-B33A5B8B8096}" destId="{7A4785CC-F352-4499-ABF3-082B1FDBC5EA}" srcOrd="0" destOrd="0" presId="urn:microsoft.com/office/officeart/2018/2/layout/IconVerticalSolidList"/>
    <dgm:cxn modelId="{1F13DC61-13C3-4F1F-A682-350A10558169}" srcId="{A56C8AE9-8150-4A5E-BC9D-B4568957A6DC}" destId="{62E3813E-5264-4E73-9DD1-0A4BDFAD1128}" srcOrd="1" destOrd="0" parTransId="{138710C3-2616-4753-B960-480E8CBE0AB4}" sibTransId="{45EA4B16-9B28-4B90-BDB5-D20570509122}"/>
    <dgm:cxn modelId="{2AFA3271-0A34-47CB-B12B-1534D0E2FD06}" srcId="{62E3813E-5264-4E73-9DD1-0A4BDFAD1128}" destId="{9759691C-1E8F-4CDE-87B8-5894372C4889}" srcOrd="0" destOrd="0" parTransId="{16A4CA8C-F1CD-4A84-97C1-1CBB114757A3}" sibTransId="{1A859888-FAB8-4F06-BA1C-F371526C670B}"/>
    <dgm:cxn modelId="{040BFF5A-250A-4BCE-977D-E13DE58FFD51}" type="presOf" srcId="{62E3813E-5264-4E73-9DD1-0A4BDFAD1128}" destId="{A1C87590-3CE6-4C52-A1A6-4E4E905332C4}" srcOrd="0" destOrd="0" presId="urn:microsoft.com/office/officeart/2018/2/layout/IconVerticalSolidList"/>
    <dgm:cxn modelId="{D8BCE881-28B9-4799-98B4-6D337CD008DD}" type="presOf" srcId="{A56C8AE9-8150-4A5E-BC9D-B4568957A6DC}" destId="{47124762-0AE1-48B3-8B94-9A9028311455}" srcOrd="0" destOrd="0" presId="urn:microsoft.com/office/officeart/2018/2/layout/IconVerticalSolidList"/>
    <dgm:cxn modelId="{3D61868D-932E-42AC-B4A8-13193ACA1BEC}" type="presOf" srcId="{531C1936-E74B-4CAD-92DC-88DDDE4186DC}" destId="{86EFD171-2843-4835-9DC3-1B1E5ADFCE51}" srcOrd="0" destOrd="0" presId="urn:microsoft.com/office/officeart/2018/2/layout/IconVerticalSolidList"/>
    <dgm:cxn modelId="{6C6F678E-52E1-4556-94B8-B5AF674957D5}" type="presOf" srcId="{CDA6A658-6893-4437-A02F-42E1A945522D}" destId="{992793E6-3406-45AB-A2BD-ACC9DF6F20F2}" srcOrd="0" destOrd="0" presId="urn:microsoft.com/office/officeart/2018/2/layout/IconVerticalSolidList"/>
    <dgm:cxn modelId="{EF6EED97-1641-41F4-A1F5-5E34418A0CC3}" srcId="{A56C8AE9-8150-4A5E-BC9D-B4568957A6DC}" destId="{F603E72F-412D-4F7D-A308-20933F681F6B}" srcOrd="2" destOrd="0" parTransId="{0A075A3B-AB3F-460A-A45E-67B971657949}" sibTransId="{52F0B6CA-F0A5-4781-86BD-56DFACDD969F}"/>
    <dgm:cxn modelId="{A52DFDAA-BEBC-4D6B-96F3-DD77473AB0E4}" srcId="{A56C8AE9-8150-4A5E-BC9D-B4568957A6DC}" destId="{CDA6A658-6893-4437-A02F-42E1A945522D}" srcOrd="0" destOrd="0" parTransId="{B19EECC6-9F22-4BAB-BCD1-BA34F779145C}" sibTransId="{795639BD-F438-463B-8907-4B8FC9AA2855}"/>
    <dgm:cxn modelId="{DF3762AE-705C-4774-B27A-786331B45C1D}" type="presOf" srcId="{9759691C-1E8F-4CDE-87B8-5894372C4889}" destId="{D669A8EA-2875-4E76-9E9D-A74A0960E316}" srcOrd="0" destOrd="0" presId="urn:microsoft.com/office/officeart/2018/2/layout/IconVerticalSolidList"/>
    <dgm:cxn modelId="{1C8C99B7-0166-4C39-ADE5-CF5B20CC0DB9}" type="presOf" srcId="{F603E72F-412D-4F7D-A308-20933F681F6B}" destId="{5BB4B3AD-37D0-43BA-A255-1B277B112AEB}" srcOrd="0" destOrd="0" presId="urn:microsoft.com/office/officeart/2018/2/layout/IconVerticalSolidList"/>
    <dgm:cxn modelId="{827686CA-F3F9-4FA7-A8E5-DA412C4C0D6C}" srcId="{F603E72F-412D-4F7D-A308-20933F681F6B}" destId="{531C1936-E74B-4CAD-92DC-88DDDE4186DC}" srcOrd="0" destOrd="0" parTransId="{84E31CBC-3D10-46C7-9E26-6D85FD70FD9B}" sibTransId="{D69DB847-5A85-469E-8748-599F81100362}"/>
    <dgm:cxn modelId="{C5EDFE71-EE24-4534-BF9E-75271BB45526}" type="presParOf" srcId="{47124762-0AE1-48B3-8B94-9A9028311455}" destId="{4729EBBD-0ED0-41EA-8C1B-4B9EC6E512B5}" srcOrd="0" destOrd="0" presId="urn:microsoft.com/office/officeart/2018/2/layout/IconVerticalSolidList"/>
    <dgm:cxn modelId="{F3C47115-5A48-4FBC-9657-96D2BDEFC0FD}" type="presParOf" srcId="{4729EBBD-0ED0-41EA-8C1B-4B9EC6E512B5}" destId="{A7565AE0-BDEB-4CB0-B8EF-56DC4ABDBC25}" srcOrd="0" destOrd="0" presId="urn:microsoft.com/office/officeart/2018/2/layout/IconVerticalSolidList"/>
    <dgm:cxn modelId="{E5208963-DC53-48E5-A042-11F9A0128368}" type="presParOf" srcId="{4729EBBD-0ED0-41EA-8C1B-4B9EC6E512B5}" destId="{D864FE20-367E-481B-80A1-C05AB44B8468}" srcOrd="1" destOrd="0" presId="urn:microsoft.com/office/officeart/2018/2/layout/IconVerticalSolidList"/>
    <dgm:cxn modelId="{04891097-B188-4B84-B7E5-920C02EFD7FC}" type="presParOf" srcId="{4729EBBD-0ED0-41EA-8C1B-4B9EC6E512B5}" destId="{C3F08CEF-1C7F-4234-8779-BE0B9926C48F}" srcOrd="2" destOrd="0" presId="urn:microsoft.com/office/officeart/2018/2/layout/IconVerticalSolidList"/>
    <dgm:cxn modelId="{5917A1D2-0842-4D71-876C-00C69A05A11D}" type="presParOf" srcId="{4729EBBD-0ED0-41EA-8C1B-4B9EC6E512B5}" destId="{992793E6-3406-45AB-A2BD-ACC9DF6F20F2}" srcOrd="3" destOrd="0" presId="urn:microsoft.com/office/officeart/2018/2/layout/IconVerticalSolidList"/>
    <dgm:cxn modelId="{D98147C3-5B0F-4F4C-9B1B-FD02BDA8D0C2}" type="presParOf" srcId="{4729EBBD-0ED0-41EA-8C1B-4B9EC6E512B5}" destId="{7A4785CC-F352-4499-ABF3-082B1FDBC5EA}" srcOrd="4" destOrd="0" presId="urn:microsoft.com/office/officeart/2018/2/layout/IconVerticalSolidList"/>
    <dgm:cxn modelId="{8A7C2F8A-38FC-4FD8-99C6-03DA9A30F319}" type="presParOf" srcId="{47124762-0AE1-48B3-8B94-9A9028311455}" destId="{BCE0D717-8A09-4D89-8DA1-D2C20897D9CB}" srcOrd="1" destOrd="0" presId="urn:microsoft.com/office/officeart/2018/2/layout/IconVerticalSolidList"/>
    <dgm:cxn modelId="{D8D55A69-10E1-4A3E-B5D6-104B8669B478}" type="presParOf" srcId="{47124762-0AE1-48B3-8B94-9A9028311455}" destId="{CF664D4C-034A-4137-9EB2-68FF11126C54}" srcOrd="2" destOrd="0" presId="urn:microsoft.com/office/officeart/2018/2/layout/IconVerticalSolidList"/>
    <dgm:cxn modelId="{51414842-FDEF-484F-BF77-62AB3326C8BA}" type="presParOf" srcId="{CF664D4C-034A-4137-9EB2-68FF11126C54}" destId="{594DDF6C-467B-46C5-80D1-4E08D09A3AA9}" srcOrd="0" destOrd="0" presId="urn:microsoft.com/office/officeart/2018/2/layout/IconVerticalSolidList"/>
    <dgm:cxn modelId="{508F4E13-45F3-43AB-AC0B-C06AFBE72966}" type="presParOf" srcId="{CF664D4C-034A-4137-9EB2-68FF11126C54}" destId="{4CE0F5A6-F19C-47F9-8FCD-70D2B3EF7B7C}" srcOrd="1" destOrd="0" presId="urn:microsoft.com/office/officeart/2018/2/layout/IconVerticalSolidList"/>
    <dgm:cxn modelId="{4D892489-D467-4188-9EFD-4DD00BF20E92}" type="presParOf" srcId="{CF664D4C-034A-4137-9EB2-68FF11126C54}" destId="{1DF9C439-24C4-4A00-A025-C4F5B0D9582E}" srcOrd="2" destOrd="0" presId="urn:microsoft.com/office/officeart/2018/2/layout/IconVerticalSolidList"/>
    <dgm:cxn modelId="{27D9D297-555A-4492-8E75-C23F91F3AA16}" type="presParOf" srcId="{CF664D4C-034A-4137-9EB2-68FF11126C54}" destId="{A1C87590-3CE6-4C52-A1A6-4E4E905332C4}" srcOrd="3" destOrd="0" presId="urn:microsoft.com/office/officeart/2018/2/layout/IconVerticalSolidList"/>
    <dgm:cxn modelId="{613EAF97-B4AD-4BF5-8BE2-EB696057DDC1}" type="presParOf" srcId="{CF664D4C-034A-4137-9EB2-68FF11126C54}" destId="{D669A8EA-2875-4E76-9E9D-A74A0960E316}" srcOrd="4" destOrd="0" presId="urn:microsoft.com/office/officeart/2018/2/layout/IconVerticalSolidList"/>
    <dgm:cxn modelId="{AA38EC27-CB77-4385-9622-A6F0E673B6A6}" type="presParOf" srcId="{47124762-0AE1-48B3-8B94-9A9028311455}" destId="{ADF45E90-EF26-418A-B314-9648328D044B}" srcOrd="3" destOrd="0" presId="urn:microsoft.com/office/officeart/2018/2/layout/IconVerticalSolidList"/>
    <dgm:cxn modelId="{2CD54145-FAE9-4D3A-9263-7725BF9B38B0}" type="presParOf" srcId="{47124762-0AE1-48B3-8B94-9A9028311455}" destId="{C8FCBA1F-858E-4B1C-9921-CABD5CD9FD21}" srcOrd="4" destOrd="0" presId="urn:microsoft.com/office/officeart/2018/2/layout/IconVerticalSolidList"/>
    <dgm:cxn modelId="{140422A0-DFAC-4F88-A9EC-227BFB87F427}" type="presParOf" srcId="{C8FCBA1F-858E-4B1C-9921-CABD5CD9FD21}" destId="{DB6BDC60-29E9-485C-BC7F-4D81CBA87AAB}" srcOrd="0" destOrd="0" presId="urn:microsoft.com/office/officeart/2018/2/layout/IconVerticalSolidList"/>
    <dgm:cxn modelId="{318816D9-E392-4064-86DB-4C94B6FFB718}" type="presParOf" srcId="{C8FCBA1F-858E-4B1C-9921-CABD5CD9FD21}" destId="{D0EA1423-FFC1-4224-9EC1-91C47AA7AF12}" srcOrd="1" destOrd="0" presId="urn:microsoft.com/office/officeart/2018/2/layout/IconVerticalSolidList"/>
    <dgm:cxn modelId="{B1944003-ADB5-4FCA-A2D2-410CB7BDEFFB}" type="presParOf" srcId="{C8FCBA1F-858E-4B1C-9921-CABD5CD9FD21}" destId="{562C705E-3B4B-4F66-BC59-EEEBDC95A873}" srcOrd="2" destOrd="0" presId="urn:microsoft.com/office/officeart/2018/2/layout/IconVerticalSolidList"/>
    <dgm:cxn modelId="{70616770-9B03-4434-8CFA-53FE8E8DE5AE}" type="presParOf" srcId="{C8FCBA1F-858E-4B1C-9921-CABD5CD9FD21}" destId="{5BB4B3AD-37D0-43BA-A255-1B277B112AEB}" srcOrd="3" destOrd="0" presId="urn:microsoft.com/office/officeart/2018/2/layout/IconVerticalSolidList"/>
    <dgm:cxn modelId="{90CF4259-87D2-4055-99B1-88F9F42FCCAD}" type="presParOf" srcId="{C8FCBA1F-858E-4B1C-9921-CABD5CD9FD21}" destId="{86EFD171-2843-4835-9DC3-1B1E5ADFCE5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565AE0-BDEB-4CB0-B8EF-56DC4ABDBC25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4FE20-367E-481B-80A1-C05AB44B846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793E6-3406-45AB-A2BD-ACC9DF6F20F2}">
      <dsp:nvSpPr>
        <dsp:cNvPr id="0" name=""/>
        <dsp:cNvSpPr/>
      </dsp:nvSpPr>
      <dsp:spPr>
        <a:xfrm>
          <a:off x="1437631" y="531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 New Roman"/>
              <a:cs typeface="Times New Roman"/>
            </a:rPr>
            <a:t>Optimal Puzzle Solver Using A*</a:t>
          </a:r>
          <a:endParaRPr lang="en-US" sz="2500" kern="1200" dirty="0">
            <a:latin typeface="Times New Roman"/>
            <a:cs typeface="Times New Roman"/>
          </a:endParaRPr>
        </a:p>
      </dsp:txBody>
      <dsp:txXfrm>
        <a:off x="1437631" y="531"/>
        <a:ext cx="4732020" cy="1244702"/>
      </dsp:txXfrm>
    </dsp:sp>
    <dsp:sp modelId="{7A4785CC-F352-4499-ABF3-082B1FDBC5EA}">
      <dsp:nvSpPr>
        <dsp:cNvPr id="0" name=""/>
        <dsp:cNvSpPr/>
      </dsp:nvSpPr>
      <dsp:spPr>
        <a:xfrm>
          <a:off x="6169651" y="531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Develop and demonstrate an A* search-based solver that uses admissible heuristics to find the optimal solution efficiently.</a:t>
          </a:r>
        </a:p>
      </dsp:txBody>
      <dsp:txXfrm>
        <a:off x="6169651" y="531"/>
        <a:ext cx="4345948" cy="1244702"/>
      </dsp:txXfrm>
    </dsp:sp>
    <dsp:sp modelId="{594DDF6C-467B-46C5-80D1-4E08D09A3AA9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0F5A6-F19C-47F9-8FCD-70D2B3EF7B7C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87590-3CE6-4C52-A1A6-4E4E905332C4}">
      <dsp:nvSpPr>
        <dsp:cNvPr id="0" name=""/>
        <dsp:cNvSpPr/>
      </dsp:nvSpPr>
      <dsp:spPr>
        <a:xfrm>
          <a:off x="1437631" y="1556410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 New Roman"/>
              <a:cs typeface="Times New Roman"/>
            </a:rPr>
            <a:t>Early Failure Detection with Arc Consistency</a:t>
          </a:r>
          <a:endParaRPr lang="en-US" sz="2500" kern="1200" dirty="0">
            <a:latin typeface="Times New Roman"/>
            <a:cs typeface="Times New Roman"/>
          </a:endParaRPr>
        </a:p>
      </dsp:txBody>
      <dsp:txXfrm>
        <a:off x="1437631" y="1556410"/>
        <a:ext cx="4732020" cy="1244702"/>
      </dsp:txXfrm>
    </dsp:sp>
    <dsp:sp modelId="{D669A8EA-2875-4E76-9E9D-A74A0960E316}">
      <dsp:nvSpPr>
        <dsp:cNvPr id="0" name=""/>
        <dsp:cNvSpPr/>
      </dsp:nvSpPr>
      <dsp:spPr>
        <a:xfrm>
          <a:off x="6169651" y="1556410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Implement arc consistency techniques to prune invalid choices early in the solving process, reducing computation time and enhancing performance.</a:t>
          </a:r>
        </a:p>
      </dsp:txBody>
      <dsp:txXfrm>
        <a:off x="6169651" y="1556410"/>
        <a:ext cx="4345948" cy="1244702"/>
      </dsp:txXfrm>
    </dsp:sp>
    <dsp:sp modelId="{DB6BDC60-29E9-485C-BC7F-4D81CBA87AAB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A1423-FFC1-4224-9EC1-91C47AA7AF1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4B3AD-37D0-43BA-A255-1B277B112AEB}">
      <dsp:nvSpPr>
        <dsp:cNvPr id="0" name=""/>
        <dsp:cNvSpPr/>
      </dsp:nvSpPr>
      <dsp:spPr>
        <a:xfrm>
          <a:off x="1437631" y="3112289"/>
          <a:ext cx="4732020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Times New Roman"/>
              <a:cs typeface="Times New Roman"/>
            </a:rPr>
            <a:t>Reinforcement Learning Agent with Q-Learning</a:t>
          </a:r>
          <a:endParaRPr lang="en-US" sz="2500" kern="1200" dirty="0">
            <a:latin typeface="Times New Roman"/>
            <a:cs typeface="Times New Roman"/>
          </a:endParaRPr>
        </a:p>
      </dsp:txBody>
      <dsp:txXfrm>
        <a:off x="1437631" y="3112289"/>
        <a:ext cx="4732020" cy="1244702"/>
      </dsp:txXfrm>
    </dsp:sp>
    <dsp:sp modelId="{86EFD171-2843-4835-9DC3-1B1E5ADFCE51}">
      <dsp:nvSpPr>
        <dsp:cNvPr id="0" name=""/>
        <dsp:cNvSpPr/>
      </dsp:nvSpPr>
      <dsp:spPr>
        <a:xfrm>
          <a:off x="6169651" y="3112289"/>
          <a:ext cx="434594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/>
              <a:cs typeface="Times New Roman"/>
            </a:rPr>
            <a:t>Train a Q-learning agent to learn optimal symbol placement policies (Sun or Moon) by maximizing the expected cumulative reward across the grid.</a:t>
          </a:r>
        </a:p>
      </dsp:txBody>
      <dsp:txXfrm>
        <a:off x="6169651" y="3112289"/>
        <a:ext cx="434594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 t="-38000" b="-3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874078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Play Tango</a:t>
            </a:r>
            <a:endParaRPr lang="en-US" b="1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816208"/>
            <a:ext cx="10486511" cy="29117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800" dirty="0">
                <a:latin typeface="Times New Roman"/>
                <a:cs typeface="Times New Roman"/>
              </a:rPr>
              <a:t>Team members:</a:t>
            </a:r>
            <a:endParaRPr lang="en-US" sz="1800"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r>
              <a:rPr lang="en-US" sz="1800" dirty="0">
                <a:latin typeface="Times New Roman"/>
                <a:cs typeface="Times New Roman"/>
              </a:rPr>
              <a:t>Lal Bahadur Reshmi Thapa</a:t>
            </a:r>
          </a:p>
          <a:p>
            <a:pPr marL="457200" indent="-457200" algn="l">
              <a:buAutoNum type="arabicPeriod"/>
            </a:pPr>
            <a:r>
              <a:rPr lang="en-US" sz="1800" dirty="0">
                <a:latin typeface="Times New Roman"/>
                <a:cs typeface="Times New Roman"/>
              </a:rPr>
              <a:t>Sadiksha Chitrakar</a:t>
            </a:r>
          </a:p>
          <a:p>
            <a:pPr marL="457200" indent="-457200" algn="l">
              <a:buAutoNum type="arabicPeriod"/>
            </a:pPr>
            <a:r>
              <a:rPr lang="en-US" sz="1800" dirty="0">
                <a:latin typeface="Times New Roman"/>
                <a:cs typeface="Times New Roman"/>
              </a:rPr>
              <a:t>Suraj Thapa                                   </a:t>
            </a:r>
          </a:p>
          <a:p>
            <a:pPr marL="457200" indent="-457200" algn="l">
              <a:buAutoNum type="arabicPeriod"/>
            </a:pPr>
            <a:endParaRPr lang="en-US" sz="1800" dirty="0"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1800" dirty="0">
              <a:latin typeface="Times New Roman"/>
              <a:cs typeface="Times New Roman"/>
            </a:endParaRPr>
          </a:p>
          <a:p>
            <a:pPr algn="l"/>
            <a:r>
              <a:rPr lang="en-US" sz="1800" dirty="0">
                <a:latin typeface="Times New Roman"/>
                <a:cs typeface="Times New Roman"/>
              </a:rPr>
              <a:t>                                       April 06, 2025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94C9D-BA7B-0241-4C42-F02AE6E40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Project topic: Play Tango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LinkedIn Puzzle Game Solvers by LelsersLasers">
            <a:extLst>
              <a:ext uri="{FF2B5EF4-FFF2-40B4-BE49-F238E27FC236}">
                <a16:creationId xmlns:a16="http://schemas.microsoft.com/office/drawing/2014/main" id="{798708E8-4507-73D7-A291-AE4FE224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85296"/>
            <a:ext cx="4777381" cy="4717663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D2F6-B3DA-3F6E-34D1-D675BE708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600" b="1" dirty="0">
                <a:latin typeface="Times New Roman"/>
                <a:cs typeface="Times New Roman"/>
              </a:rPr>
              <a:t>How to play: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Fill each cell with either a suns or moons (for instance) can be any two distinct symbols 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No more than 2 of the same symbol may be next to each other, vertically or horizontally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Each row and column must have an equal number of suns and moons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Cells separated by = must be the same type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Cells separated by × must be opposite types</a:t>
            </a: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Each puzzle has one right answer and can be solved via deduction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8C093C-FE47-029E-E54E-04D220A1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1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E08AE-0611-15C1-C2B9-802C2362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Statement of project objectives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045D2FC8-7A25-14FE-0BAD-F794259B5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8C41-FBD3-60E8-7C82-B43904C50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latin typeface="Times New Roman"/>
                <a:ea typeface="+mn-lt"/>
                <a:cs typeface="+mn-lt"/>
              </a:rPr>
              <a:t>Implement A* Search</a:t>
            </a:r>
            <a:endParaRPr lang="en-US" sz="1600" dirty="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Apply the A* search algorithm to find the optimal solution to the Tango puzzle, using admissible heuristics that guide the search effectively—penalizing poor decisions without overestimating the true cost.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b="1" dirty="0">
                <a:latin typeface="Times New Roman"/>
                <a:ea typeface="+mn-lt"/>
                <a:cs typeface="+mn-lt"/>
              </a:rPr>
              <a:t>Apply Arc Consistency (AC-3)</a:t>
            </a:r>
            <a:endParaRPr lang="en-US" sz="1600" dirty="0">
              <a:latin typeface="Times New Roman"/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Use arc consistency techniques to detect early failures by pruning inconsistent values from the puzzle, improving efficiency through constraint satisfaction.</a:t>
            </a:r>
          </a:p>
          <a:p>
            <a:r>
              <a:rPr lang="en-US" sz="1600" b="1" dirty="0">
                <a:latin typeface="Times New Roman"/>
                <a:ea typeface="+mn-lt"/>
                <a:cs typeface="+mn-lt"/>
              </a:rPr>
              <a:t>Train with Q-Learning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Utilize Q-learning, a model-free reinforcement learning approach, to train an agent that learns to make optimal symbol placements by assigning values to actions based on its current state.</a:t>
            </a:r>
            <a:endParaRPr lang="en-US" sz="1600">
              <a:latin typeface="Times New Roman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D494EA-EDF2-A8D7-2405-32ACF9488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2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ABAF45-B61E-C6D9-6882-C5C9AE38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Approach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E23092D9-CF7C-A07C-B766-533CF12BC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EE17-60EC-7A0D-A66B-75674AF7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latin typeface="Times New Roman"/>
                <a:ea typeface="+mn-lt"/>
                <a:cs typeface="+mn-lt"/>
              </a:rPr>
              <a:t>Programming Language</a:t>
            </a:r>
            <a:endParaRPr lang="en-US" sz="1600">
              <a:latin typeface="Times New Roman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The project will primarily be implemented using Python, along with relevant libraries for search algorithms, constraint satisfaction, and reinforcement learning (e.g., </a:t>
            </a:r>
            <a:r>
              <a:rPr lang="en-US" sz="1600" dirty="0" err="1">
                <a:latin typeface="Times New Roman"/>
                <a:cs typeface="Times New Roman"/>
              </a:rPr>
              <a:t>numpy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heapq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600" dirty="0" err="1">
                <a:latin typeface="Times New Roman"/>
                <a:cs typeface="Times New Roman"/>
              </a:rPr>
              <a:t>pygame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etc.).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b="1" dirty="0">
                <a:latin typeface="Times New Roman"/>
                <a:ea typeface="+mn-lt"/>
                <a:cs typeface="+mn-lt"/>
              </a:rPr>
              <a:t>Techniques and Algorithms</a:t>
            </a:r>
            <a:endParaRPr lang="en-US" sz="1600">
              <a:latin typeface="Times New Roman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Implement the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A*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algorithm with admissible heuristics for optimal puzzle solving.</a:t>
            </a:r>
            <a:endParaRPr lang="en-US" sz="1600">
              <a:latin typeface="Times New Roman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Apply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Arc Consistency (AC-3)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to handle the puzzle as a Constraint Satisfaction Problem (CSP).</a:t>
            </a:r>
            <a:endParaRPr lang="en-US" sz="1600">
              <a:latin typeface="Times New Roman"/>
              <a:ea typeface="+mn-lt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Use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Q-learning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a model-free reinforcement learning algorithm, to train an agent that learns puzzle-solving strategies through exploration.</a:t>
            </a:r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93143F-545D-C0CD-5970-0EE478C8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12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D1D23-D4A9-3051-F678-8F560C8E0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Deliverables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9458C0A-6F58-6951-0557-03E3162A4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6077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1" name="Slide Number Placeholder 270">
            <a:extLst>
              <a:ext uri="{FF2B5EF4-FFF2-40B4-BE49-F238E27FC236}">
                <a16:creationId xmlns:a16="http://schemas.microsoft.com/office/drawing/2014/main" id="{BA1D2412-33D5-FD4C-9A72-76112D0F9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6B6F9-CEA0-D76C-DC4B-A21D563B5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Evaluation methodology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6D9A-9651-8ECD-4C54-1720FA0C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latin typeface="Times New Roman"/>
                <a:ea typeface="+mn-lt"/>
                <a:cs typeface="+mn-lt"/>
              </a:rPr>
              <a:t>A* Search Evaluation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Assess the effectiveness of admissible heuristics by verifying whether the A* algorithm consistently finds the optimal solution with minimal search effort.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b="1" dirty="0">
                <a:latin typeface="Times New Roman"/>
                <a:ea typeface="+mn-lt"/>
                <a:cs typeface="+mn-lt"/>
              </a:rPr>
              <a:t>Arc Consistency Validation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Confirm that all constraints are satisfied using arc consistency. Ensure that each grid cell is correctly assigned (Sun or Moon) without violating the puzzle rules.</a:t>
            </a: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b="1" dirty="0">
                <a:latin typeface="Times New Roman"/>
                <a:ea typeface="+mn-lt"/>
                <a:cs typeface="+mn-lt"/>
              </a:rPr>
              <a:t>Q-Learning Assessment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Analyze the learned Q-values over training episodes to evaluate if the agent is improving its decisions—i.e., learning to choose optimal actions with increasing accuracy and reward.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9A334-4C1E-3E06-6F2A-ECDECA04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1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Play Tango</vt:lpstr>
      <vt:lpstr>Project topic: Play Tango</vt:lpstr>
      <vt:lpstr>Statement of project objectives</vt:lpstr>
      <vt:lpstr>Approach</vt:lpstr>
      <vt:lpstr>Deliverables</vt:lpstr>
      <vt:lpstr>Evaluation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376</cp:revision>
  <dcterms:created xsi:type="dcterms:W3CDTF">2025-04-06T20:42:36Z</dcterms:created>
  <dcterms:modified xsi:type="dcterms:W3CDTF">2025-04-07T03:22:59Z</dcterms:modified>
</cp:coreProperties>
</file>