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77" r:id="rId5"/>
    <p:sldId id="261" r:id="rId6"/>
    <p:sldId id="453" r:id="rId7"/>
    <p:sldId id="3125" r:id="rId8"/>
    <p:sldId id="567" r:id="rId9"/>
    <p:sldId id="258" r:id="rId10"/>
    <p:sldId id="263" r:id="rId11"/>
    <p:sldId id="3140" r:id="rId12"/>
    <p:sldId id="3141" r:id="rId13"/>
    <p:sldId id="3142" r:id="rId14"/>
    <p:sldId id="3143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68" y="48"/>
      </p:cViewPr>
      <p:guideLst>
        <p:guide orient="horz" pos="26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1026160" y="850265"/>
            <a:ext cx="101403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基于注意力的有特权模式的自闭症谱系障碍筛查</a:t>
            </a: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汇报人：鲁晓曼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稻壳儿_答辩小姐姐作品_2"/>
          <p:cNvSpPr/>
          <p:nvPr/>
        </p:nvSpPr>
        <p:spPr>
          <a:xfrm>
            <a:off x="1025780" y="2024247"/>
            <a:ext cx="689872" cy="689872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稻壳儿_答辩小姐姐作品_5"/>
          <p:cNvSpPr/>
          <p:nvPr/>
        </p:nvSpPr>
        <p:spPr>
          <a:xfrm>
            <a:off x="6774722" y="2045080"/>
            <a:ext cx="689872" cy="689872"/>
          </a:xfrm>
          <a:prstGeom prst="ellipse">
            <a:avLst/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_答辩小姐姐作品_6"/>
          <p:cNvSpPr/>
          <p:nvPr/>
        </p:nvSpPr>
        <p:spPr>
          <a:xfrm>
            <a:off x="1609090" y="2880360"/>
            <a:ext cx="3552825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照片拍摄：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ASD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和对照组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图像观看：将患者的不同眼睛视为两个受试者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Saliency4ASD 数据集</a:t>
            </a:r>
          </a:p>
        </p:txBody>
      </p:sp>
      <p:sp>
        <p:nvSpPr>
          <p:cNvPr id="5" name="稻壳儿_答辩小姐姐作品_7"/>
          <p:cNvSpPr/>
          <p:nvPr/>
        </p:nvSpPr>
        <p:spPr>
          <a:xfrm>
            <a:off x="2039029" y="2130192"/>
            <a:ext cx="1282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</a:t>
            </a: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sp>
        <p:nvSpPr>
          <p:cNvPr id="21" name="稻壳儿_答辩小姐姐作品_11"/>
          <p:cNvSpPr/>
          <p:nvPr/>
        </p:nvSpPr>
        <p:spPr>
          <a:xfrm>
            <a:off x="7299325" y="2809875"/>
            <a:ext cx="4128770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具有二进制交叉熵损失的 Adam 优化器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独立训练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——学习共享空间——共享空间蒸馏阶段</a:t>
            </a:r>
          </a:p>
        </p:txBody>
      </p:sp>
      <p:sp>
        <p:nvSpPr>
          <p:cNvPr id="22" name="稻壳儿_答辩小姐姐作品_12"/>
          <p:cNvSpPr/>
          <p:nvPr/>
        </p:nvSpPr>
        <p:spPr>
          <a:xfrm>
            <a:off x="7862893" y="2107967"/>
            <a:ext cx="1282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训练</a:t>
            </a: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2117770"/>
            <a:ext cx="477030" cy="477030"/>
          </a:xfrm>
          <a:prstGeom prst="rect">
            <a:avLst/>
          </a:prstGeom>
        </p:spPr>
      </p:pic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pic>
        <p:nvPicPr>
          <p:cNvPr id="28" name="稻壳儿_答辩小姐姐作品_17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319" y="4147926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实施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准确性（ACC.），敏感性（Sen.），特异性（Spe.）和AUC</a:t>
            </a:r>
          </a:p>
        </p:txBody>
      </p:sp>
      <p:sp>
        <p:nvSpPr>
          <p:cNvPr id="4" name="稻壳儿_答辩小姐姐作品_6"/>
          <p:cNvSpPr/>
          <p:nvPr/>
        </p:nvSpPr>
        <p:spPr>
          <a:xfrm>
            <a:off x="1351280" y="4624705"/>
            <a:ext cx="3552825" cy="1014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模型间比较</a:t>
            </a:r>
          </a:p>
          <a:p>
            <a:pPr algn="ctr">
              <a:lnSpc>
                <a:spcPct val="150000"/>
              </a:lnSpc>
              <a:defRPr/>
            </a:pP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sp>
        <p:nvSpPr>
          <p:cNvPr id="21" name="稻壳儿_答辩小姐姐作品_11"/>
          <p:cNvSpPr/>
          <p:nvPr/>
        </p:nvSpPr>
        <p:spPr>
          <a:xfrm>
            <a:off x="6702425" y="4545330"/>
            <a:ext cx="4779010" cy="2399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模型内比较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Extra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在单个模态上附加层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训练周期的数量与Full相同，说明改进不仅仅是由于模型修改或额外训练周期的优势。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2108245"/>
            <a:ext cx="477030" cy="477030"/>
          </a:xfrm>
          <a:prstGeom prst="rect">
            <a:avLst/>
          </a:prstGeom>
        </p:spPr>
      </p:pic>
      <p:pic>
        <p:nvPicPr>
          <p:cNvPr id="28" name="稻壳儿_答辩小姐姐作品_17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319" y="4147926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结果</a:t>
              </a:r>
            </a:p>
          </p:txBody>
        </p:sp>
      </p:grpSp>
      <p:pic>
        <p:nvPicPr>
          <p:cNvPr id="2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22" y="1505585"/>
            <a:ext cx="6188075" cy="3119120"/>
          </a:xfrm>
          <a:prstGeom prst="rect">
            <a:avLst/>
          </a:prstGeom>
        </p:spPr>
      </p:pic>
      <p:pic>
        <p:nvPicPr>
          <p:cNvPr id="10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255" y="1572260"/>
            <a:ext cx="5213350" cy="2973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36468" y="1230551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准确性（ACC.），敏感性（Sen.），特异性（Spe.）和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曲线下面积（</a:t>
            </a:r>
            <a:r>
              <a:rPr lang="zh-CN" altLang="en-US" dirty="0"/>
              <a:t>AUC）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准确性（ACC.），敏感性（Sen.），特异性（Spe.）和AUC</a:t>
            </a: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2108245"/>
            <a:ext cx="477030" cy="477030"/>
          </a:xfrm>
          <a:prstGeom prst="rect">
            <a:avLst/>
          </a:prstGeom>
        </p:spPr>
      </p:pic>
      <p:pic>
        <p:nvPicPr>
          <p:cNvPr id="28" name="稻壳儿_答辩小姐姐作品_17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319" y="4147926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910"/>
            <a:ext cx="4074281" cy="460375"/>
            <a:chOff x="3866082" y="713910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435042" y="713910"/>
              <a:ext cx="29362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t-SNE可视化结果</a:t>
              </a:r>
            </a:p>
          </p:txBody>
        </p:sp>
      </p:grpSp>
      <p:pic>
        <p:nvPicPr>
          <p:cNvPr id="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5" y="1651635"/>
            <a:ext cx="10775950" cy="3554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980" y="5386705"/>
            <a:ext cx="10226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从（a）到（c）是独立培训、共享空间学习和从共享空间阶段提炼的结果。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准确性（ACC.），敏感性（Sen.），特异性（Spe.）和AUC</a:t>
            </a: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2108245"/>
            <a:ext cx="477030" cy="477030"/>
          </a:xfrm>
          <a:prstGeom prst="rect">
            <a:avLst/>
          </a:prstGeom>
        </p:spPr>
      </p:pic>
      <p:pic>
        <p:nvPicPr>
          <p:cNvPr id="28" name="稻壳儿_答辩小姐姐作品_17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319" y="4147926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共享空间</a:t>
              </a:r>
            </a:p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定性评估</a:t>
              </a:r>
            </a:p>
          </p:txBody>
        </p:sp>
      </p:grpSp>
      <p:pic>
        <p:nvPicPr>
          <p:cNvPr id="2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5" y="1543050"/>
            <a:ext cx="11191875" cy="2388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5355" y="4361180"/>
            <a:ext cx="103200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独立空间中的匹配示例通常具有不一致的语义含义。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共享空间中的匹配示例在高级语义意义上表现出一致性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在共享空间中匹配的最近的例子不仅具有相似的语义含义，而且还具有一致的ASD筛查标签。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准确性（ACC.），敏感性（Sen.），特异性（Spe.）和AUC</a:t>
            </a: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201" y="2108245"/>
            <a:ext cx="477030" cy="477030"/>
          </a:xfrm>
          <a:prstGeom prst="rect">
            <a:avLst/>
          </a:prstGeom>
        </p:spPr>
      </p:pic>
      <p:pic>
        <p:nvPicPr>
          <p:cNvPr id="28" name="稻壳儿_答辩小姐姐作品_17" descr="调色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319" y="4147926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共享空间</a:t>
              </a:r>
            </a:p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定量评估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69340" y="2108200"/>
            <a:ext cx="103200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/>
              <a:t>给定来自一种模式的源输入以及特定的预测标签，计算将它们与具有相同标签的另一种模式中的输入相匹配的准确性。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/>
              <a:t>多模态蒸馏方法下，Recall@5（在另一模态中5个匹配输入中至少有1个具有一致标签的源输入百分比）从62.2%（独立空间）提高到95.6%（共享空间）。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032" y="2464608"/>
            <a:ext cx="780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汇报完毕谢谢观看</a:t>
            </a: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汇报人：鲁晓曼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580401"/>
            <a:ext cx="3296611" cy="639849"/>
            <a:chOff x="2082785" y="2278204"/>
            <a:chExt cx="3296611" cy="639849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3070536" y="2278204"/>
              <a:ext cx="2308860" cy="6324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背景</a:t>
              </a: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690301"/>
            <a:ext cx="3670935" cy="639849"/>
            <a:chOff x="2082785" y="2278204"/>
            <a:chExt cx="3670935" cy="639849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845" y="2278204"/>
              <a:ext cx="2682875" cy="6324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特权模式框架</a:t>
              </a: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800201"/>
            <a:ext cx="3304643" cy="639849"/>
            <a:chOff x="2082785" y="2278204"/>
            <a:chExt cx="3304643" cy="639849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8568" y="2278204"/>
              <a:ext cx="2308860" cy="6324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实验</a:t>
              </a: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235228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背景</a:t>
            </a: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313902" y="318052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稻壳儿_答辩小姐姐作品_3"/>
          <p:cNvSpPr/>
          <p:nvPr/>
        </p:nvSpPr>
        <p:spPr>
          <a:xfrm>
            <a:off x="1383030" y="1724660"/>
            <a:ext cx="942530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ASD的患病率高、临床资源有限、人类评估具有主观性和不一致性</a:t>
            </a:r>
          </a:p>
          <a:p>
            <a:pPr marL="342900" indent="-34290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基于决策树的模型、支持向量机模型、深度神经网络、神经影像学技术</a:t>
            </a:r>
          </a:p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单一的模式、较少关注时间信息的利用、依赖的仪器在临床场景中难以部署</a:t>
            </a:r>
          </a:p>
          <a:p>
            <a:pPr marL="342900" indent="-34290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特权模式学习，依赖于不同模式之间的一对一成对关系</a:t>
            </a:r>
          </a:p>
          <a:p>
            <a:pPr marL="342900" indent="-34290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具有特权模式框架的ASD筛查，数据从两组受试者中单独收集，不重叠</a:t>
            </a:r>
          </a:p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稻壳儿_答辩小姐姐作品_12"/>
          <p:cNvGrpSpPr/>
          <p:nvPr/>
        </p:nvGrpSpPr>
        <p:grpSpPr>
          <a:xfrm>
            <a:off x="4058860" y="713275"/>
            <a:ext cx="4074281" cy="461665"/>
            <a:chOff x="3866082" y="713275"/>
            <a:chExt cx="4074281" cy="46166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554706" y="713275"/>
              <a:ext cx="2697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背景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152085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特权模式框架</a:t>
            </a:r>
          </a:p>
        </p:txBody>
      </p:sp>
      <p:sp>
        <p:nvSpPr>
          <p:cNvPr id="4" name="稻壳儿_答辩小姐姐作品_3"/>
          <p:cNvSpPr/>
          <p:nvPr/>
        </p:nvSpPr>
        <p:spPr>
          <a:xfrm flipH="1">
            <a:off x="2459419" y="2762450"/>
            <a:ext cx="7273163" cy="16300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三个主要组成部分</a:t>
            </a:r>
            <a:r>
              <a:rPr lang="zh-CN" altLang="en-US" sz="2000" dirty="0">
                <a:solidFill>
                  <a:srgbClr val="242343"/>
                </a:solidFill>
                <a:ea typeface="宋体" panose="02010600030101010101" pitchFamily="2" charset="-122"/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分别用于拍照和图像查看任务的ASD筛查的两个DNN</a:t>
            </a:r>
            <a:r>
              <a:rPr lang="zh-CN" altLang="en-US" sz="2000" dirty="0">
                <a:solidFill>
                  <a:srgbClr val="242343"/>
                </a:solidFill>
                <a:ea typeface="宋体" panose="02010600030101010101" pitchFamily="2" charset="-122"/>
                <a:cs typeface="+mn-ea"/>
                <a:sym typeface="+mn-lt"/>
              </a:rPr>
              <a:t>（深度神经网络）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模型，以及一种多模态蒸馏方法</a:t>
            </a: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稻壳儿_答辩小姐姐作品_9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照片拍摄中的ASD筛查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6860" y="1437005"/>
            <a:ext cx="9098280" cy="2297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7425" y="3812540"/>
            <a:ext cx="10217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利用CNN（卷积神经网络）来学习有意义的特征，并利用循环神经网络（RNN）来捕获一系列照片的特征</a:t>
            </a:r>
          </a:p>
          <a:p>
            <a:r>
              <a:rPr lang="zh-CN" altLang="en-US" sz="2400" b="1" dirty="0"/>
              <a:t>编码器模块：</a:t>
            </a:r>
          </a:p>
          <a:p>
            <a:r>
              <a:rPr lang="zh-CN" altLang="en-US" sz="2400" dirty="0"/>
              <a:t>ResNet-50 将原始图像数据投影成高级视觉特征</a:t>
            </a:r>
          </a:p>
          <a:p>
            <a:r>
              <a:rPr lang="zh-CN" altLang="en-US" sz="2400" dirty="0"/>
              <a:t>全局平均池化（GAP）将空间特征转换为描述相应图像抽象信息的向量</a:t>
            </a:r>
          </a:p>
          <a:p>
            <a:r>
              <a:rPr lang="zh-CN" altLang="en-US" sz="2400" dirty="0"/>
              <a:t>长短期记忆</a:t>
            </a:r>
            <a:r>
              <a:rPr lang="zh-CN" altLang="en-US" sz="2400" dirty="0">
                <a:sym typeface="+mn-ea"/>
              </a:rPr>
              <a:t>网络</a:t>
            </a:r>
            <a:r>
              <a:rPr lang="zh-CN" altLang="en-US" sz="2400" dirty="0"/>
              <a:t>（LSTM）按顺序遍历照片序列中不同图像的特征</a:t>
            </a:r>
          </a:p>
          <a:p>
            <a:r>
              <a:rPr lang="zh-CN" altLang="en-US" sz="2400" b="1" dirty="0"/>
              <a:t>分类器模块：</a:t>
            </a:r>
          </a:p>
          <a:p>
            <a:r>
              <a:rPr lang="zh-CN" altLang="en-US" sz="2400" dirty="0"/>
              <a:t>接收LSTM的最终隐藏状态并进行预测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稻壳儿_答辩小姐姐作品_9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图像查看中的ASD筛查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7000" y="4208780"/>
            <a:ext cx="9397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首先从CNN获得有用的视觉特征，然后在每个眼睛固定处附近提取特征，将提取的特征按顺序馈送到LSTM变体，基于扫描路径内的注视顺序，捕获眼球运动的时间信息。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35" y="1449705"/>
            <a:ext cx="9041130" cy="2313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稻壳儿_答辩小姐姐作品_3"/>
          <p:cNvSpPr txBox="1"/>
          <p:nvPr/>
        </p:nvSpPr>
        <p:spPr>
          <a:xfrm>
            <a:off x="5034280" y="5023485"/>
            <a:ext cx="63398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首先独立地优化模型的相应模态（独立训练）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ea"/>
                <a:sym typeface="+mn-lt"/>
              </a:rPr>
              <a:t>，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然后整合每种模态的模型（共享空间学习），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左侧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方程优化嵌入层以及共享分类器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ea"/>
                <a:sym typeface="+mn-lt"/>
              </a:rPr>
              <a:t>，最后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将多模态知识从共享空间提炼到每个模态，分别根据它们自己的模态进行优化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ea"/>
                <a:sym typeface="+mn-lt"/>
              </a:rPr>
              <a:t>。</a:t>
            </a:r>
          </a:p>
        </p:txBody>
      </p:sp>
      <p:grpSp>
        <p:nvGrpSpPr>
          <p:cNvPr id="20" name="稻壳儿_答辩小姐姐作品_8"/>
          <p:cNvGrpSpPr/>
          <p:nvPr/>
        </p:nvGrpSpPr>
        <p:grpSpPr>
          <a:xfrm>
            <a:off x="4058860" y="713275"/>
            <a:ext cx="4074281" cy="829945"/>
            <a:chOff x="3866082" y="713275"/>
            <a:chExt cx="4074281" cy="82994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通过共享空间进行多模态蒸馏</a:t>
              </a:r>
            </a:p>
          </p:txBody>
        </p:sp>
      </p:grp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543050"/>
            <a:ext cx="10447655" cy="3599180"/>
          </a:xfrm>
          <a:prstGeom prst="rect">
            <a:avLst/>
          </a:prstGeom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73" y="5312728"/>
            <a:ext cx="4062095" cy="758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25815" y="1009650"/>
            <a:ext cx="3103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蓝色模块在训练阶段是固定的，而绿色模块则是优化的。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22824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实验</a:t>
            </a: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mNhMGMxMjI5NTkzZWVhYzE2M2FkNWM4ZDg2ZGZkYzlk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35,&quot;width&quot;:254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668</Words>
  <Application>Microsoft Office PowerPoint</Application>
  <PresentationFormat>宽屏</PresentationFormat>
  <Paragraphs>69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思源黑體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a21281075@outlook.com</cp:lastModifiedBy>
  <cp:revision>30</cp:revision>
  <dcterms:created xsi:type="dcterms:W3CDTF">2019-09-03T15:35:00Z</dcterms:created>
  <dcterms:modified xsi:type="dcterms:W3CDTF">2022-05-19T06:30:58Z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705E8C12C9004A56A920FEE511376974</vt:lpwstr>
  </property>
</Properties>
</file>