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77" r:id="rId3"/>
    <p:sldId id="280" r:id="rId4"/>
    <p:sldId id="269" r:id="rId5"/>
    <p:sldId id="266" r:id="rId6"/>
    <p:sldId id="270" r:id="rId7"/>
    <p:sldId id="267" r:id="rId8"/>
    <p:sldId id="268" r:id="rId9"/>
    <p:sldId id="273" r:id="rId10"/>
    <p:sldId id="275" r:id="rId11"/>
    <p:sldId id="274" r:id="rId12"/>
    <p:sldId id="279" r:id="rId13"/>
    <p:sldId id="276" r:id="rId14"/>
    <p:sldId id="281" r:id="rId15"/>
    <p:sldId id="283" r:id="rId16"/>
    <p:sldId id="282" r:id="rId17"/>
    <p:sldId id="284" r:id="rId18"/>
    <p:sldId id="288" r:id="rId19"/>
    <p:sldId id="287" r:id="rId20"/>
    <p:sldId id="290" r:id="rId21"/>
    <p:sldId id="289" r:id="rId22"/>
    <p:sldId id="292"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a Moreno" initials="LM" lastIdx="9" clrIdx="0">
    <p:extLst>
      <p:ext uri="{19B8F6BF-5375-455C-9EA6-DF929625EA0E}">
        <p15:presenceInfo xmlns:p15="http://schemas.microsoft.com/office/powerpoint/2012/main" userId="3b2ed25e29479a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4DEE8"/>
    <a:srgbClr val="ADB9CA"/>
    <a:srgbClr val="FFC000"/>
    <a:srgbClr val="939892"/>
    <a:srgbClr val="656D6F"/>
    <a:srgbClr val="9596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1B647-ACD1-4927-A20C-E2B19158F79B}" type="datetimeFigureOut">
              <a:rPr lang="en-US" smtClean="0"/>
              <a:t>9/9/2020</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7A298-7A41-4551-91FC-374F39F16066}" type="slidenum">
              <a:rPr lang="en-US" smtClean="0"/>
              <a:t>‹Nº›</a:t>
            </a:fld>
            <a:endParaRPr lang="en-US"/>
          </a:p>
        </p:txBody>
      </p:sp>
    </p:spTree>
    <p:extLst>
      <p:ext uri="{BB962C8B-B14F-4D97-AF65-F5344CB8AC3E}">
        <p14:creationId xmlns:p14="http://schemas.microsoft.com/office/powerpoint/2010/main" val="4284733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1887A298-7A41-4551-91FC-374F39F16066}" type="slidenum">
              <a:rPr lang="en-US" smtClean="0"/>
              <a:t>1</a:t>
            </a:fld>
            <a:endParaRPr lang="en-US"/>
          </a:p>
        </p:txBody>
      </p:sp>
    </p:spTree>
    <p:extLst>
      <p:ext uri="{BB962C8B-B14F-4D97-AF65-F5344CB8AC3E}">
        <p14:creationId xmlns:p14="http://schemas.microsoft.com/office/powerpoint/2010/main" val="46752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82F72833-1F0D-48AB-A8E7-9B370956338D}" type="datetime1">
              <a:rPr lang="en-US" smtClean="0"/>
              <a:t>9/9/2020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401782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08BA19E-C27A-4EB8-958C-C8661CE4F2C2}" type="datetime1">
              <a:rPr lang="en-US" smtClean="0"/>
              <a:t>9/9/2020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290413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16F94B1-FE16-4604-8D14-BA33F1A7B5F0}" type="datetime1">
              <a:rPr lang="en-US" smtClean="0"/>
              <a:t>9/9/2020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38938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5CB57D3-6E4A-4F2B-9827-3D69E2A69CFC}" type="datetime1">
              <a:rPr lang="en-US" smtClean="0"/>
              <a:t>9/9/2020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398929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1EB3ED9-6193-4E2D-9235-728248070881}" type="datetime1">
              <a:rPr lang="en-US" smtClean="0"/>
              <a:t>9/9/2020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266180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C085C3E6-F03D-485E-8DAE-5C4EC25B106B}" type="datetime1">
              <a:rPr lang="en-US" smtClean="0"/>
              <a:t>9/9/2020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84666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66580789-DACD-420C-8DE8-3B36020B630D}" type="datetime1">
              <a:rPr lang="en-US" smtClean="0"/>
              <a:t>9/9/2020</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340311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37F4125D-D651-42E3-A2EC-5B20727BDDFC}" type="datetime1">
              <a:rPr lang="en-US" smtClean="0"/>
              <a:t>9/9/2020</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150975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DBEBADD-06A8-4573-A5FB-863A94E6CEB2}" type="datetime1">
              <a:rPr lang="en-US" smtClean="0"/>
              <a:t>9/9/2020</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309420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429FFBD-DA6B-4141-9EEB-8FB03A9C8F52}" type="datetime1">
              <a:rPr lang="en-US" smtClean="0"/>
              <a:t>9/9/2020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85157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D9F8B04-446B-440B-ABB5-9C505DDF23D9}" type="datetime1">
              <a:rPr lang="en-US" smtClean="0"/>
              <a:t>9/9/2020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256628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016B6-3D1B-4BD2-B38C-27A375FC4192}" type="datetime1">
              <a:rPr lang="en-US" smtClean="0"/>
              <a:t>9/9/2020</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8FA05-93AE-4EE9-B14D-52898F789833}" type="slidenum">
              <a:rPr lang="en-US" smtClean="0"/>
              <a:t>‹Nº›</a:t>
            </a:fld>
            <a:endParaRPr lang="en-US"/>
          </a:p>
        </p:txBody>
      </p:sp>
    </p:spTree>
    <p:extLst>
      <p:ext uri="{BB962C8B-B14F-4D97-AF65-F5344CB8AC3E}">
        <p14:creationId xmlns:p14="http://schemas.microsoft.com/office/powerpoint/2010/main" val="1919217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amorenoro@unal.edu.c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78000" y="1213803"/>
            <a:ext cx="8890000" cy="2387600"/>
          </a:xfrm>
        </p:spPr>
        <p:txBody>
          <a:bodyPr>
            <a:normAutofit/>
          </a:bodyPr>
          <a:lstStyle/>
          <a:p>
            <a:pPr algn="l"/>
            <a:r>
              <a:rPr lang="es-ES" b="1" dirty="0" smtClean="0"/>
              <a:t>Proyecto: </a:t>
            </a:r>
            <a:br>
              <a:rPr lang="es-ES" b="1" dirty="0" smtClean="0"/>
            </a:br>
            <a:r>
              <a:rPr lang="es-ES" b="1" dirty="0" smtClean="0"/>
              <a:t>Simulación DPS* en Unity</a:t>
            </a:r>
            <a:endParaRPr lang="en-US" dirty="0"/>
          </a:p>
        </p:txBody>
      </p:sp>
      <p:sp>
        <p:nvSpPr>
          <p:cNvPr id="3" name="Subtítulo 2"/>
          <p:cNvSpPr>
            <a:spLocks noGrp="1"/>
          </p:cNvSpPr>
          <p:nvPr>
            <p:ph type="subTitle" idx="1"/>
          </p:nvPr>
        </p:nvSpPr>
        <p:spPr>
          <a:xfrm>
            <a:off x="622514" y="6030277"/>
            <a:ext cx="6429285" cy="549067"/>
          </a:xfrm>
        </p:spPr>
        <p:txBody>
          <a:bodyPr>
            <a:normAutofit/>
          </a:bodyPr>
          <a:lstStyle/>
          <a:p>
            <a:r>
              <a:rPr lang="es-ES" sz="1600" dirty="0"/>
              <a:t>* </a:t>
            </a:r>
            <a:r>
              <a:rPr lang="es-ES" sz="1600" dirty="0" smtClean="0"/>
              <a:t>Dispositivo </a:t>
            </a:r>
            <a:r>
              <a:rPr lang="es-ES" sz="1600" dirty="0"/>
              <a:t>de Protección contra Sobretensión</a:t>
            </a:r>
            <a:endParaRPr lang="en-US" sz="1600" dirty="0"/>
          </a:p>
        </p:txBody>
      </p:sp>
      <p:sp>
        <p:nvSpPr>
          <p:cNvPr id="5" name="Subtítulo 2"/>
          <p:cNvSpPr txBox="1">
            <a:spLocks/>
          </p:cNvSpPr>
          <p:nvPr/>
        </p:nvSpPr>
        <p:spPr>
          <a:xfrm>
            <a:off x="6949441" y="4099560"/>
            <a:ext cx="4409440" cy="14325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smtClean="0"/>
              <a:t>Contacto: Laura Moreno</a:t>
            </a:r>
          </a:p>
          <a:p>
            <a:pPr algn="l"/>
            <a:r>
              <a:rPr lang="es-ES" dirty="0" smtClean="0">
                <a:hlinkClick r:id="rId3"/>
              </a:rPr>
              <a:t>laamorenoro@unal.edu.co</a:t>
            </a:r>
            <a:endParaRPr lang="es-ES" dirty="0" smtClean="0"/>
          </a:p>
          <a:p>
            <a:pPr algn="l"/>
            <a:r>
              <a:rPr lang="es-ES" dirty="0" smtClean="0"/>
              <a:t>+57 319 252 3329</a:t>
            </a:r>
            <a:endParaRPr lang="en-US" dirty="0"/>
          </a:p>
        </p:txBody>
      </p:sp>
    </p:spTree>
    <p:extLst>
      <p:ext uri="{BB962C8B-B14F-4D97-AF65-F5344CB8AC3E}">
        <p14:creationId xmlns:p14="http://schemas.microsoft.com/office/powerpoint/2010/main" val="1322382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6480" y="1583867"/>
            <a:ext cx="10068560" cy="1315370"/>
          </a:xfrm>
        </p:spPr>
        <p:txBody>
          <a:bodyPr>
            <a:normAutofit/>
          </a:bodyPr>
          <a:lstStyle/>
          <a:p>
            <a:pPr marL="0" indent="0" algn="just">
              <a:buNone/>
            </a:pPr>
            <a:r>
              <a:rPr lang="es-ES" sz="2200" dirty="0" smtClean="0"/>
              <a:t>El usuario puede volver a energizar el DPS subiendo la palanca en la escena. Para esto se debe usar la interacción entre los guantes VR y la palanca. El usuario debe “agarrar” la palanca con los dedos cerrados en puño y deslizar la mano hacia arriba hasta el tope máximo.</a:t>
            </a:r>
          </a:p>
        </p:txBody>
      </p:sp>
      <p:sp>
        <p:nvSpPr>
          <p:cNvPr id="43" name="Título 1"/>
          <p:cNvSpPr>
            <a:spLocks noGrp="1"/>
          </p:cNvSpPr>
          <p:nvPr>
            <p:ph type="title"/>
          </p:nvPr>
        </p:nvSpPr>
        <p:spPr>
          <a:xfrm>
            <a:off x="838200" y="365125"/>
            <a:ext cx="10515600" cy="1325563"/>
          </a:xfrm>
        </p:spPr>
        <p:txBody>
          <a:bodyPr>
            <a:normAutofit/>
          </a:bodyPr>
          <a:lstStyle/>
          <a:p>
            <a:r>
              <a:rPr lang="es-ES" sz="4000" b="1" dirty="0" smtClean="0"/>
              <a:t>AR – Energizar DPS</a:t>
            </a:r>
            <a:endParaRPr lang="en-US" sz="4000" b="1" dirty="0"/>
          </a:p>
        </p:txBody>
      </p:sp>
      <p:grpSp>
        <p:nvGrpSpPr>
          <p:cNvPr id="21" name="Grupo 20"/>
          <p:cNvGrpSpPr/>
          <p:nvPr/>
        </p:nvGrpSpPr>
        <p:grpSpPr>
          <a:xfrm>
            <a:off x="4648200" y="3267290"/>
            <a:ext cx="4119880" cy="3022907"/>
            <a:chOff x="838200" y="3013290"/>
            <a:chExt cx="4119880" cy="3022907"/>
          </a:xfrm>
        </p:grpSpPr>
        <p:pic>
          <p:nvPicPr>
            <p:cNvPr id="41" name="Imagen 40"/>
            <p:cNvPicPr>
              <a:picLocks noChangeAspect="1"/>
            </p:cNvPicPr>
            <p:nvPr/>
          </p:nvPicPr>
          <p:blipFill>
            <a:blip r:embed="rId2"/>
            <a:stretch>
              <a:fillRect/>
            </a:stretch>
          </p:blipFill>
          <p:spPr>
            <a:xfrm>
              <a:off x="838200" y="3277448"/>
              <a:ext cx="1705293" cy="2742818"/>
            </a:xfrm>
            <a:prstGeom prst="rect">
              <a:avLst/>
            </a:prstGeom>
          </p:spPr>
        </p:pic>
        <p:pic>
          <p:nvPicPr>
            <p:cNvPr id="5122" name="Picture 2" descr="Amazon.com: Captoglove 1.0 Right Large Wearable Gaming Hand Machine  Interface. PC: Video Games"/>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867" b="90000" l="2869" r="94663"/>
                      </a14:imgEffect>
                    </a14:imgLayer>
                  </a14:imgProps>
                </a:ext>
                <a:ext uri="{28A0092B-C50C-407E-A947-70E740481C1C}">
                  <a14:useLocalDpi xmlns:a14="http://schemas.microsoft.com/office/drawing/2010/main" val="0"/>
                </a:ext>
              </a:extLst>
            </a:blip>
            <a:srcRect/>
            <a:stretch>
              <a:fillRect/>
            </a:stretch>
          </p:blipFill>
          <p:spPr bwMode="auto">
            <a:xfrm>
              <a:off x="1937188" y="3013290"/>
              <a:ext cx="3020892" cy="3022907"/>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cxnSp>
          <p:nvCxnSpPr>
            <p:cNvPr id="45" name="Conector recto de flecha 44"/>
            <p:cNvCxnSpPr/>
            <p:nvPr/>
          </p:nvCxnSpPr>
          <p:spPr>
            <a:xfrm flipV="1">
              <a:off x="1937188" y="4134912"/>
              <a:ext cx="0" cy="151404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Marcador de número de diapositiva 22"/>
          <p:cNvSpPr>
            <a:spLocks noGrp="1"/>
          </p:cNvSpPr>
          <p:nvPr>
            <p:ph type="sldNum" sz="quarter" idx="12"/>
          </p:nvPr>
        </p:nvSpPr>
        <p:spPr/>
        <p:txBody>
          <a:bodyPr/>
          <a:lstStyle/>
          <a:p>
            <a:fld id="{6CD8FA05-93AE-4EE9-B14D-52898F789833}" type="slidenum">
              <a:rPr lang="en-US" smtClean="0"/>
              <a:t>10</a:t>
            </a:fld>
            <a:endParaRPr lang="en-US"/>
          </a:p>
        </p:txBody>
      </p:sp>
    </p:spTree>
    <p:extLst>
      <p:ext uri="{BB962C8B-B14F-4D97-AF65-F5344CB8AC3E}">
        <p14:creationId xmlns:p14="http://schemas.microsoft.com/office/powerpoint/2010/main" val="308340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6480" y="1583866"/>
            <a:ext cx="10068560" cy="4258133"/>
          </a:xfrm>
        </p:spPr>
        <p:txBody>
          <a:bodyPr>
            <a:noAutofit/>
          </a:bodyPr>
          <a:lstStyle/>
          <a:p>
            <a:pPr algn="just"/>
            <a:r>
              <a:rPr lang="es-ES" sz="2200" dirty="0" smtClean="0"/>
              <a:t>Se usará </a:t>
            </a:r>
            <a:r>
              <a:rPr lang="es-ES" sz="2200" dirty="0" err="1" smtClean="0"/>
              <a:t>Vuforia</a:t>
            </a:r>
            <a:r>
              <a:rPr lang="es-ES" sz="2200" dirty="0" smtClean="0"/>
              <a:t> en Unity como gestor de la </a:t>
            </a:r>
            <a:r>
              <a:rPr lang="es-ES" sz="2200" dirty="0" err="1" smtClean="0"/>
              <a:t>Camara</a:t>
            </a:r>
            <a:r>
              <a:rPr lang="es-ES" sz="2200" dirty="0" smtClean="0"/>
              <a:t> AR y targets</a:t>
            </a:r>
          </a:p>
          <a:p>
            <a:pPr algn="just"/>
            <a:r>
              <a:rPr lang="es-ES" sz="2200" dirty="0" smtClean="0"/>
              <a:t>Se usarán las librerías desarrolladas para la integración de los guantes VR </a:t>
            </a:r>
          </a:p>
          <a:p>
            <a:pPr algn="just"/>
            <a:r>
              <a:rPr lang="es-ES" sz="2200" dirty="0" smtClean="0"/>
              <a:t>La aplicación debe ser ejecutada desde el editor de Unity y no puede ser exportada a otro dispositivo</a:t>
            </a:r>
          </a:p>
          <a:p>
            <a:pPr algn="just"/>
            <a:r>
              <a:rPr lang="es-ES" sz="2200" dirty="0" smtClean="0"/>
              <a:t>Los guantes VR se conectan mediante Bluethoot al computador donde se ejecuta la aplicación</a:t>
            </a:r>
          </a:p>
          <a:p>
            <a:pPr algn="just"/>
            <a:r>
              <a:rPr lang="es-ES" sz="2200" dirty="0" smtClean="0"/>
              <a:t>Se usará una cámara Web USB conectada al computador donde se ejecuta la aplicación para la visualización</a:t>
            </a:r>
          </a:p>
          <a:p>
            <a:pPr algn="just"/>
            <a:r>
              <a:rPr lang="es-ES" sz="2200" dirty="0" smtClean="0"/>
              <a:t>La aplicación debe detectar mínimo 2 targets en la escena a la vez</a:t>
            </a:r>
          </a:p>
        </p:txBody>
      </p:sp>
      <p:sp>
        <p:nvSpPr>
          <p:cNvPr id="43" name="Título 1"/>
          <p:cNvSpPr>
            <a:spLocks noGrp="1"/>
          </p:cNvSpPr>
          <p:nvPr>
            <p:ph type="title"/>
          </p:nvPr>
        </p:nvSpPr>
        <p:spPr>
          <a:xfrm>
            <a:off x="838200" y="365125"/>
            <a:ext cx="10515600" cy="1325563"/>
          </a:xfrm>
        </p:spPr>
        <p:txBody>
          <a:bodyPr>
            <a:normAutofit/>
          </a:bodyPr>
          <a:lstStyle/>
          <a:p>
            <a:r>
              <a:rPr lang="es-ES" sz="4000" b="1" dirty="0" smtClean="0"/>
              <a:t>AR – Limitaciones y consideraciones</a:t>
            </a:r>
            <a:endParaRPr lang="en-US" sz="4000" b="1" dirty="0"/>
          </a:p>
        </p:txBody>
      </p:sp>
      <p:sp>
        <p:nvSpPr>
          <p:cNvPr id="2" name="Marcador de número de diapositiva 1"/>
          <p:cNvSpPr>
            <a:spLocks noGrp="1"/>
          </p:cNvSpPr>
          <p:nvPr>
            <p:ph type="sldNum" sz="quarter" idx="12"/>
          </p:nvPr>
        </p:nvSpPr>
        <p:spPr/>
        <p:txBody>
          <a:bodyPr/>
          <a:lstStyle/>
          <a:p>
            <a:fld id="{6CD8FA05-93AE-4EE9-B14D-52898F789833}" type="slidenum">
              <a:rPr lang="en-US" smtClean="0"/>
              <a:t>11</a:t>
            </a:fld>
            <a:endParaRPr lang="en-US"/>
          </a:p>
        </p:txBody>
      </p:sp>
    </p:spTree>
    <p:extLst>
      <p:ext uri="{BB962C8B-B14F-4D97-AF65-F5344CB8AC3E}">
        <p14:creationId xmlns:p14="http://schemas.microsoft.com/office/powerpoint/2010/main" val="185333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14777"/>
            <a:ext cx="10515600" cy="1325563"/>
          </a:xfrm>
        </p:spPr>
        <p:txBody>
          <a:bodyPr>
            <a:noAutofit/>
          </a:bodyPr>
          <a:lstStyle/>
          <a:p>
            <a:pPr algn="ctr"/>
            <a:r>
              <a:rPr lang="es-ES" sz="7200" b="1" dirty="0" smtClean="0"/>
              <a:t>Aplicación en Realidad Virtual</a:t>
            </a:r>
            <a:endParaRPr lang="en-US" sz="72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12</a:t>
            </a:fld>
            <a:endParaRPr lang="en-US"/>
          </a:p>
        </p:txBody>
      </p:sp>
    </p:spTree>
    <p:extLst>
      <p:ext uri="{BB962C8B-B14F-4D97-AF65-F5344CB8AC3E}">
        <p14:creationId xmlns:p14="http://schemas.microsoft.com/office/powerpoint/2010/main" val="101341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Aplicación en Realidad </a:t>
            </a:r>
            <a:r>
              <a:rPr lang="es-ES" sz="4000" b="1" dirty="0"/>
              <a:t>V</a:t>
            </a:r>
            <a:r>
              <a:rPr lang="es-ES" sz="4000" b="1" dirty="0" smtClean="0"/>
              <a:t>irtual</a:t>
            </a:r>
            <a:endParaRPr lang="en-US" sz="4000" b="1" dirty="0"/>
          </a:p>
        </p:txBody>
      </p:sp>
      <p:sp>
        <p:nvSpPr>
          <p:cNvPr id="3" name="Marcador de contenido 2"/>
          <p:cNvSpPr>
            <a:spLocks noGrp="1"/>
          </p:cNvSpPr>
          <p:nvPr>
            <p:ph idx="1"/>
          </p:nvPr>
        </p:nvSpPr>
        <p:spPr>
          <a:xfrm>
            <a:off x="1021080" y="1619568"/>
            <a:ext cx="10104120" cy="3847782"/>
          </a:xfrm>
        </p:spPr>
        <p:txBody>
          <a:bodyPr>
            <a:noAutofit/>
          </a:bodyPr>
          <a:lstStyle/>
          <a:p>
            <a:pPr marL="0" indent="0" algn="just">
              <a:buNone/>
            </a:pPr>
            <a:r>
              <a:rPr lang="es-ES" sz="1800" b="1" dirty="0" smtClean="0"/>
              <a:t>Objetivo:  </a:t>
            </a:r>
            <a:r>
              <a:rPr lang="es-ES" sz="1800" dirty="0" smtClean="0"/>
              <a:t>Simular el procedimiento paso a paso para el reemplazo de un DPS defectuoso</a:t>
            </a:r>
          </a:p>
          <a:p>
            <a:pPr marL="0" indent="0" algn="just">
              <a:buNone/>
            </a:pPr>
            <a:endParaRPr lang="es-ES" sz="1800" dirty="0" smtClean="0"/>
          </a:p>
          <a:p>
            <a:pPr marL="0" indent="0" algn="just">
              <a:buNone/>
            </a:pPr>
            <a:r>
              <a:rPr lang="es-ES" sz="1800" b="1" dirty="0" smtClean="0"/>
              <a:t>Requerimientos de funcionamiento:</a:t>
            </a:r>
          </a:p>
          <a:p>
            <a:pPr marL="514350" indent="-514350" algn="just">
              <a:buFont typeface="+mj-lt"/>
              <a:buAutoNum type="arabicPeriod"/>
            </a:pPr>
            <a:r>
              <a:rPr lang="es-ES" sz="1800" dirty="0" smtClean="0"/>
              <a:t>La escena simulada se compone de: 3 DPS ubicados sobre un poste, 1 DPS a nivel de piso, 1 llave inglesa y 1 palanca de energización </a:t>
            </a:r>
          </a:p>
          <a:p>
            <a:pPr marL="514350" indent="-514350" algn="just">
              <a:buFont typeface="+mj-lt"/>
              <a:buAutoNum type="arabicPeriod"/>
            </a:pPr>
            <a:r>
              <a:rPr lang="es-ES" sz="1800" dirty="0" smtClean="0"/>
              <a:t>El usuario debe seguir 7 pasos para reemplazar un DPS defectuoso por uno nuevo</a:t>
            </a:r>
          </a:p>
          <a:p>
            <a:pPr marL="514350" indent="-514350" algn="just">
              <a:buFont typeface="+mj-lt"/>
              <a:buAutoNum type="arabicPeriod"/>
            </a:pPr>
            <a:r>
              <a:rPr lang="es-ES" sz="1800" dirty="0" smtClean="0"/>
              <a:t>El usuario recibe una señal de alerta si el paso que está realizando es el incorrecto según la secuencia establecida</a:t>
            </a:r>
          </a:p>
          <a:p>
            <a:pPr marL="514350" indent="-514350" algn="just">
              <a:buFont typeface="+mj-lt"/>
              <a:buAutoNum type="arabicPeriod"/>
            </a:pPr>
            <a:r>
              <a:rPr lang="es-ES" sz="1800" dirty="0"/>
              <a:t>El usuario puede visualizar </a:t>
            </a:r>
            <a:r>
              <a:rPr lang="es-ES" sz="1800" dirty="0" smtClean="0"/>
              <a:t>en cualquier momento un </a:t>
            </a:r>
            <a:r>
              <a:rPr lang="es-ES" sz="1800" dirty="0"/>
              <a:t>panel con las herramientas que ha atrapado y simula llevar consigo</a:t>
            </a:r>
          </a:p>
          <a:p>
            <a:pPr marL="0" indent="0" algn="just">
              <a:buNone/>
            </a:pPr>
            <a:endParaRPr lang="es-ES" sz="1800" dirty="0" smtClean="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13</a:t>
            </a:fld>
            <a:endParaRPr lang="en-US" dirty="0"/>
          </a:p>
        </p:txBody>
      </p:sp>
    </p:spTree>
    <p:extLst>
      <p:ext uri="{BB962C8B-B14F-4D97-AF65-F5344CB8AC3E}">
        <p14:creationId xmlns:p14="http://schemas.microsoft.com/office/powerpoint/2010/main" val="3228221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Manos</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14</a:t>
            </a:fld>
            <a:endParaRPr lang="en-US"/>
          </a:p>
        </p:txBody>
      </p:sp>
      <p:sp>
        <p:nvSpPr>
          <p:cNvPr id="5" name="Marcador de contenido 4"/>
          <p:cNvSpPr>
            <a:spLocks noGrp="1"/>
          </p:cNvSpPr>
          <p:nvPr>
            <p:ph idx="1"/>
          </p:nvPr>
        </p:nvSpPr>
        <p:spPr>
          <a:xfrm>
            <a:off x="838200" y="1466910"/>
            <a:ext cx="10382250" cy="1371540"/>
          </a:xfrm>
        </p:spPr>
        <p:txBody>
          <a:bodyPr>
            <a:noAutofit/>
          </a:bodyPr>
          <a:lstStyle/>
          <a:p>
            <a:pPr marL="0" indent="0" algn="just">
              <a:buNone/>
            </a:pPr>
            <a:r>
              <a:rPr lang="es-ES" sz="2200" dirty="0" smtClean="0"/>
              <a:t>Los modelos serán entregados junto con las librerías de los guantes VR. Con las librerías se puede simular el movimiento de todos los dedos y la muñeca del usuario. Con sensores adicionales se puede simular el movimiento del antebrazo sin modelos adicionales en la escena.</a:t>
            </a:r>
            <a:endParaRPr lang="en-US" sz="2200" dirty="0"/>
          </a:p>
        </p:txBody>
      </p:sp>
      <p:pic>
        <p:nvPicPr>
          <p:cNvPr id="7" name="Imagen 6"/>
          <p:cNvPicPr>
            <a:picLocks noChangeAspect="1"/>
          </p:cNvPicPr>
          <p:nvPr/>
        </p:nvPicPr>
        <p:blipFill rotWithShape="1">
          <a:blip r:embed="rId2"/>
          <a:srcRect l="4712" t="4675" r="4242" b="5838"/>
          <a:stretch/>
        </p:blipFill>
        <p:spPr>
          <a:xfrm>
            <a:off x="6101697" y="3424609"/>
            <a:ext cx="3033757" cy="2138703"/>
          </a:xfrm>
          <a:prstGeom prst="rect">
            <a:avLst/>
          </a:prstGeom>
        </p:spPr>
      </p:pic>
      <p:pic>
        <p:nvPicPr>
          <p:cNvPr id="8" name="Imagen 7"/>
          <p:cNvPicPr>
            <a:picLocks noChangeAspect="1"/>
          </p:cNvPicPr>
          <p:nvPr/>
        </p:nvPicPr>
        <p:blipFill>
          <a:blip r:embed="rId3"/>
          <a:stretch>
            <a:fillRect/>
          </a:stretch>
        </p:blipFill>
        <p:spPr>
          <a:xfrm>
            <a:off x="2657220" y="3432851"/>
            <a:ext cx="2718085" cy="2205755"/>
          </a:xfrm>
          <a:prstGeom prst="rect">
            <a:avLst/>
          </a:prstGeom>
        </p:spPr>
      </p:pic>
    </p:spTree>
    <p:extLst>
      <p:ext uri="{BB962C8B-B14F-4D97-AF65-F5344CB8AC3E}">
        <p14:creationId xmlns:p14="http://schemas.microsoft.com/office/powerpoint/2010/main" val="1204257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DPS en piso</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15</a:t>
            </a:fld>
            <a:endParaRPr lang="en-US"/>
          </a:p>
        </p:txBody>
      </p:sp>
      <p:grpSp>
        <p:nvGrpSpPr>
          <p:cNvPr id="46" name="Grupo 45"/>
          <p:cNvGrpSpPr/>
          <p:nvPr/>
        </p:nvGrpSpPr>
        <p:grpSpPr>
          <a:xfrm>
            <a:off x="2610941" y="3308517"/>
            <a:ext cx="3421924" cy="2512465"/>
            <a:chOff x="1246609" y="3412675"/>
            <a:chExt cx="3421924" cy="2512465"/>
          </a:xfrm>
        </p:grpSpPr>
        <p:pic>
          <p:nvPicPr>
            <p:cNvPr id="47" name="Imagen 46"/>
            <p:cNvPicPr>
              <a:picLocks noChangeAspect="1"/>
            </p:cNvPicPr>
            <p:nvPr/>
          </p:nvPicPr>
          <p:blipFill rotWithShape="1">
            <a:blip r:embed="rId2"/>
            <a:srcRect t="7156" b="38897"/>
            <a:stretch/>
          </p:blipFill>
          <p:spPr>
            <a:xfrm>
              <a:off x="1246609" y="3412675"/>
              <a:ext cx="3381375" cy="2512465"/>
            </a:xfrm>
            <a:prstGeom prst="rect">
              <a:avLst/>
            </a:prstGeom>
          </p:spPr>
        </p:pic>
        <p:sp>
          <p:nvSpPr>
            <p:cNvPr id="48" name="Rectángulo 47"/>
            <p:cNvSpPr/>
            <p:nvPr/>
          </p:nvSpPr>
          <p:spPr>
            <a:xfrm>
              <a:off x="3309752" y="3568398"/>
              <a:ext cx="1358781" cy="21364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upo 48"/>
          <p:cNvGrpSpPr/>
          <p:nvPr/>
        </p:nvGrpSpPr>
        <p:grpSpPr>
          <a:xfrm>
            <a:off x="7358360" y="3208471"/>
            <a:ext cx="1919592" cy="2712555"/>
            <a:chOff x="5966440" y="3412675"/>
            <a:chExt cx="1919592" cy="2712555"/>
          </a:xfrm>
        </p:grpSpPr>
        <p:grpSp>
          <p:nvGrpSpPr>
            <p:cNvPr id="50" name="Grupo 49"/>
            <p:cNvGrpSpPr/>
            <p:nvPr/>
          </p:nvGrpSpPr>
          <p:grpSpPr>
            <a:xfrm>
              <a:off x="5966440" y="3779410"/>
              <a:ext cx="1208861" cy="1975074"/>
              <a:chOff x="5403198" y="2499984"/>
              <a:chExt cx="1208861" cy="1975074"/>
            </a:xfrm>
          </p:grpSpPr>
          <p:grpSp>
            <p:nvGrpSpPr>
              <p:cNvPr id="58" name="Grupo 57"/>
              <p:cNvGrpSpPr/>
              <p:nvPr/>
            </p:nvGrpSpPr>
            <p:grpSpPr>
              <a:xfrm>
                <a:off x="5739080" y="2499984"/>
                <a:ext cx="475423" cy="1975074"/>
                <a:chOff x="6318997" y="1690552"/>
                <a:chExt cx="475423" cy="2569785"/>
              </a:xfrm>
            </p:grpSpPr>
            <p:sp>
              <p:nvSpPr>
                <p:cNvPr id="65" name="Cilindro 64"/>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ángulo redondeado 65"/>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Cilindro 58"/>
              <p:cNvSpPr/>
              <p:nvPr/>
            </p:nvSpPr>
            <p:spPr>
              <a:xfrm>
                <a:off x="5405115" y="3871301"/>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ilindro 59"/>
              <p:cNvSpPr/>
              <p:nvPr/>
            </p:nvSpPr>
            <p:spPr>
              <a:xfrm>
                <a:off x="5416196" y="3576867"/>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ilindro 60"/>
              <p:cNvSpPr/>
              <p:nvPr/>
            </p:nvSpPr>
            <p:spPr>
              <a:xfrm>
                <a:off x="5421339" y="3277419"/>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ilindro 61"/>
              <p:cNvSpPr/>
              <p:nvPr/>
            </p:nvSpPr>
            <p:spPr>
              <a:xfrm>
                <a:off x="5403198" y="2991724"/>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ilindro 62"/>
              <p:cNvSpPr/>
              <p:nvPr/>
            </p:nvSpPr>
            <p:spPr>
              <a:xfrm>
                <a:off x="5403198" y="2697666"/>
                <a:ext cx="1142886" cy="226973"/>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ilindro 63"/>
              <p:cNvSpPr/>
              <p:nvPr/>
            </p:nvSpPr>
            <p:spPr>
              <a:xfrm>
                <a:off x="5573574" y="2500174"/>
                <a:ext cx="862789" cy="244129"/>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upo 50"/>
            <p:cNvGrpSpPr/>
            <p:nvPr/>
          </p:nvGrpSpPr>
          <p:grpSpPr>
            <a:xfrm>
              <a:off x="7135601" y="3689426"/>
              <a:ext cx="750431" cy="2174776"/>
              <a:chOff x="5112153" y="1867385"/>
              <a:chExt cx="750431" cy="2174776"/>
            </a:xfrm>
          </p:grpSpPr>
          <p:cxnSp>
            <p:nvCxnSpPr>
              <p:cNvPr id="56" name="Conector recto de flecha 55"/>
              <p:cNvCxnSpPr/>
              <p:nvPr/>
            </p:nvCxnSpPr>
            <p:spPr>
              <a:xfrm flipH="1">
                <a:off x="5144568" y="1867385"/>
                <a:ext cx="17092" cy="217477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CuadroTexto 56"/>
              <p:cNvSpPr txBox="1"/>
              <p:nvPr/>
            </p:nvSpPr>
            <p:spPr>
              <a:xfrm>
                <a:off x="5112153" y="2786605"/>
                <a:ext cx="750431" cy="307777"/>
              </a:xfrm>
              <a:prstGeom prst="rect">
                <a:avLst/>
              </a:prstGeom>
              <a:noFill/>
            </p:spPr>
            <p:txBody>
              <a:bodyPr wrap="square" rtlCol="0">
                <a:spAutoFit/>
              </a:bodyPr>
              <a:lstStyle/>
              <a:p>
                <a:r>
                  <a:rPr lang="es-ES" sz="1400" dirty="0" smtClean="0"/>
                  <a:t>20cm</a:t>
                </a:r>
                <a:endParaRPr lang="en-US" sz="1400" dirty="0"/>
              </a:p>
            </p:txBody>
          </p:sp>
        </p:grpSp>
        <p:cxnSp>
          <p:nvCxnSpPr>
            <p:cNvPr id="52" name="Conector recto de flecha 51"/>
            <p:cNvCxnSpPr/>
            <p:nvPr/>
          </p:nvCxnSpPr>
          <p:spPr>
            <a:xfrm flipH="1" flipV="1">
              <a:off x="6528538" y="5822910"/>
              <a:ext cx="313797" cy="63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CuadroTexto 52"/>
            <p:cNvSpPr txBox="1"/>
            <p:nvPr/>
          </p:nvSpPr>
          <p:spPr>
            <a:xfrm>
              <a:off x="6557838" y="3412675"/>
              <a:ext cx="750431" cy="307777"/>
            </a:xfrm>
            <a:prstGeom prst="rect">
              <a:avLst/>
            </a:prstGeom>
            <a:noFill/>
          </p:spPr>
          <p:txBody>
            <a:bodyPr wrap="square" rtlCol="0">
              <a:spAutoFit/>
            </a:bodyPr>
            <a:lstStyle/>
            <a:p>
              <a:r>
                <a:rPr lang="es-ES" sz="1400" dirty="0"/>
                <a:t>5</a:t>
              </a:r>
              <a:r>
                <a:rPr lang="es-ES" sz="1400" dirty="0" smtClean="0"/>
                <a:t>cm</a:t>
              </a:r>
              <a:endParaRPr lang="en-US" sz="1400" dirty="0"/>
            </a:p>
          </p:txBody>
        </p:sp>
        <p:cxnSp>
          <p:nvCxnSpPr>
            <p:cNvPr id="54" name="Conector recto de flecha 53"/>
            <p:cNvCxnSpPr/>
            <p:nvPr/>
          </p:nvCxnSpPr>
          <p:spPr>
            <a:xfrm flipH="1">
              <a:off x="6486107" y="3674182"/>
              <a:ext cx="673601" cy="1145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CuadroTexto 54"/>
            <p:cNvSpPr txBox="1"/>
            <p:nvPr/>
          </p:nvSpPr>
          <p:spPr>
            <a:xfrm>
              <a:off x="6486107" y="5817453"/>
              <a:ext cx="513126" cy="307777"/>
            </a:xfrm>
            <a:prstGeom prst="rect">
              <a:avLst/>
            </a:prstGeom>
            <a:noFill/>
          </p:spPr>
          <p:txBody>
            <a:bodyPr wrap="square" rtlCol="0">
              <a:spAutoFit/>
            </a:bodyPr>
            <a:lstStyle/>
            <a:p>
              <a:r>
                <a:rPr lang="es-ES" sz="1400" dirty="0" smtClean="0"/>
                <a:t>3cm</a:t>
              </a:r>
              <a:endParaRPr lang="en-US" sz="1400" dirty="0"/>
            </a:p>
          </p:txBody>
        </p:sp>
      </p:grpSp>
      <p:sp>
        <p:nvSpPr>
          <p:cNvPr id="67" name="Rectángulo 66"/>
          <p:cNvSpPr/>
          <p:nvPr/>
        </p:nvSpPr>
        <p:spPr>
          <a:xfrm>
            <a:off x="1015540" y="1569413"/>
            <a:ext cx="10160920" cy="1107996"/>
          </a:xfrm>
          <a:prstGeom prst="rect">
            <a:avLst/>
          </a:prstGeom>
        </p:spPr>
        <p:txBody>
          <a:bodyPr wrap="square">
            <a:spAutoFit/>
          </a:bodyPr>
          <a:lstStyle/>
          <a:p>
            <a:pPr algn="just"/>
            <a:r>
              <a:rPr lang="es-ES" sz="2200" dirty="0"/>
              <a:t>Se debe realizar un modelo 3D sencillo pero similar al resaltado en la fotografía. </a:t>
            </a:r>
            <a:r>
              <a:rPr lang="es-ES" sz="2200" dirty="0" smtClean="0"/>
              <a:t>Se </a:t>
            </a:r>
            <a:r>
              <a:rPr lang="es-ES" sz="2200" dirty="0"/>
              <a:t>proporcionan las dimensiones reales del dispositivo</a:t>
            </a:r>
            <a:r>
              <a:rPr lang="es-ES" sz="2200" dirty="0" smtClean="0"/>
              <a:t>. El DPS debe tener tonos claros para simular ser un dispositivo nuevo.</a:t>
            </a:r>
            <a:endParaRPr lang="en-US" sz="2200" dirty="0"/>
          </a:p>
        </p:txBody>
      </p:sp>
    </p:spTree>
    <p:extLst>
      <p:ext uri="{BB962C8B-B14F-4D97-AF65-F5344CB8AC3E}">
        <p14:creationId xmlns:p14="http://schemas.microsoft.com/office/powerpoint/2010/main" val="2261736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DPS y Palanca en poste</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16</a:t>
            </a:fld>
            <a:endParaRPr lang="en-US"/>
          </a:p>
        </p:txBody>
      </p:sp>
      <p:pic>
        <p:nvPicPr>
          <p:cNvPr id="75" name="Imagen 74"/>
          <p:cNvPicPr>
            <a:picLocks noChangeAspect="1"/>
          </p:cNvPicPr>
          <p:nvPr/>
        </p:nvPicPr>
        <p:blipFill rotWithShape="1">
          <a:blip r:embed="rId2"/>
          <a:srcRect b="2438"/>
          <a:stretch/>
        </p:blipFill>
        <p:spPr>
          <a:xfrm>
            <a:off x="4875035" y="1239218"/>
            <a:ext cx="3298236" cy="5611483"/>
          </a:xfrm>
          <a:prstGeom prst="rect">
            <a:avLst/>
          </a:prstGeom>
        </p:spPr>
      </p:pic>
      <p:sp>
        <p:nvSpPr>
          <p:cNvPr id="57" name="Rectángulo 56"/>
          <p:cNvSpPr/>
          <p:nvPr/>
        </p:nvSpPr>
        <p:spPr>
          <a:xfrm>
            <a:off x="923967" y="1981293"/>
            <a:ext cx="3439560" cy="4154984"/>
          </a:xfrm>
          <a:prstGeom prst="rect">
            <a:avLst/>
          </a:prstGeom>
        </p:spPr>
        <p:txBody>
          <a:bodyPr wrap="square">
            <a:spAutoFit/>
          </a:bodyPr>
          <a:lstStyle/>
          <a:p>
            <a:pPr algn="just"/>
            <a:r>
              <a:rPr lang="es-ES" sz="2200" dirty="0"/>
              <a:t>Se debe realizar un modelo 3D </a:t>
            </a:r>
            <a:r>
              <a:rPr lang="es-ES" sz="2200" dirty="0" smtClean="0"/>
              <a:t>sencillo de un poste con 3 DPS en la parte superior y una palanca de energización a media altura como se ilustra en la imagen. </a:t>
            </a:r>
          </a:p>
          <a:p>
            <a:pPr algn="just"/>
            <a:r>
              <a:rPr lang="es-ES" sz="2200" dirty="0" smtClean="0"/>
              <a:t>Se proporcionan las dimensiones reales (mm) del poste como referencia.</a:t>
            </a:r>
          </a:p>
          <a:p>
            <a:pPr algn="just"/>
            <a:r>
              <a:rPr lang="es-ES" sz="2200" dirty="0" smtClean="0"/>
              <a:t>Uno de los DPS debe simular tener una quemadura como se indica.</a:t>
            </a:r>
            <a:endParaRPr lang="en-US" sz="2200" dirty="0"/>
          </a:p>
        </p:txBody>
      </p:sp>
      <p:grpSp>
        <p:nvGrpSpPr>
          <p:cNvPr id="5" name="Grupo 4"/>
          <p:cNvGrpSpPr/>
          <p:nvPr/>
        </p:nvGrpSpPr>
        <p:grpSpPr>
          <a:xfrm>
            <a:off x="8475229" y="1573386"/>
            <a:ext cx="2275166" cy="5277315"/>
            <a:chOff x="5312698" y="1511604"/>
            <a:chExt cx="2275166" cy="5277315"/>
          </a:xfrm>
        </p:grpSpPr>
        <p:sp>
          <p:nvSpPr>
            <p:cNvPr id="68" name="Cilindro 67"/>
            <p:cNvSpPr/>
            <p:nvPr/>
          </p:nvSpPr>
          <p:spPr>
            <a:xfrm>
              <a:off x="6394413" y="4805666"/>
              <a:ext cx="171245" cy="1983253"/>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bo 23"/>
            <p:cNvSpPr/>
            <p:nvPr/>
          </p:nvSpPr>
          <p:spPr>
            <a:xfrm>
              <a:off x="5312698" y="1858549"/>
              <a:ext cx="2275166" cy="116284"/>
            </a:xfrm>
            <a:prstGeom prst="cub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upo 24"/>
            <p:cNvGrpSpPr>
              <a:grpSpLocks noChangeAspect="1"/>
            </p:cNvGrpSpPr>
            <p:nvPr/>
          </p:nvGrpSpPr>
          <p:grpSpPr>
            <a:xfrm>
              <a:off x="5312698" y="1520110"/>
              <a:ext cx="198948" cy="338439"/>
              <a:chOff x="5403198" y="2499984"/>
              <a:chExt cx="1161027" cy="1975074"/>
            </a:xfrm>
          </p:grpSpPr>
          <p:grpSp>
            <p:nvGrpSpPr>
              <p:cNvPr id="26" name="Grupo 25"/>
              <p:cNvGrpSpPr/>
              <p:nvPr/>
            </p:nvGrpSpPr>
            <p:grpSpPr>
              <a:xfrm>
                <a:off x="5739080" y="2499984"/>
                <a:ext cx="475423" cy="1975074"/>
                <a:chOff x="6318997" y="1690552"/>
                <a:chExt cx="475423" cy="2569785"/>
              </a:xfrm>
            </p:grpSpPr>
            <p:sp>
              <p:nvSpPr>
                <p:cNvPr id="33" name="Cilindro 32"/>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ángulo redondeado 33"/>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Cilindro 26"/>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lindro 27"/>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ilindro 28"/>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ilindro 29"/>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lindro 30"/>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ilindro 31"/>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upo 66"/>
            <p:cNvGrpSpPr/>
            <p:nvPr/>
          </p:nvGrpSpPr>
          <p:grpSpPr>
            <a:xfrm>
              <a:off x="6164655" y="3808152"/>
              <a:ext cx="659082" cy="1148811"/>
              <a:chOff x="2388994" y="3418216"/>
              <a:chExt cx="659082" cy="1148811"/>
            </a:xfrm>
          </p:grpSpPr>
          <p:sp>
            <p:nvSpPr>
              <p:cNvPr id="66" name="Cubo 65"/>
              <p:cNvSpPr/>
              <p:nvPr/>
            </p:nvSpPr>
            <p:spPr>
              <a:xfrm>
                <a:off x="2388994" y="3418216"/>
                <a:ext cx="659082" cy="114881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upo 63"/>
              <p:cNvGrpSpPr/>
              <p:nvPr/>
            </p:nvGrpSpPr>
            <p:grpSpPr>
              <a:xfrm>
                <a:off x="2428108" y="3692152"/>
                <a:ext cx="421455" cy="321532"/>
                <a:chOff x="2452141" y="3575368"/>
                <a:chExt cx="421455" cy="321532"/>
              </a:xfrm>
            </p:grpSpPr>
            <p:cxnSp>
              <p:nvCxnSpPr>
                <p:cNvPr id="63" name="Conector recto 62"/>
                <p:cNvCxnSpPr/>
                <p:nvPr/>
              </p:nvCxnSpPr>
              <p:spPr>
                <a:xfrm>
                  <a:off x="2675457" y="3644659"/>
                  <a:ext cx="32121" cy="25224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1" name="Cilindro 60"/>
                <p:cNvSpPr/>
                <p:nvPr/>
              </p:nvSpPr>
              <p:spPr>
                <a:xfrm rot="16200000">
                  <a:off x="2614432" y="3413077"/>
                  <a:ext cx="96874" cy="421455"/>
                </a:xfrm>
                <a:prstGeom prst="ca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Cilindro 2"/>
            <p:cNvSpPr/>
            <p:nvPr/>
          </p:nvSpPr>
          <p:spPr>
            <a:xfrm>
              <a:off x="6409889" y="1885951"/>
              <a:ext cx="155769" cy="2045622"/>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upo 59"/>
            <p:cNvGrpSpPr>
              <a:grpSpLocks noChangeAspect="1"/>
            </p:cNvGrpSpPr>
            <p:nvPr/>
          </p:nvGrpSpPr>
          <p:grpSpPr>
            <a:xfrm>
              <a:off x="6701339" y="1511604"/>
              <a:ext cx="198948" cy="338439"/>
              <a:chOff x="5403198" y="2499984"/>
              <a:chExt cx="1161027" cy="1975074"/>
            </a:xfrm>
          </p:grpSpPr>
          <p:grpSp>
            <p:nvGrpSpPr>
              <p:cNvPr id="62" name="Grupo 61"/>
              <p:cNvGrpSpPr/>
              <p:nvPr/>
            </p:nvGrpSpPr>
            <p:grpSpPr>
              <a:xfrm>
                <a:off x="5739080" y="2499984"/>
                <a:ext cx="475423" cy="1975074"/>
                <a:chOff x="6318997" y="1690552"/>
                <a:chExt cx="475423" cy="2569785"/>
              </a:xfrm>
            </p:grpSpPr>
            <p:sp>
              <p:nvSpPr>
                <p:cNvPr id="77" name="Cilindro 76"/>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ángulo redondeado 77"/>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Cilindro 64"/>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ilindro 68"/>
              <p:cNvSpPr/>
              <p:nvPr/>
            </p:nvSpPr>
            <p:spPr>
              <a:xfrm>
                <a:off x="5416196" y="3576866"/>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ilindro 69"/>
              <p:cNvSpPr/>
              <p:nvPr/>
            </p:nvSpPr>
            <p:spPr>
              <a:xfrm>
                <a:off x="5421339" y="3277418"/>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ilindro 70"/>
              <p:cNvSpPr/>
              <p:nvPr/>
            </p:nvSpPr>
            <p:spPr>
              <a:xfrm>
                <a:off x="5403198" y="2991723"/>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ilindro 71"/>
              <p:cNvSpPr/>
              <p:nvPr/>
            </p:nvSpPr>
            <p:spPr>
              <a:xfrm>
                <a:off x="5403198" y="2697666"/>
                <a:ext cx="1142886" cy="226973"/>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ilindro 75"/>
              <p:cNvSpPr/>
              <p:nvPr/>
            </p:nvSpPr>
            <p:spPr>
              <a:xfrm>
                <a:off x="5573574" y="2500174"/>
                <a:ext cx="828129" cy="271709"/>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upo 78"/>
            <p:cNvGrpSpPr>
              <a:grpSpLocks noChangeAspect="1"/>
            </p:cNvGrpSpPr>
            <p:nvPr/>
          </p:nvGrpSpPr>
          <p:grpSpPr>
            <a:xfrm>
              <a:off x="7294876" y="1538302"/>
              <a:ext cx="198948" cy="338439"/>
              <a:chOff x="5403198" y="2499984"/>
              <a:chExt cx="1161027" cy="1975074"/>
            </a:xfrm>
          </p:grpSpPr>
          <p:grpSp>
            <p:nvGrpSpPr>
              <p:cNvPr id="80" name="Grupo 79"/>
              <p:cNvGrpSpPr/>
              <p:nvPr/>
            </p:nvGrpSpPr>
            <p:grpSpPr>
              <a:xfrm>
                <a:off x="5739080" y="2499984"/>
                <a:ext cx="475423" cy="1975074"/>
                <a:chOff x="6318997" y="1690552"/>
                <a:chExt cx="475423" cy="2569785"/>
              </a:xfrm>
            </p:grpSpPr>
            <p:sp>
              <p:nvSpPr>
                <p:cNvPr id="87" name="Cilindro 86"/>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ángulo redondeado 87"/>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Cilindro 80"/>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ilindro 81"/>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ilindro 82"/>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ilindro 83"/>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ilindro 84"/>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ilindro 85"/>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 name="Conector curvado 6"/>
          <p:cNvCxnSpPr>
            <a:stCxn id="32" idx="0"/>
          </p:cNvCxnSpPr>
          <p:nvPr/>
        </p:nvCxnSpPr>
        <p:spPr>
          <a:xfrm rot="16200000" flipH="1">
            <a:off x="8019515" y="2149425"/>
            <a:ext cx="2276369" cy="1164648"/>
          </a:xfrm>
          <a:prstGeom prst="curvedConnector3">
            <a:avLst>
              <a:gd name="adj1" fmla="val -1055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Conector curvado 88"/>
          <p:cNvCxnSpPr>
            <a:stCxn id="77" idx="1"/>
            <a:endCxn id="66" idx="0"/>
          </p:cNvCxnSpPr>
          <p:nvPr/>
        </p:nvCxnSpPr>
        <p:spPr>
          <a:xfrm rot="16200000" flipH="1" flipV="1">
            <a:off x="8702361" y="2610137"/>
            <a:ext cx="2296548" cy="223046"/>
          </a:xfrm>
          <a:prstGeom prst="curvedConnector3">
            <a:avLst>
              <a:gd name="adj1" fmla="val -995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Conector curvado 89"/>
          <p:cNvCxnSpPr>
            <a:stCxn id="87" idx="1"/>
            <a:endCxn id="66" idx="0"/>
          </p:cNvCxnSpPr>
          <p:nvPr/>
        </p:nvCxnSpPr>
        <p:spPr>
          <a:xfrm rot="16200000" flipH="1" flipV="1">
            <a:off x="9012479" y="2326717"/>
            <a:ext cx="2269850" cy="816583"/>
          </a:xfrm>
          <a:prstGeom prst="curvedConnector3">
            <a:avLst>
              <a:gd name="adj1" fmla="val -1007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V="1">
            <a:off x="10033104" y="1133475"/>
            <a:ext cx="711096" cy="333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ángulo 90"/>
          <p:cNvSpPr/>
          <p:nvPr/>
        </p:nvSpPr>
        <p:spPr>
          <a:xfrm>
            <a:off x="10314158" y="873444"/>
            <a:ext cx="1220617" cy="260030"/>
          </a:xfrm>
          <a:prstGeom prst="rect">
            <a:avLst/>
          </a:prstGeom>
        </p:spPr>
        <p:txBody>
          <a:bodyPr wrap="square">
            <a:spAutoFit/>
          </a:bodyPr>
          <a:lstStyle/>
          <a:p>
            <a:pPr algn="just"/>
            <a:r>
              <a:rPr lang="es-ES" sz="1100" dirty="0" smtClean="0"/>
              <a:t>DPS defectuoso</a:t>
            </a:r>
            <a:endParaRPr lang="en-US" sz="1100" dirty="0"/>
          </a:p>
        </p:txBody>
      </p:sp>
      <p:grpSp>
        <p:nvGrpSpPr>
          <p:cNvPr id="50" name="Grupo 49"/>
          <p:cNvGrpSpPr/>
          <p:nvPr/>
        </p:nvGrpSpPr>
        <p:grpSpPr>
          <a:xfrm>
            <a:off x="8475230" y="1573387"/>
            <a:ext cx="2275166" cy="5277315"/>
            <a:chOff x="5312698" y="1511604"/>
            <a:chExt cx="2275166" cy="5277315"/>
          </a:xfrm>
        </p:grpSpPr>
        <p:sp>
          <p:nvSpPr>
            <p:cNvPr id="51" name="Cilindro 50"/>
            <p:cNvSpPr/>
            <p:nvPr/>
          </p:nvSpPr>
          <p:spPr>
            <a:xfrm>
              <a:off x="6394413" y="4805666"/>
              <a:ext cx="171245" cy="1983253"/>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ubo 51"/>
            <p:cNvSpPr/>
            <p:nvPr/>
          </p:nvSpPr>
          <p:spPr>
            <a:xfrm>
              <a:off x="5312698" y="1858549"/>
              <a:ext cx="2275166" cy="116284"/>
            </a:xfrm>
            <a:prstGeom prst="cub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upo 52"/>
            <p:cNvGrpSpPr>
              <a:grpSpLocks noChangeAspect="1"/>
            </p:cNvGrpSpPr>
            <p:nvPr/>
          </p:nvGrpSpPr>
          <p:grpSpPr>
            <a:xfrm>
              <a:off x="5312698" y="1520110"/>
              <a:ext cx="198948" cy="338439"/>
              <a:chOff x="5403198" y="2499984"/>
              <a:chExt cx="1161027" cy="1975074"/>
            </a:xfrm>
          </p:grpSpPr>
          <p:grpSp>
            <p:nvGrpSpPr>
              <p:cNvPr id="111" name="Grupo 110"/>
              <p:cNvGrpSpPr/>
              <p:nvPr/>
            </p:nvGrpSpPr>
            <p:grpSpPr>
              <a:xfrm>
                <a:off x="5739080" y="2499984"/>
                <a:ext cx="475423" cy="1975074"/>
                <a:chOff x="6318997" y="1690552"/>
                <a:chExt cx="475423" cy="2569785"/>
              </a:xfrm>
            </p:grpSpPr>
            <p:sp>
              <p:nvSpPr>
                <p:cNvPr id="118" name="Cilindro 117"/>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ángulo redondeado 118"/>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Cilindro 111"/>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ilindro 112"/>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Cilindro 113"/>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Cilindro 114"/>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Cilindro 115"/>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lindro 116"/>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upo 53"/>
            <p:cNvGrpSpPr/>
            <p:nvPr/>
          </p:nvGrpSpPr>
          <p:grpSpPr>
            <a:xfrm>
              <a:off x="6164655" y="3808152"/>
              <a:ext cx="659082" cy="1148811"/>
              <a:chOff x="2388994" y="3418216"/>
              <a:chExt cx="659082" cy="1148811"/>
            </a:xfrm>
          </p:grpSpPr>
          <p:sp>
            <p:nvSpPr>
              <p:cNvPr id="107" name="Cubo 106"/>
              <p:cNvSpPr/>
              <p:nvPr/>
            </p:nvSpPr>
            <p:spPr>
              <a:xfrm>
                <a:off x="2388994" y="3418216"/>
                <a:ext cx="659082" cy="114881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upo 107"/>
              <p:cNvGrpSpPr/>
              <p:nvPr/>
            </p:nvGrpSpPr>
            <p:grpSpPr>
              <a:xfrm>
                <a:off x="2428108" y="3692152"/>
                <a:ext cx="421455" cy="321532"/>
                <a:chOff x="2452141" y="3575368"/>
                <a:chExt cx="421455" cy="321532"/>
              </a:xfrm>
            </p:grpSpPr>
            <p:cxnSp>
              <p:nvCxnSpPr>
                <p:cNvPr id="109" name="Conector recto 108"/>
                <p:cNvCxnSpPr/>
                <p:nvPr/>
              </p:nvCxnSpPr>
              <p:spPr>
                <a:xfrm>
                  <a:off x="2675457" y="3644659"/>
                  <a:ext cx="32121" cy="25224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10" name="Cilindro 109"/>
                <p:cNvSpPr/>
                <p:nvPr/>
              </p:nvSpPr>
              <p:spPr>
                <a:xfrm rot="16200000">
                  <a:off x="2614432" y="3413077"/>
                  <a:ext cx="96874" cy="421455"/>
                </a:xfrm>
                <a:prstGeom prst="ca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5" name="Cilindro 54"/>
            <p:cNvSpPr/>
            <p:nvPr/>
          </p:nvSpPr>
          <p:spPr>
            <a:xfrm>
              <a:off x="6409889" y="1885951"/>
              <a:ext cx="155769" cy="2045622"/>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upo 55"/>
            <p:cNvGrpSpPr>
              <a:grpSpLocks noChangeAspect="1"/>
            </p:cNvGrpSpPr>
            <p:nvPr/>
          </p:nvGrpSpPr>
          <p:grpSpPr>
            <a:xfrm>
              <a:off x="6701339" y="1511604"/>
              <a:ext cx="198948" cy="338439"/>
              <a:chOff x="5403198" y="2499984"/>
              <a:chExt cx="1161027" cy="1975074"/>
            </a:xfrm>
          </p:grpSpPr>
          <p:grpSp>
            <p:nvGrpSpPr>
              <p:cNvPr id="98" name="Grupo 97"/>
              <p:cNvGrpSpPr/>
              <p:nvPr/>
            </p:nvGrpSpPr>
            <p:grpSpPr>
              <a:xfrm>
                <a:off x="5739080" y="2499984"/>
                <a:ext cx="475423" cy="1975074"/>
                <a:chOff x="6318997" y="1690552"/>
                <a:chExt cx="475423" cy="2569785"/>
              </a:xfrm>
            </p:grpSpPr>
            <p:sp>
              <p:nvSpPr>
                <p:cNvPr id="105" name="Cilindro 104"/>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ángulo redondeado 105"/>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Cilindro 98"/>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Cilindro 99"/>
              <p:cNvSpPr/>
              <p:nvPr/>
            </p:nvSpPr>
            <p:spPr>
              <a:xfrm>
                <a:off x="5416196" y="3576866"/>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ilindro 100"/>
              <p:cNvSpPr/>
              <p:nvPr/>
            </p:nvSpPr>
            <p:spPr>
              <a:xfrm>
                <a:off x="5421339" y="3277418"/>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Cilindro 101"/>
              <p:cNvSpPr/>
              <p:nvPr/>
            </p:nvSpPr>
            <p:spPr>
              <a:xfrm>
                <a:off x="5403198" y="2991723"/>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Cilindro 102"/>
              <p:cNvSpPr/>
              <p:nvPr/>
            </p:nvSpPr>
            <p:spPr>
              <a:xfrm>
                <a:off x="5403198" y="2697666"/>
                <a:ext cx="1142886" cy="226973"/>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ilindro 103"/>
              <p:cNvSpPr/>
              <p:nvPr/>
            </p:nvSpPr>
            <p:spPr>
              <a:xfrm>
                <a:off x="5573574" y="2500174"/>
                <a:ext cx="828129" cy="271709"/>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upo 57"/>
            <p:cNvGrpSpPr>
              <a:grpSpLocks noChangeAspect="1"/>
            </p:cNvGrpSpPr>
            <p:nvPr/>
          </p:nvGrpSpPr>
          <p:grpSpPr>
            <a:xfrm>
              <a:off x="7294876" y="1538302"/>
              <a:ext cx="198948" cy="338439"/>
              <a:chOff x="5403198" y="2499984"/>
              <a:chExt cx="1161027" cy="1975074"/>
            </a:xfrm>
          </p:grpSpPr>
          <p:grpSp>
            <p:nvGrpSpPr>
              <p:cNvPr id="59" name="Grupo 58"/>
              <p:cNvGrpSpPr/>
              <p:nvPr/>
            </p:nvGrpSpPr>
            <p:grpSpPr>
              <a:xfrm>
                <a:off x="5739080" y="2499984"/>
                <a:ext cx="475423" cy="1975074"/>
                <a:chOff x="6318997" y="1690552"/>
                <a:chExt cx="475423" cy="2569785"/>
              </a:xfrm>
            </p:grpSpPr>
            <p:sp>
              <p:nvSpPr>
                <p:cNvPr id="96" name="Cilindro 95"/>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ángulo redondeado 96"/>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Cilindro 72"/>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ilindro 73"/>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ilindro 91"/>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ilindro 92"/>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ilindro 93"/>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ilindro 94"/>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0" name="Conector curvado 119"/>
          <p:cNvCxnSpPr>
            <a:stCxn id="117" idx="0"/>
          </p:cNvCxnSpPr>
          <p:nvPr/>
        </p:nvCxnSpPr>
        <p:spPr>
          <a:xfrm rot="16200000" flipH="1">
            <a:off x="8019516" y="2149426"/>
            <a:ext cx="2276369" cy="1164648"/>
          </a:xfrm>
          <a:prstGeom prst="curvedConnector3">
            <a:avLst>
              <a:gd name="adj1" fmla="val -10554"/>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upo 5"/>
          <p:cNvGrpSpPr/>
          <p:nvPr/>
        </p:nvGrpSpPr>
        <p:grpSpPr>
          <a:xfrm>
            <a:off x="8475230" y="1573387"/>
            <a:ext cx="2275166" cy="5277316"/>
            <a:chOff x="8475230" y="1573387"/>
            <a:chExt cx="2275166" cy="5277316"/>
          </a:xfrm>
        </p:grpSpPr>
        <p:cxnSp>
          <p:nvCxnSpPr>
            <p:cNvPr id="121" name="Conector curvado 120"/>
            <p:cNvCxnSpPr/>
            <p:nvPr/>
          </p:nvCxnSpPr>
          <p:spPr>
            <a:xfrm rot="16200000" flipH="1" flipV="1">
              <a:off x="8702361" y="2610138"/>
              <a:ext cx="2296548" cy="223046"/>
            </a:xfrm>
            <a:prstGeom prst="curvedConnector3">
              <a:avLst>
                <a:gd name="adj1" fmla="val -995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Conector curvado 121"/>
            <p:cNvCxnSpPr/>
            <p:nvPr/>
          </p:nvCxnSpPr>
          <p:spPr>
            <a:xfrm rot="16200000" flipH="1" flipV="1">
              <a:off x="9012479" y="2326718"/>
              <a:ext cx="2269850" cy="816583"/>
            </a:xfrm>
            <a:prstGeom prst="curvedConnector3">
              <a:avLst>
                <a:gd name="adj1" fmla="val -1007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Grupo 122"/>
            <p:cNvGrpSpPr/>
            <p:nvPr/>
          </p:nvGrpSpPr>
          <p:grpSpPr>
            <a:xfrm>
              <a:off x="8475230" y="1573388"/>
              <a:ext cx="2275166" cy="5277315"/>
              <a:chOff x="5312698" y="1511604"/>
              <a:chExt cx="2275166" cy="5277315"/>
            </a:xfrm>
          </p:grpSpPr>
          <p:sp>
            <p:nvSpPr>
              <p:cNvPr id="124" name="Cilindro 123"/>
              <p:cNvSpPr/>
              <p:nvPr/>
            </p:nvSpPr>
            <p:spPr>
              <a:xfrm>
                <a:off x="6394413" y="4805666"/>
                <a:ext cx="171245" cy="1983253"/>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Cubo 124"/>
              <p:cNvSpPr/>
              <p:nvPr/>
            </p:nvSpPr>
            <p:spPr>
              <a:xfrm>
                <a:off x="5312698" y="1858549"/>
                <a:ext cx="2275166" cy="116284"/>
              </a:xfrm>
              <a:prstGeom prst="cub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upo 125"/>
              <p:cNvGrpSpPr>
                <a:grpSpLocks noChangeAspect="1"/>
              </p:cNvGrpSpPr>
              <p:nvPr/>
            </p:nvGrpSpPr>
            <p:grpSpPr>
              <a:xfrm>
                <a:off x="5312698" y="1520110"/>
                <a:ext cx="198948" cy="338439"/>
                <a:chOff x="5403198" y="2499984"/>
                <a:chExt cx="1161027" cy="1975074"/>
              </a:xfrm>
            </p:grpSpPr>
            <p:grpSp>
              <p:nvGrpSpPr>
                <p:cNvPr id="153" name="Grupo 152"/>
                <p:cNvGrpSpPr/>
                <p:nvPr/>
              </p:nvGrpSpPr>
              <p:grpSpPr>
                <a:xfrm>
                  <a:off x="5739080" y="2499984"/>
                  <a:ext cx="475423" cy="1975074"/>
                  <a:chOff x="6318997" y="1690552"/>
                  <a:chExt cx="475423" cy="2569785"/>
                </a:xfrm>
              </p:grpSpPr>
              <p:sp>
                <p:nvSpPr>
                  <p:cNvPr id="160" name="Cilindro 159"/>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ángulo redondeado 160"/>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 name="Cilindro 153"/>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Cilindro 154"/>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Cilindro 155"/>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Cilindro 156"/>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Cilindro 157"/>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Cilindro 158"/>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upo 126"/>
              <p:cNvGrpSpPr/>
              <p:nvPr/>
            </p:nvGrpSpPr>
            <p:grpSpPr>
              <a:xfrm>
                <a:off x="6164655" y="3808152"/>
                <a:ext cx="659082" cy="1148811"/>
                <a:chOff x="2388994" y="3418216"/>
                <a:chExt cx="659082" cy="1148811"/>
              </a:xfrm>
            </p:grpSpPr>
            <p:sp>
              <p:nvSpPr>
                <p:cNvPr id="149" name="Cubo 148"/>
                <p:cNvSpPr/>
                <p:nvPr/>
              </p:nvSpPr>
              <p:spPr>
                <a:xfrm>
                  <a:off x="2388994" y="3418216"/>
                  <a:ext cx="659082" cy="114881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upo 149"/>
                <p:cNvGrpSpPr/>
                <p:nvPr/>
              </p:nvGrpSpPr>
              <p:grpSpPr>
                <a:xfrm>
                  <a:off x="2428108" y="3692152"/>
                  <a:ext cx="421455" cy="321532"/>
                  <a:chOff x="2452141" y="3575368"/>
                  <a:chExt cx="421455" cy="321532"/>
                </a:xfrm>
              </p:grpSpPr>
              <p:cxnSp>
                <p:nvCxnSpPr>
                  <p:cNvPr id="151" name="Conector recto 150"/>
                  <p:cNvCxnSpPr/>
                  <p:nvPr/>
                </p:nvCxnSpPr>
                <p:spPr>
                  <a:xfrm>
                    <a:off x="2675457" y="3644659"/>
                    <a:ext cx="32121" cy="25224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52" name="Cilindro 151"/>
                  <p:cNvSpPr/>
                  <p:nvPr/>
                </p:nvSpPr>
                <p:spPr>
                  <a:xfrm rot="16200000">
                    <a:off x="2614432" y="3413077"/>
                    <a:ext cx="96874" cy="421455"/>
                  </a:xfrm>
                  <a:prstGeom prst="ca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8" name="Cilindro 127"/>
              <p:cNvSpPr/>
              <p:nvPr/>
            </p:nvSpPr>
            <p:spPr>
              <a:xfrm>
                <a:off x="6409889" y="1885951"/>
                <a:ext cx="155769" cy="2045622"/>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upo 128"/>
              <p:cNvGrpSpPr>
                <a:grpSpLocks noChangeAspect="1"/>
              </p:cNvGrpSpPr>
              <p:nvPr/>
            </p:nvGrpSpPr>
            <p:grpSpPr>
              <a:xfrm>
                <a:off x="6701339" y="1511604"/>
                <a:ext cx="198948" cy="338439"/>
                <a:chOff x="5403198" y="2499984"/>
                <a:chExt cx="1161027" cy="1975074"/>
              </a:xfrm>
            </p:grpSpPr>
            <p:grpSp>
              <p:nvGrpSpPr>
                <p:cNvPr id="140" name="Grupo 139"/>
                <p:cNvGrpSpPr/>
                <p:nvPr/>
              </p:nvGrpSpPr>
              <p:grpSpPr>
                <a:xfrm>
                  <a:off x="5739080" y="2499984"/>
                  <a:ext cx="475423" cy="1975074"/>
                  <a:chOff x="6318997" y="1690552"/>
                  <a:chExt cx="475423" cy="2569785"/>
                </a:xfrm>
              </p:grpSpPr>
              <p:sp>
                <p:nvSpPr>
                  <p:cNvPr id="147" name="Cilindro 146"/>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ángulo redondeado 147"/>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Cilindro 140"/>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Cilindro 141"/>
                <p:cNvSpPr/>
                <p:nvPr/>
              </p:nvSpPr>
              <p:spPr>
                <a:xfrm>
                  <a:off x="5416196" y="3576866"/>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Cilindro 142"/>
                <p:cNvSpPr/>
                <p:nvPr/>
              </p:nvSpPr>
              <p:spPr>
                <a:xfrm>
                  <a:off x="5421339" y="3277418"/>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Cilindro 143"/>
                <p:cNvSpPr/>
                <p:nvPr/>
              </p:nvSpPr>
              <p:spPr>
                <a:xfrm>
                  <a:off x="5403198" y="2991723"/>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Cilindro 144"/>
                <p:cNvSpPr/>
                <p:nvPr/>
              </p:nvSpPr>
              <p:spPr>
                <a:xfrm>
                  <a:off x="5403198" y="2697666"/>
                  <a:ext cx="1142886" cy="226973"/>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Cilindro 145"/>
                <p:cNvSpPr/>
                <p:nvPr/>
              </p:nvSpPr>
              <p:spPr>
                <a:xfrm>
                  <a:off x="5573574" y="2500174"/>
                  <a:ext cx="828129" cy="271709"/>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upo 129"/>
              <p:cNvGrpSpPr>
                <a:grpSpLocks noChangeAspect="1"/>
              </p:cNvGrpSpPr>
              <p:nvPr/>
            </p:nvGrpSpPr>
            <p:grpSpPr>
              <a:xfrm>
                <a:off x="7294876" y="1538302"/>
                <a:ext cx="198948" cy="338439"/>
                <a:chOff x="5403198" y="2499984"/>
                <a:chExt cx="1161027" cy="1975074"/>
              </a:xfrm>
            </p:grpSpPr>
            <p:grpSp>
              <p:nvGrpSpPr>
                <p:cNvPr id="131" name="Grupo 130"/>
                <p:cNvGrpSpPr/>
                <p:nvPr/>
              </p:nvGrpSpPr>
              <p:grpSpPr>
                <a:xfrm>
                  <a:off x="5739080" y="2499984"/>
                  <a:ext cx="475423" cy="1975074"/>
                  <a:chOff x="6318997" y="1690552"/>
                  <a:chExt cx="475423" cy="2569785"/>
                </a:xfrm>
              </p:grpSpPr>
              <p:sp>
                <p:nvSpPr>
                  <p:cNvPr id="138" name="Cilindro 137"/>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ángulo redondeado 138"/>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Cilindro 131"/>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Cilindro 132"/>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Cilindro 133"/>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Cilindro 134"/>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Cilindro 135"/>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ilindro 136"/>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62" name="Conector curvado 161"/>
            <p:cNvCxnSpPr>
              <a:stCxn id="159" idx="0"/>
            </p:cNvCxnSpPr>
            <p:nvPr/>
          </p:nvCxnSpPr>
          <p:spPr>
            <a:xfrm rot="16200000" flipH="1">
              <a:off x="8019516" y="2149427"/>
              <a:ext cx="2276369" cy="1164648"/>
            </a:xfrm>
            <a:prstGeom prst="curvedConnector3">
              <a:avLst>
                <a:gd name="adj1" fmla="val -10554"/>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3555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Herramientas</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17</a:t>
            </a:fld>
            <a:endParaRPr lang="en-US"/>
          </a:p>
        </p:txBody>
      </p:sp>
      <p:sp>
        <p:nvSpPr>
          <p:cNvPr id="67" name="Rectángulo 66"/>
          <p:cNvSpPr/>
          <p:nvPr/>
        </p:nvSpPr>
        <p:spPr>
          <a:xfrm>
            <a:off x="1015540" y="1569413"/>
            <a:ext cx="10160920" cy="769441"/>
          </a:xfrm>
          <a:prstGeom prst="rect">
            <a:avLst/>
          </a:prstGeom>
        </p:spPr>
        <p:txBody>
          <a:bodyPr wrap="square">
            <a:spAutoFit/>
          </a:bodyPr>
          <a:lstStyle/>
          <a:p>
            <a:pPr algn="just"/>
            <a:r>
              <a:rPr lang="es-ES" sz="2200" dirty="0"/>
              <a:t>Se debe realizar un modelo 3D sencillo </a:t>
            </a:r>
            <a:r>
              <a:rPr lang="es-ES" sz="2200" dirty="0" smtClean="0"/>
              <a:t>de la llave inglesa ilustrada. Se proporcionan las dimensiones reales como referencia</a:t>
            </a:r>
            <a:endParaRPr lang="en-US" sz="2200" dirty="0"/>
          </a:p>
        </p:txBody>
      </p:sp>
      <p:grpSp>
        <p:nvGrpSpPr>
          <p:cNvPr id="3" name="Grupo 2"/>
          <p:cNvGrpSpPr/>
          <p:nvPr/>
        </p:nvGrpSpPr>
        <p:grpSpPr>
          <a:xfrm>
            <a:off x="4625329" y="3023163"/>
            <a:ext cx="2391303" cy="3115607"/>
            <a:chOff x="3266547" y="2894976"/>
            <a:chExt cx="2391303" cy="3115607"/>
          </a:xfrm>
        </p:grpSpPr>
        <p:pic>
          <p:nvPicPr>
            <p:cNvPr id="26" name="Picture 2" descr="Amazon.com: Llave inglesa ajustable: Home Improvement"/>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535" b="89859" l="0" r="89943"/>
                      </a14:imgEffect>
                    </a14:imgLayer>
                  </a14:imgProps>
                </a:ext>
                <a:ext uri="{28A0092B-C50C-407E-A947-70E740481C1C}">
                  <a14:useLocalDpi xmlns:a14="http://schemas.microsoft.com/office/drawing/2010/main" val="0"/>
                </a:ext>
              </a:extLst>
            </a:blip>
            <a:srcRect/>
            <a:stretch>
              <a:fillRect/>
            </a:stretch>
          </p:blipFill>
          <p:spPr bwMode="auto">
            <a:xfrm rot="2577398">
              <a:off x="3266547" y="3212636"/>
              <a:ext cx="2154980" cy="2198328"/>
            </a:xfrm>
            <a:prstGeom prst="rect">
              <a:avLst/>
            </a:prstGeom>
            <a:noFill/>
            <a:extLst>
              <a:ext uri="{909E8E84-426E-40DD-AFC4-6F175D3DCCD1}">
                <a14:hiddenFill xmlns:a14="http://schemas.microsoft.com/office/drawing/2010/main">
                  <a:solidFill>
                    <a:srgbClr val="FFFFFF"/>
                  </a:solidFill>
                </a14:hiddenFill>
              </a:ext>
            </a:extLst>
          </p:spPr>
        </p:pic>
        <p:sp>
          <p:nvSpPr>
            <p:cNvPr id="28" name="Rectángulo 27"/>
            <p:cNvSpPr/>
            <p:nvPr/>
          </p:nvSpPr>
          <p:spPr>
            <a:xfrm>
              <a:off x="3657600" y="5579696"/>
              <a:ext cx="2000250" cy="430887"/>
            </a:xfrm>
            <a:prstGeom prst="rect">
              <a:avLst/>
            </a:prstGeom>
          </p:spPr>
          <p:txBody>
            <a:bodyPr wrap="square">
              <a:spAutoFit/>
            </a:bodyPr>
            <a:lstStyle/>
            <a:p>
              <a:pPr algn="just"/>
              <a:r>
                <a:rPr lang="es-ES" sz="2200" dirty="0" smtClean="0"/>
                <a:t>Llave inglesa</a:t>
              </a:r>
              <a:endParaRPr lang="en-US" sz="2200" dirty="0"/>
            </a:p>
          </p:txBody>
        </p:sp>
        <p:cxnSp>
          <p:nvCxnSpPr>
            <p:cNvPr id="30" name="Conector recto de flecha 29"/>
            <p:cNvCxnSpPr/>
            <p:nvPr/>
          </p:nvCxnSpPr>
          <p:spPr>
            <a:xfrm>
              <a:off x="4857750" y="2894976"/>
              <a:ext cx="3118" cy="268472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CuadroTexto 30"/>
            <p:cNvSpPr txBox="1"/>
            <p:nvPr/>
          </p:nvSpPr>
          <p:spPr>
            <a:xfrm>
              <a:off x="4828453" y="4324140"/>
              <a:ext cx="750431" cy="307777"/>
            </a:xfrm>
            <a:prstGeom prst="rect">
              <a:avLst/>
            </a:prstGeom>
            <a:noFill/>
          </p:spPr>
          <p:txBody>
            <a:bodyPr wrap="square" rtlCol="0">
              <a:spAutoFit/>
            </a:bodyPr>
            <a:lstStyle/>
            <a:p>
              <a:r>
                <a:rPr lang="es-ES" sz="1400" dirty="0" smtClean="0"/>
                <a:t>15cm</a:t>
              </a:r>
              <a:endParaRPr lang="en-US" sz="1400" dirty="0"/>
            </a:p>
          </p:txBody>
        </p:sp>
      </p:grpSp>
    </p:spTree>
    <p:extLst>
      <p:ext uri="{BB962C8B-B14F-4D97-AF65-F5344CB8AC3E}">
        <p14:creationId xmlns:p14="http://schemas.microsoft.com/office/powerpoint/2010/main" val="2236277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Panel de Herramientas</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18</a:t>
            </a:fld>
            <a:endParaRPr lang="en-US"/>
          </a:p>
        </p:txBody>
      </p:sp>
      <p:sp>
        <p:nvSpPr>
          <p:cNvPr id="67" name="Rectángulo 66"/>
          <p:cNvSpPr/>
          <p:nvPr/>
        </p:nvSpPr>
        <p:spPr>
          <a:xfrm>
            <a:off x="1015540" y="1569413"/>
            <a:ext cx="10160920" cy="1107996"/>
          </a:xfrm>
          <a:prstGeom prst="rect">
            <a:avLst/>
          </a:prstGeom>
        </p:spPr>
        <p:txBody>
          <a:bodyPr wrap="square">
            <a:spAutoFit/>
          </a:bodyPr>
          <a:lstStyle/>
          <a:p>
            <a:pPr algn="just"/>
            <a:r>
              <a:rPr lang="es-ES" sz="2200" dirty="0" smtClean="0"/>
              <a:t>Al oprimir la tecla ‘H’ del teclado, el usuario puede visualizar/ocultar en el centro de la pantalla las herramientas que ha atrapado y que simula llevar consigo. Mientras el panel sea visible las manos del usuario solo pueden interactuar con las herramientas en él. </a:t>
            </a:r>
            <a:endParaRPr lang="en-US" sz="2200" dirty="0"/>
          </a:p>
        </p:txBody>
      </p:sp>
      <p:grpSp>
        <p:nvGrpSpPr>
          <p:cNvPr id="6" name="Grupo 5"/>
          <p:cNvGrpSpPr/>
          <p:nvPr/>
        </p:nvGrpSpPr>
        <p:grpSpPr>
          <a:xfrm>
            <a:off x="3838536" y="3192972"/>
            <a:ext cx="4329540" cy="2947478"/>
            <a:chOff x="3409911" y="3773997"/>
            <a:chExt cx="4329540" cy="2947478"/>
          </a:xfrm>
        </p:grpSpPr>
        <p:grpSp>
          <p:nvGrpSpPr>
            <p:cNvPr id="13" name="Grupo 12"/>
            <p:cNvGrpSpPr/>
            <p:nvPr/>
          </p:nvGrpSpPr>
          <p:grpSpPr>
            <a:xfrm>
              <a:off x="3409911" y="3773997"/>
              <a:ext cx="4329540" cy="2947478"/>
              <a:chOff x="7466220" y="3410457"/>
              <a:chExt cx="4329540" cy="2947478"/>
            </a:xfrm>
          </p:grpSpPr>
          <p:sp>
            <p:nvSpPr>
              <p:cNvPr id="14" name="Rectángulo 13"/>
              <p:cNvSpPr/>
              <p:nvPr/>
            </p:nvSpPr>
            <p:spPr>
              <a:xfrm>
                <a:off x="7548880" y="3410457"/>
                <a:ext cx="4246880" cy="25941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p:cNvSpPr/>
              <p:nvPr/>
            </p:nvSpPr>
            <p:spPr>
              <a:xfrm>
                <a:off x="7466220" y="5988603"/>
                <a:ext cx="929806" cy="369332"/>
              </a:xfrm>
              <a:prstGeom prst="rect">
                <a:avLst/>
              </a:prstGeom>
            </p:spPr>
            <p:txBody>
              <a:bodyPr wrap="none">
                <a:spAutoFit/>
              </a:bodyPr>
              <a:lstStyle/>
              <a:p>
                <a:r>
                  <a:rPr lang="es-ES" dirty="0" smtClean="0"/>
                  <a:t>Pantalla</a:t>
                </a:r>
                <a:endParaRPr lang="en-US" dirty="0"/>
              </a:p>
            </p:txBody>
          </p:sp>
        </p:grpSp>
        <p:grpSp>
          <p:nvGrpSpPr>
            <p:cNvPr id="5" name="Grupo 4"/>
            <p:cNvGrpSpPr/>
            <p:nvPr/>
          </p:nvGrpSpPr>
          <p:grpSpPr>
            <a:xfrm>
              <a:off x="4038561" y="4407462"/>
              <a:ext cx="3156998" cy="1643905"/>
              <a:chOff x="4038561" y="4407462"/>
              <a:chExt cx="3156998" cy="1643905"/>
            </a:xfrm>
          </p:grpSpPr>
          <p:sp>
            <p:nvSpPr>
              <p:cNvPr id="3" name="Rectángulo 2"/>
              <p:cNvSpPr/>
              <p:nvPr/>
            </p:nvSpPr>
            <p:spPr>
              <a:xfrm>
                <a:off x="4161802" y="4407462"/>
                <a:ext cx="3033757" cy="1327172"/>
              </a:xfrm>
              <a:prstGeom prst="rect">
                <a:avLst/>
              </a:prstGeom>
              <a:solidFill>
                <a:schemeClr val="accent2">
                  <a:lumMod val="40000"/>
                  <a:lumOff val="6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Amazon.com: Llave inglesa ajustable: Home Improvement"/>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535" b="89859" l="0" r="89943"/>
                        </a14:imgEffect>
                      </a14:imgLayer>
                    </a14:imgProps>
                  </a:ext>
                  <a:ext uri="{28A0092B-C50C-407E-A947-70E740481C1C}">
                    <a14:useLocalDpi xmlns:a14="http://schemas.microsoft.com/office/drawing/2010/main" val="0"/>
                  </a:ext>
                </a:extLst>
              </a:blip>
              <a:srcRect/>
              <a:stretch>
                <a:fillRect/>
              </a:stretch>
            </p:blipFill>
            <p:spPr bwMode="auto">
              <a:xfrm rot="2577398">
                <a:off x="4784460" y="4783415"/>
                <a:ext cx="694171" cy="708134"/>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a:grpSpLocks noChangeAspect="1"/>
              </p:cNvGrpSpPr>
              <p:nvPr/>
            </p:nvGrpSpPr>
            <p:grpSpPr>
              <a:xfrm>
                <a:off x="6111920" y="4484341"/>
                <a:ext cx="708434" cy="1157461"/>
                <a:chOff x="5403198" y="2499984"/>
                <a:chExt cx="1208861" cy="1975074"/>
              </a:xfrm>
            </p:grpSpPr>
            <p:grpSp>
              <p:nvGrpSpPr>
                <p:cNvPr id="35" name="Grupo 34"/>
                <p:cNvGrpSpPr/>
                <p:nvPr/>
              </p:nvGrpSpPr>
              <p:grpSpPr>
                <a:xfrm>
                  <a:off x="5739080" y="2499984"/>
                  <a:ext cx="475423" cy="1975074"/>
                  <a:chOff x="6318997" y="1690552"/>
                  <a:chExt cx="475423" cy="2569785"/>
                </a:xfrm>
              </p:grpSpPr>
              <p:sp>
                <p:nvSpPr>
                  <p:cNvPr id="42" name="Cilindro 41"/>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ángulo redondeado 42"/>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Cilindro 35"/>
                <p:cNvSpPr/>
                <p:nvPr/>
              </p:nvSpPr>
              <p:spPr>
                <a:xfrm>
                  <a:off x="5405115" y="3871301"/>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ilindro 36"/>
                <p:cNvSpPr/>
                <p:nvPr/>
              </p:nvSpPr>
              <p:spPr>
                <a:xfrm>
                  <a:off x="5416196" y="3576867"/>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ilindro 37"/>
                <p:cNvSpPr/>
                <p:nvPr/>
              </p:nvSpPr>
              <p:spPr>
                <a:xfrm>
                  <a:off x="5421339" y="3277419"/>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ilindro 38"/>
                <p:cNvSpPr/>
                <p:nvPr/>
              </p:nvSpPr>
              <p:spPr>
                <a:xfrm>
                  <a:off x="5403198" y="2991724"/>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ilindro 39"/>
                <p:cNvSpPr/>
                <p:nvPr/>
              </p:nvSpPr>
              <p:spPr>
                <a:xfrm>
                  <a:off x="5403198" y="2697666"/>
                  <a:ext cx="1142886" cy="226973"/>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ilindro 40"/>
                <p:cNvSpPr/>
                <p:nvPr/>
              </p:nvSpPr>
              <p:spPr>
                <a:xfrm>
                  <a:off x="5573574" y="2500174"/>
                  <a:ext cx="862789" cy="244129"/>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ángulo 43"/>
              <p:cNvSpPr/>
              <p:nvPr/>
            </p:nvSpPr>
            <p:spPr>
              <a:xfrm>
                <a:off x="4038561" y="5682035"/>
                <a:ext cx="2292422" cy="369332"/>
              </a:xfrm>
              <a:prstGeom prst="rect">
                <a:avLst/>
              </a:prstGeom>
            </p:spPr>
            <p:txBody>
              <a:bodyPr wrap="none">
                <a:spAutoFit/>
              </a:bodyPr>
              <a:lstStyle/>
              <a:p>
                <a:r>
                  <a:rPr lang="es-ES" dirty="0" smtClean="0"/>
                  <a:t>Panel de herramientas</a:t>
                </a:r>
                <a:endParaRPr lang="en-US" dirty="0"/>
              </a:p>
            </p:txBody>
          </p:sp>
        </p:grpSp>
      </p:grpSp>
    </p:spTree>
    <p:extLst>
      <p:ext uri="{BB962C8B-B14F-4D97-AF65-F5344CB8AC3E}">
        <p14:creationId xmlns:p14="http://schemas.microsoft.com/office/powerpoint/2010/main" val="3947629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Paso 1</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19</a:t>
            </a:fld>
            <a:endParaRPr lang="en-US"/>
          </a:p>
        </p:txBody>
      </p:sp>
      <p:sp>
        <p:nvSpPr>
          <p:cNvPr id="67" name="Rectángulo 66"/>
          <p:cNvSpPr/>
          <p:nvPr/>
        </p:nvSpPr>
        <p:spPr>
          <a:xfrm>
            <a:off x="1015540" y="1569413"/>
            <a:ext cx="10538285" cy="1446550"/>
          </a:xfrm>
          <a:prstGeom prst="rect">
            <a:avLst/>
          </a:prstGeom>
        </p:spPr>
        <p:txBody>
          <a:bodyPr wrap="square">
            <a:spAutoFit/>
          </a:bodyPr>
          <a:lstStyle/>
          <a:p>
            <a:pPr algn="just"/>
            <a:r>
              <a:rPr lang="es-ES" sz="2200" dirty="0" smtClean="0"/>
              <a:t>Atrapar el DPS a nivel del piso y la llave inglesa para almacenarlos en el panel de herramientas. Los objetos pueden ser atrapados mediante la interacción con los guantes VR. El usuario debe cerrar los dedos en puño cerca del objeto para atraparlo. La distancia de colisión puede ser establecida por el desarrollador.</a:t>
            </a:r>
            <a:endParaRPr lang="en-US" sz="2200" dirty="0"/>
          </a:p>
        </p:txBody>
      </p:sp>
      <p:sp>
        <p:nvSpPr>
          <p:cNvPr id="8" name="Rectángulo 7"/>
          <p:cNvSpPr/>
          <p:nvPr/>
        </p:nvSpPr>
        <p:spPr>
          <a:xfrm>
            <a:off x="7543177" y="4140762"/>
            <a:ext cx="3033757" cy="1327172"/>
          </a:xfrm>
          <a:prstGeom prst="rect">
            <a:avLst/>
          </a:prstGeom>
          <a:solidFill>
            <a:schemeClr val="accent2">
              <a:lumMod val="40000"/>
              <a:lumOff val="6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Amazon.com: Llave inglesa ajustable: Home Improvement"/>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535" b="89859" l="0" r="89943"/>
                    </a14:imgEffect>
                  </a14:imgLayer>
                </a14:imgProps>
              </a:ext>
              <a:ext uri="{28A0092B-C50C-407E-A947-70E740481C1C}">
                <a14:useLocalDpi xmlns:a14="http://schemas.microsoft.com/office/drawing/2010/main" val="0"/>
              </a:ext>
            </a:extLst>
          </a:blip>
          <a:srcRect/>
          <a:stretch>
            <a:fillRect/>
          </a:stretch>
        </p:blipFill>
        <p:spPr bwMode="auto">
          <a:xfrm rot="2577398">
            <a:off x="2116487" y="4077036"/>
            <a:ext cx="1630113" cy="166290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o 10"/>
          <p:cNvGrpSpPr>
            <a:grpSpLocks noChangeAspect="1"/>
          </p:cNvGrpSpPr>
          <p:nvPr/>
        </p:nvGrpSpPr>
        <p:grpSpPr>
          <a:xfrm>
            <a:off x="9493295" y="4217641"/>
            <a:ext cx="708434" cy="1157461"/>
            <a:chOff x="5403198" y="2499984"/>
            <a:chExt cx="1208861" cy="1975074"/>
          </a:xfrm>
        </p:grpSpPr>
        <p:grpSp>
          <p:nvGrpSpPr>
            <p:cNvPr id="13" name="Grupo 12"/>
            <p:cNvGrpSpPr/>
            <p:nvPr/>
          </p:nvGrpSpPr>
          <p:grpSpPr>
            <a:xfrm>
              <a:off x="5739080" y="2499984"/>
              <a:ext cx="475423" cy="1975074"/>
              <a:chOff x="6318997" y="1690552"/>
              <a:chExt cx="475423" cy="2569785"/>
            </a:xfrm>
          </p:grpSpPr>
          <p:sp>
            <p:nvSpPr>
              <p:cNvPr id="20" name="Cilindro 19"/>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ángulo redondeado 20"/>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ilindro 13"/>
            <p:cNvSpPr/>
            <p:nvPr/>
          </p:nvSpPr>
          <p:spPr>
            <a:xfrm>
              <a:off x="5405115" y="3871301"/>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ilindro 14"/>
            <p:cNvSpPr/>
            <p:nvPr/>
          </p:nvSpPr>
          <p:spPr>
            <a:xfrm>
              <a:off x="5416196" y="3576867"/>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ilindro 15"/>
            <p:cNvSpPr/>
            <p:nvPr/>
          </p:nvSpPr>
          <p:spPr>
            <a:xfrm>
              <a:off x="5421339" y="3277419"/>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ilindro 16"/>
            <p:cNvSpPr/>
            <p:nvPr/>
          </p:nvSpPr>
          <p:spPr>
            <a:xfrm>
              <a:off x="5403198" y="2991724"/>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lindro 17"/>
            <p:cNvSpPr/>
            <p:nvPr/>
          </p:nvSpPr>
          <p:spPr>
            <a:xfrm>
              <a:off x="5403198" y="2697666"/>
              <a:ext cx="1142886" cy="226973"/>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ilindro 18"/>
            <p:cNvSpPr/>
            <p:nvPr/>
          </p:nvSpPr>
          <p:spPr>
            <a:xfrm>
              <a:off x="5573574" y="2500174"/>
              <a:ext cx="862789" cy="244129"/>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ángulo 11"/>
          <p:cNvSpPr/>
          <p:nvPr/>
        </p:nvSpPr>
        <p:spPr>
          <a:xfrm>
            <a:off x="7419936" y="5415335"/>
            <a:ext cx="2292422" cy="369332"/>
          </a:xfrm>
          <a:prstGeom prst="rect">
            <a:avLst/>
          </a:prstGeom>
        </p:spPr>
        <p:txBody>
          <a:bodyPr wrap="none">
            <a:spAutoFit/>
          </a:bodyPr>
          <a:lstStyle/>
          <a:p>
            <a:r>
              <a:rPr lang="es-ES" dirty="0" smtClean="0"/>
              <a:t>Panel de herramientas</a:t>
            </a:r>
            <a:endParaRPr lang="en-US" dirty="0"/>
          </a:p>
        </p:txBody>
      </p:sp>
      <p:pic>
        <p:nvPicPr>
          <p:cNvPr id="24" name="Picture 2" descr="Amazon.com: Captoglove 1.0 Right Large Wearable Gaming Hand Machine  Interface. PC: Video Games"/>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867" b="90000" l="2869" r="94663"/>
                    </a14:imgEffect>
                  </a14:imgLayer>
                </a14:imgProps>
              </a:ext>
              <a:ext uri="{28A0092B-C50C-407E-A947-70E740481C1C}">
                <a14:useLocalDpi xmlns:a14="http://schemas.microsoft.com/office/drawing/2010/main" val="0"/>
              </a:ext>
            </a:extLst>
          </a:blip>
          <a:srcRect/>
          <a:stretch>
            <a:fillRect/>
          </a:stretch>
        </p:blipFill>
        <p:spPr bwMode="auto">
          <a:xfrm>
            <a:off x="2408113" y="3490528"/>
            <a:ext cx="3020892" cy="3022907"/>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cxnSp>
        <p:nvCxnSpPr>
          <p:cNvPr id="28" name="Conector angular 27"/>
          <p:cNvCxnSpPr/>
          <p:nvPr/>
        </p:nvCxnSpPr>
        <p:spPr>
          <a:xfrm>
            <a:off x="3590925" y="3567286"/>
            <a:ext cx="4875109" cy="845210"/>
          </a:xfrm>
          <a:prstGeom prst="bentConnector3">
            <a:avLst>
              <a:gd name="adj1" fmla="val 9978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47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31869"/>
            <a:ext cx="10515600" cy="1325563"/>
          </a:xfrm>
        </p:spPr>
        <p:txBody>
          <a:bodyPr>
            <a:noAutofit/>
          </a:bodyPr>
          <a:lstStyle/>
          <a:p>
            <a:pPr algn="ctr"/>
            <a:r>
              <a:rPr lang="es-ES" sz="7200" b="1" dirty="0" smtClean="0"/>
              <a:t>Aplicación en Realidad Aumentada</a:t>
            </a:r>
            <a:endParaRPr lang="en-US" sz="72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2</a:t>
            </a:fld>
            <a:endParaRPr lang="en-US"/>
          </a:p>
        </p:txBody>
      </p:sp>
    </p:spTree>
    <p:extLst>
      <p:ext uri="{BB962C8B-B14F-4D97-AF65-F5344CB8AC3E}">
        <p14:creationId xmlns:p14="http://schemas.microsoft.com/office/powerpoint/2010/main" val="182855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Paso 2</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20</a:t>
            </a:fld>
            <a:endParaRPr lang="en-US"/>
          </a:p>
        </p:txBody>
      </p:sp>
      <p:sp>
        <p:nvSpPr>
          <p:cNvPr id="67" name="Rectángulo 66"/>
          <p:cNvSpPr/>
          <p:nvPr/>
        </p:nvSpPr>
        <p:spPr>
          <a:xfrm>
            <a:off x="1015539" y="1569413"/>
            <a:ext cx="6934763" cy="2462213"/>
          </a:xfrm>
          <a:prstGeom prst="rect">
            <a:avLst/>
          </a:prstGeom>
        </p:spPr>
        <p:txBody>
          <a:bodyPr wrap="square">
            <a:spAutoFit/>
          </a:bodyPr>
          <a:lstStyle/>
          <a:p>
            <a:pPr algn="just"/>
            <a:r>
              <a:rPr lang="es-ES" sz="2200" dirty="0" smtClean="0"/>
              <a:t>Des-energizar el poste bajando la palanca en el poste. El </a:t>
            </a:r>
            <a:r>
              <a:rPr lang="es-ES" sz="2200" dirty="0"/>
              <a:t>usuario debe “agarrar” la palanca con los dedos cerrados en puño y deslizar la mano hacia </a:t>
            </a:r>
            <a:r>
              <a:rPr lang="es-ES" sz="2200" dirty="0" smtClean="0"/>
              <a:t>abajo hasta </a:t>
            </a:r>
            <a:r>
              <a:rPr lang="es-ES" sz="2200" dirty="0"/>
              <a:t>el tope </a:t>
            </a:r>
            <a:r>
              <a:rPr lang="es-ES" sz="2200" dirty="0" smtClean="0"/>
              <a:t>máximo.</a:t>
            </a:r>
          </a:p>
          <a:p>
            <a:pPr algn="just"/>
            <a:r>
              <a:rPr lang="es-ES" sz="2200" dirty="0" smtClean="0"/>
              <a:t>Para moverse verticalmente en la escena el usuario debe usar la flecha hacia arriba del teclado.</a:t>
            </a:r>
            <a:endParaRPr lang="es-ES" sz="2200" dirty="0"/>
          </a:p>
          <a:p>
            <a:pPr algn="just"/>
            <a:endParaRPr lang="en-US" sz="2200" dirty="0"/>
          </a:p>
        </p:txBody>
      </p:sp>
      <p:grpSp>
        <p:nvGrpSpPr>
          <p:cNvPr id="63" name="Grupo 62"/>
          <p:cNvGrpSpPr>
            <a:grpSpLocks noChangeAspect="1"/>
          </p:cNvGrpSpPr>
          <p:nvPr/>
        </p:nvGrpSpPr>
        <p:grpSpPr>
          <a:xfrm>
            <a:off x="2675985" y="4143869"/>
            <a:ext cx="2918243" cy="2141222"/>
            <a:chOff x="838200" y="3013290"/>
            <a:chExt cx="4119880" cy="3022907"/>
          </a:xfrm>
        </p:grpSpPr>
        <p:pic>
          <p:nvPicPr>
            <p:cNvPr id="64" name="Imagen 63"/>
            <p:cNvPicPr>
              <a:picLocks noChangeAspect="1"/>
            </p:cNvPicPr>
            <p:nvPr/>
          </p:nvPicPr>
          <p:blipFill>
            <a:blip r:embed="rId2"/>
            <a:stretch>
              <a:fillRect/>
            </a:stretch>
          </p:blipFill>
          <p:spPr>
            <a:xfrm>
              <a:off x="838200" y="3277448"/>
              <a:ext cx="1705293" cy="2742818"/>
            </a:xfrm>
            <a:prstGeom prst="rect">
              <a:avLst/>
            </a:prstGeom>
          </p:spPr>
        </p:pic>
        <p:pic>
          <p:nvPicPr>
            <p:cNvPr id="65" name="Picture 2" descr="Amazon.com: Captoglove 1.0 Right Large Wearable Gaming Hand Machine  Interface. PC: Video Games"/>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867" b="90000" l="2869" r="94663"/>
                      </a14:imgEffect>
                    </a14:imgLayer>
                  </a14:imgProps>
                </a:ext>
                <a:ext uri="{28A0092B-C50C-407E-A947-70E740481C1C}">
                  <a14:useLocalDpi xmlns:a14="http://schemas.microsoft.com/office/drawing/2010/main" val="0"/>
                </a:ext>
              </a:extLst>
            </a:blip>
            <a:srcRect/>
            <a:stretch>
              <a:fillRect/>
            </a:stretch>
          </p:blipFill>
          <p:spPr bwMode="auto">
            <a:xfrm>
              <a:off x="1937188" y="3013290"/>
              <a:ext cx="3020892" cy="3022907"/>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cxnSp>
          <p:nvCxnSpPr>
            <p:cNvPr id="66" name="Conector recto de flecha 65"/>
            <p:cNvCxnSpPr/>
            <p:nvPr/>
          </p:nvCxnSpPr>
          <p:spPr>
            <a:xfrm>
              <a:off x="1937188" y="4134912"/>
              <a:ext cx="0" cy="151404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p:cNvGrpSpPr/>
          <p:nvPr/>
        </p:nvGrpSpPr>
        <p:grpSpPr>
          <a:xfrm>
            <a:off x="8475230" y="1573387"/>
            <a:ext cx="2275166" cy="5277316"/>
            <a:chOff x="8475230" y="1573387"/>
            <a:chExt cx="2275166" cy="5277316"/>
          </a:xfrm>
        </p:grpSpPr>
        <p:cxnSp>
          <p:nvCxnSpPr>
            <p:cNvPr id="112" name="Conector curvado 111"/>
            <p:cNvCxnSpPr/>
            <p:nvPr/>
          </p:nvCxnSpPr>
          <p:spPr>
            <a:xfrm rot="16200000" flipH="1" flipV="1">
              <a:off x="8702361" y="2610138"/>
              <a:ext cx="2296548" cy="223046"/>
            </a:xfrm>
            <a:prstGeom prst="curvedConnector3">
              <a:avLst>
                <a:gd name="adj1" fmla="val -995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Conector curvado 112"/>
            <p:cNvCxnSpPr/>
            <p:nvPr/>
          </p:nvCxnSpPr>
          <p:spPr>
            <a:xfrm rot="16200000" flipH="1" flipV="1">
              <a:off x="9012479" y="2326718"/>
              <a:ext cx="2269850" cy="816583"/>
            </a:xfrm>
            <a:prstGeom prst="curvedConnector3">
              <a:avLst>
                <a:gd name="adj1" fmla="val -1007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4" name="Grupo 113"/>
            <p:cNvGrpSpPr/>
            <p:nvPr/>
          </p:nvGrpSpPr>
          <p:grpSpPr>
            <a:xfrm>
              <a:off x="8475230" y="1573388"/>
              <a:ext cx="2275166" cy="5277315"/>
              <a:chOff x="5312698" y="1511604"/>
              <a:chExt cx="2275166" cy="5277315"/>
            </a:xfrm>
          </p:grpSpPr>
          <p:sp>
            <p:nvSpPr>
              <p:cNvPr id="116" name="Cilindro 115"/>
              <p:cNvSpPr/>
              <p:nvPr/>
            </p:nvSpPr>
            <p:spPr>
              <a:xfrm>
                <a:off x="6394413" y="4805666"/>
                <a:ext cx="171245" cy="1983253"/>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ubo 116"/>
              <p:cNvSpPr/>
              <p:nvPr/>
            </p:nvSpPr>
            <p:spPr>
              <a:xfrm>
                <a:off x="5312698" y="1858549"/>
                <a:ext cx="2275166" cy="116284"/>
              </a:xfrm>
              <a:prstGeom prst="cub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upo 117"/>
              <p:cNvGrpSpPr>
                <a:grpSpLocks noChangeAspect="1"/>
              </p:cNvGrpSpPr>
              <p:nvPr/>
            </p:nvGrpSpPr>
            <p:grpSpPr>
              <a:xfrm>
                <a:off x="5312698" y="1520110"/>
                <a:ext cx="198948" cy="338439"/>
                <a:chOff x="5403198" y="2499984"/>
                <a:chExt cx="1161027" cy="1975074"/>
              </a:xfrm>
            </p:grpSpPr>
            <p:grpSp>
              <p:nvGrpSpPr>
                <p:cNvPr id="145" name="Grupo 144"/>
                <p:cNvGrpSpPr/>
                <p:nvPr/>
              </p:nvGrpSpPr>
              <p:grpSpPr>
                <a:xfrm>
                  <a:off x="5739080" y="2499984"/>
                  <a:ext cx="475423" cy="1975074"/>
                  <a:chOff x="6318997" y="1690552"/>
                  <a:chExt cx="475423" cy="2569785"/>
                </a:xfrm>
              </p:grpSpPr>
              <p:sp>
                <p:nvSpPr>
                  <p:cNvPr id="152" name="Cilindro 151"/>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ángulo redondeado 152"/>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Cilindro 145"/>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Cilindro 146"/>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lindro 147"/>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Cilindro 148"/>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Cilindro 149"/>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Cilindro 150"/>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upo 118"/>
              <p:cNvGrpSpPr/>
              <p:nvPr/>
            </p:nvGrpSpPr>
            <p:grpSpPr>
              <a:xfrm>
                <a:off x="6164655" y="3808152"/>
                <a:ext cx="659082" cy="1148811"/>
                <a:chOff x="2388994" y="3418216"/>
                <a:chExt cx="659082" cy="1148811"/>
              </a:xfrm>
            </p:grpSpPr>
            <p:sp>
              <p:nvSpPr>
                <p:cNvPr id="141" name="Cubo 140"/>
                <p:cNvSpPr/>
                <p:nvPr/>
              </p:nvSpPr>
              <p:spPr>
                <a:xfrm>
                  <a:off x="2388994" y="3418216"/>
                  <a:ext cx="659082" cy="114881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upo 141"/>
                <p:cNvGrpSpPr/>
                <p:nvPr/>
              </p:nvGrpSpPr>
              <p:grpSpPr>
                <a:xfrm>
                  <a:off x="2428108" y="3692152"/>
                  <a:ext cx="421455" cy="321532"/>
                  <a:chOff x="2452141" y="3575368"/>
                  <a:chExt cx="421455" cy="321532"/>
                </a:xfrm>
              </p:grpSpPr>
              <p:cxnSp>
                <p:nvCxnSpPr>
                  <p:cNvPr id="143" name="Conector recto 142"/>
                  <p:cNvCxnSpPr/>
                  <p:nvPr/>
                </p:nvCxnSpPr>
                <p:spPr>
                  <a:xfrm>
                    <a:off x="2675457" y="3644659"/>
                    <a:ext cx="32121" cy="25224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44" name="Cilindro 143"/>
                  <p:cNvSpPr/>
                  <p:nvPr/>
                </p:nvSpPr>
                <p:spPr>
                  <a:xfrm rot="16200000">
                    <a:off x="2614432" y="3413077"/>
                    <a:ext cx="96874" cy="421455"/>
                  </a:xfrm>
                  <a:prstGeom prst="ca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0" name="Cilindro 119"/>
              <p:cNvSpPr/>
              <p:nvPr/>
            </p:nvSpPr>
            <p:spPr>
              <a:xfrm>
                <a:off x="6409889" y="1885951"/>
                <a:ext cx="155769" cy="2045622"/>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upo 120"/>
              <p:cNvGrpSpPr>
                <a:grpSpLocks noChangeAspect="1"/>
              </p:cNvGrpSpPr>
              <p:nvPr/>
            </p:nvGrpSpPr>
            <p:grpSpPr>
              <a:xfrm>
                <a:off x="6701339" y="1511604"/>
                <a:ext cx="198948" cy="338439"/>
                <a:chOff x="5403198" y="2499984"/>
                <a:chExt cx="1161027" cy="1975074"/>
              </a:xfrm>
            </p:grpSpPr>
            <p:grpSp>
              <p:nvGrpSpPr>
                <p:cNvPr id="132" name="Grupo 131"/>
                <p:cNvGrpSpPr/>
                <p:nvPr/>
              </p:nvGrpSpPr>
              <p:grpSpPr>
                <a:xfrm>
                  <a:off x="5739080" y="2499984"/>
                  <a:ext cx="475423" cy="1975074"/>
                  <a:chOff x="6318997" y="1690552"/>
                  <a:chExt cx="475423" cy="2569785"/>
                </a:xfrm>
              </p:grpSpPr>
              <p:sp>
                <p:nvSpPr>
                  <p:cNvPr id="139" name="Cilindro 138"/>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ángulo redondeado 139"/>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Cilindro 132"/>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Cilindro 133"/>
                <p:cNvSpPr/>
                <p:nvPr/>
              </p:nvSpPr>
              <p:spPr>
                <a:xfrm>
                  <a:off x="5416196" y="3576866"/>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Cilindro 134"/>
                <p:cNvSpPr/>
                <p:nvPr/>
              </p:nvSpPr>
              <p:spPr>
                <a:xfrm>
                  <a:off x="5421339" y="3277418"/>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Cilindro 135"/>
                <p:cNvSpPr/>
                <p:nvPr/>
              </p:nvSpPr>
              <p:spPr>
                <a:xfrm>
                  <a:off x="5403198" y="2991723"/>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ilindro 136"/>
                <p:cNvSpPr/>
                <p:nvPr/>
              </p:nvSpPr>
              <p:spPr>
                <a:xfrm>
                  <a:off x="5403198" y="2697666"/>
                  <a:ext cx="1142886" cy="226973"/>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Cilindro 137"/>
                <p:cNvSpPr/>
                <p:nvPr/>
              </p:nvSpPr>
              <p:spPr>
                <a:xfrm>
                  <a:off x="5573574" y="2500174"/>
                  <a:ext cx="828129" cy="271709"/>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upo 121"/>
              <p:cNvGrpSpPr>
                <a:grpSpLocks noChangeAspect="1"/>
              </p:cNvGrpSpPr>
              <p:nvPr/>
            </p:nvGrpSpPr>
            <p:grpSpPr>
              <a:xfrm>
                <a:off x="7294876" y="1538302"/>
                <a:ext cx="198948" cy="338439"/>
                <a:chOff x="5403198" y="2499984"/>
                <a:chExt cx="1161027" cy="1975074"/>
              </a:xfrm>
            </p:grpSpPr>
            <p:grpSp>
              <p:nvGrpSpPr>
                <p:cNvPr id="123" name="Grupo 122"/>
                <p:cNvGrpSpPr/>
                <p:nvPr/>
              </p:nvGrpSpPr>
              <p:grpSpPr>
                <a:xfrm>
                  <a:off x="5739080" y="2499984"/>
                  <a:ext cx="475423" cy="1975074"/>
                  <a:chOff x="6318997" y="1690552"/>
                  <a:chExt cx="475423" cy="2569785"/>
                </a:xfrm>
              </p:grpSpPr>
              <p:sp>
                <p:nvSpPr>
                  <p:cNvPr id="130" name="Cilindro 129"/>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ángulo redondeado 130"/>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 name="Cilindro 123"/>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Cilindro 124"/>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Cilindro 125"/>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Cilindro 126"/>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ilindro 127"/>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Cilindro 128"/>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15" name="Conector curvado 114"/>
            <p:cNvCxnSpPr>
              <a:stCxn id="151" idx="0"/>
            </p:cNvCxnSpPr>
            <p:nvPr/>
          </p:nvCxnSpPr>
          <p:spPr>
            <a:xfrm rot="16200000" flipH="1">
              <a:off x="8019516" y="2149427"/>
              <a:ext cx="2276369" cy="1164648"/>
            </a:xfrm>
            <a:prstGeom prst="curvedConnector3">
              <a:avLst>
                <a:gd name="adj1" fmla="val -10554"/>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2628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Paso 3 y 4</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21</a:t>
            </a:fld>
            <a:endParaRPr lang="en-US"/>
          </a:p>
        </p:txBody>
      </p:sp>
      <p:sp>
        <p:nvSpPr>
          <p:cNvPr id="67" name="Rectángulo 66"/>
          <p:cNvSpPr/>
          <p:nvPr/>
        </p:nvSpPr>
        <p:spPr>
          <a:xfrm>
            <a:off x="1015540" y="1569413"/>
            <a:ext cx="10166810" cy="1785104"/>
          </a:xfrm>
          <a:prstGeom prst="rect">
            <a:avLst/>
          </a:prstGeom>
        </p:spPr>
        <p:txBody>
          <a:bodyPr wrap="square">
            <a:spAutoFit/>
          </a:bodyPr>
          <a:lstStyle/>
          <a:p>
            <a:pPr algn="just"/>
            <a:r>
              <a:rPr lang="es-ES" sz="2200" dirty="0" smtClean="0"/>
              <a:t>3. Desconectar el cable superior del DPS defectuoso utilizando la llave inglesa.</a:t>
            </a:r>
          </a:p>
          <a:p>
            <a:pPr algn="just"/>
            <a:r>
              <a:rPr lang="es-ES" sz="2200" dirty="0" smtClean="0"/>
              <a:t>4. Desconectar </a:t>
            </a:r>
            <a:r>
              <a:rPr lang="es-ES" sz="2200" dirty="0"/>
              <a:t>el cable </a:t>
            </a:r>
            <a:r>
              <a:rPr lang="es-ES" sz="2200" dirty="0" smtClean="0"/>
              <a:t>inferior del </a:t>
            </a:r>
            <a:r>
              <a:rPr lang="es-ES" sz="2200" dirty="0"/>
              <a:t>DPS </a:t>
            </a:r>
            <a:r>
              <a:rPr lang="es-ES" sz="2200" dirty="0" smtClean="0"/>
              <a:t>defectuoso utilizando </a:t>
            </a:r>
            <a:r>
              <a:rPr lang="es-ES" sz="2200" dirty="0"/>
              <a:t>la llave </a:t>
            </a:r>
            <a:r>
              <a:rPr lang="es-ES" sz="2200" dirty="0" smtClean="0"/>
              <a:t>inglesa.</a:t>
            </a:r>
          </a:p>
          <a:p>
            <a:pPr algn="just"/>
            <a:endParaRPr lang="es-ES" sz="2200" dirty="0" smtClean="0"/>
          </a:p>
          <a:p>
            <a:pPr algn="just"/>
            <a:r>
              <a:rPr lang="es-ES" sz="2200" dirty="0" smtClean="0"/>
              <a:t>El usuario no puede interactuar con los otros DPS sobre el poste. La manipulación de la llave se puede simular utilizando el sensor de presión en el dedo pulgar del guante VR. </a:t>
            </a:r>
          </a:p>
        </p:txBody>
      </p:sp>
      <p:grpSp>
        <p:nvGrpSpPr>
          <p:cNvPr id="135" name="Grupo 134"/>
          <p:cNvGrpSpPr/>
          <p:nvPr/>
        </p:nvGrpSpPr>
        <p:grpSpPr>
          <a:xfrm>
            <a:off x="4417538" y="3343980"/>
            <a:ext cx="3356924" cy="3180212"/>
            <a:chOff x="4417538" y="3343980"/>
            <a:chExt cx="3356924" cy="3180212"/>
          </a:xfrm>
        </p:grpSpPr>
        <p:grpSp>
          <p:nvGrpSpPr>
            <p:cNvPr id="129" name="Grupo 128"/>
            <p:cNvGrpSpPr/>
            <p:nvPr/>
          </p:nvGrpSpPr>
          <p:grpSpPr>
            <a:xfrm>
              <a:off x="4417538" y="3343980"/>
              <a:ext cx="3356924" cy="3022907"/>
              <a:chOff x="3663950" y="3591026"/>
              <a:chExt cx="3356924" cy="3022907"/>
            </a:xfrm>
          </p:grpSpPr>
          <p:pic>
            <p:nvPicPr>
              <p:cNvPr id="127" name="Picture 2" descr="Amazon.com: Llave inglesa ajustable: Home Improvement"/>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535" b="89859" l="0" r="89943"/>
                        </a14:imgEffect>
                      </a14:imgLayer>
                    </a14:imgProps>
                  </a:ext>
                  <a:ext uri="{28A0092B-C50C-407E-A947-70E740481C1C}">
                    <a14:useLocalDpi xmlns:a14="http://schemas.microsoft.com/office/drawing/2010/main" val="0"/>
                  </a:ext>
                </a:extLst>
              </a:blip>
              <a:srcRect/>
              <a:stretch>
                <a:fillRect/>
              </a:stretch>
            </p:blipFill>
            <p:spPr bwMode="auto">
              <a:xfrm rot="18335627">
                <a:off x="4273128" y="3805131"/>
                <a:ext cx="1253211" cy="1278419"/>
              </a:xfrm>
              <a:prstGeom prst="rect">
                <a:avLst/>
              </a:prstGeom>
              <a:noFill/>
              <a:extLst>
                <a:ext uri="{909E8E84-426E-40DD-AFC4-6F175D3DCCD1}">
                  <a14:hiddenFill xmlns:a14="http://schemas.microsoft.com/office/drawing/2010/main">
                    <a:solidFill>
                      <a:srgbClr val="FFFFFF"/>
                    </a:solidFill>
                  </a14:hiddenFill>
                </a:ext>
              </a:extLst>
            </p:spPr>
          </p:pic>
          <p:grpSp>
            <p:nvGrpSpPr>
              <p:cNvPr id="128" name="Grupo 127"/>
              <p:cNvGrpSpPr/>
              <p:nvPr/>
            </p:nvGrpSpPr>
            <p:grpSpPr>
              <a:xfrm>
                <a:off x="3663950" y="3591026"/>
                <a:ext cx="3356924" cy="3022907"/>
                <a:chOff x="3702545" y="2890270"/>
                <a:chExt cx="3356924" cy="3022907"/>
              </a:xfrm>
            </p:grpSpPr>
            <p:grpSp>
              <p:nvGrpSpPr>
                <p:cNvPr id="108" name="Grupo 107"/>
                <p:cNvGrpSpPr/>
                <p:nvPr/>
              </p:nvGrpSpPr>
              <p:grpSpPr>
                <a:xfrm>
                  <a:off x="3702545" y="4020363"/>
                  <a:ext cx="1028539" cy="1573173"/>
                  <a:chOff x="5403198" y="2499984"/>
                  <a:chExt cx="1161027" cy="1975074"/>
                </a:xfrm>
              </p:grpSpPr>
              <p:grpSp>
                <p:nvGrpSpPr>
                  <p:cNvPr id="116" name="Grupo 115"/>
                  <p:cNvGrpSpPr/>
                  <p:nvPr/>
                </p:nvGrpSpPr>
                <p:grpSpPr>
                  <a:xfrm>
                    <a:off x="5739080" y="2499984"/>
                    <a:ext cx="475423" cy="1975074"/>
                    <a:chOff x="6318997" y="1690552"/>
                    <a:chExt cx="475423" cy="2569785"/>
                  </a:xfrm>
                </p:grpSpPr>
                <p:sp>
                  <p:nvSpPr>
                    <p:cNvPr id="123" name="Cilindro 122"/>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ángulo redondeado 123"/>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Cilindro 116"/>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Cilindro 117"/>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ilindro 118"/>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Cilindro 119"/>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Cilindro 120"/>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ilindro 121"/>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5" name="Conector curvado 124"/>
                <p:cNvCxnSpPr/>
                <p:nvPr/>
              </p:nvCxnSpPr>
              <p:spPr>
                <a:xfrm rot="5400000" flipH="1" flipV="1">
                  <a:off x="4759578" y="2915486"/>
                  <a:ext cx="523039" cy="1759195"/>
                </a:xfrm>
                <a:prstGeom prst="curved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26" name="Picture 2" descr="Amazon.com: Captoglove 1.0 Right Large Wearable Gaming Hand Machine  Interface. PC: Video Games"/>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867" b="90000" l="2869" r="94663"/>
                          </a14:imgEffect>
                        </a14:imgLayer>
                      </a14:imgProps>
                    </a:ext>
                    <a:ext uri="{28A0092B-C50C-407E-A947-70E740481C1C}">
                      <a14:useLocalDpi xmlns:a14="http://schemas.microsoft.com/office/drawing/2010/main" val="0"/>
                    </a:ext>
                  </a:extLst>
                </a:blip>
                <a:srcRect/>
                <a:stretch>
                  <a:fillRect/>
                </a:stretch>
              </p:blipFill>
              <p:spPr bwMode="auto">
                <a:xfrm>
                  <a:off x="4038577" y="2890270"/>
                  <a:ext cx="3020892" cy="3022907"/>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grpSp>
        </p:grpSp>
        <p:cxnSp>
          <p:nvCxnSpPr>
            <p:cNvPr id="130" name="Conector curvado 129"/>
            <p:cNvCxnSpPr/>
            <p:nvPr/>
          </p:nvCxnSpPr>
          <p:spPr>
            <a:xfrm>
              <a:off x="4889085" y="6072192"/>
              <a:ext cx="1081841" cy="452000"/>
            </a:xfrm>
            <a:prstGeom prst="curvedConnector3">
              <a:avLst>
                <a:gd name="adj1"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9761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Paso 5</a:t>
            </a:r>
            <a:r>
              <a:rPr lang="es-ES" sz="4000" b="1" dirty="0"/>
              <a:t> </a:t>
            </a:r>
            <a:r>
              <a:rPr lang="es-ES" sz="4000" b="1" dirty="0" smtClean="0"/>
              <a:t>–&gt; 8 </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22</a:t>
            </a:fld>
            <a:endParaRPr lang="en-US"/>
          </a:p>
        </p:txBody>
      </p:sp>
      <p:sp>
        <p:nvSpPr>
          <p:cNvPr id="67" name="Rectángulo 66"/>
          <p:cNvSpPr/>
          <p:nvPr/>
        </p:nvSpPr>
        <p:spPr>
          <a:xfrm>
            <a:off x="1015539" y="1569413"/>
            <a:ext cx="7275059" cy="1938992"/>
          </a:xfrm>
          <a:prstGeom prst="rect">
            <a:avLst/>
          </a:prstGeom>
        </p:spPr>
        <p:txBody>
          <a:bodyPr wrap="square">
            <a:spAutoFit/>
          </a:bodyPr>
          <a:lstStyle/>
          <a:p>
            <a:pPr algn="just"/>
            <a:r>
              <a:rPr lang="es-ES" sz="2000" dirty="0" smtClean="0"/>
              <a:t>5. Atrapar el DPS defectuoso y guardarlo en el panel de herramientas.</a:t>
            </a:r>
          </a:p>
          <a:p>
            <a:pPr algn="just"/>
            <a:r>
              <a:rPr lang="es-ES" sz="2000" dirty="0" smtClean="0"/>
              <a:t>6. Ubicar el DPS nuevo en su lugar.</a:t>
            </a:r>
          </a:p>
          <a:p>
            <a:pPr algn="just"/>
            <a:r>
              <a:rPr lang="es-ES" sz="2000" dirty="0" smtClean="0"/>
              <a:t>7. Conectar el cable inferior del DPS nuevo utilizando la llave inglesa</a:t>
            </a:r>
          </a:p>
          <a:p>
            <a:pPr algn="just"/>
            <a:r>
              <a:rPr lang="es-ES" sz="2000" dirty="0" smtClean="0"/>
              <a:t>8. Conectar el cable superior del DPS nuevo utilizando la llave inglesa </a:t>
            </a:r>
            <a:endParaRPr lang="es-ES" sz="2000" dirty="0"/>
          </a:p>
        </p:txBody>
      </p:sp>
      <p:grpSp>
        <p:nvGrpSpPr>
          <p:cNvPr id="63" name="Grupo 62"/>
          <p:cNvGrpSpPr/>
          <p:nvPr/>
        </p:nvGrpSpPr>
        <p:grpSpPr>
          <a:xfrm>
            <a:off x="8475230" y="1573387"/>
            <a:ext cx="2275166" cy="5277316"/>
            <a:chOff x="8475230" y="1573387"/>
            <a:chExt cx="2275166" cy="5277316"/>
          </a:xfrm>
        </p:grpSpPr>
        <p:cxnSp>
          <p:nvCxnSpPr>
            <p:cNvPr id="64" name="Conector curvado 63"/>
            <p:cNvCxnSpPr/>
            <p:nvPr/>
          </p:nvCxnSpPr>
          <p:spPr>
            <a:xfrm rot="16200000" flipH="1" flipV="1">
              <a:off x="8702361" y="2610138"/>
              <a:ext cx="2296548" cy="223046"/>
            </a:xfrm>
            <a:prstGeom prst="curvedConnector3">
              <a:avLst>
                <a:gd name="adj1" fmla="val -995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ector curvado 64"/>
            <p:cNvCxnSpPr/>
            <p:nvPr/>
          </p:nvCxnSpPr>
          <p:spPr>
            <a:xfrm rot="16200000" flipH="1" flipV="1">
              <a:off x="9012479" y="2326718"/>
              <a:ext cx="2269850" cy="816583"/>
            </a:xfrm>
            <a:prstGeom prst="curvedConnector3">
              <a:avLst>
                <a:gd name="adj1" fmla="val -1007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6" name="Grupo 65"/>
            <p:cNvGrpSpPr/>
            <p:nvPr/>
          </p:nvGrpSpPr>
          <p:grpSpPr>
            <a:xfrm>
              <a:off x="8475230" y="1573388"/>
              <a:ext cx="2275166" cy="5277315"/>
              <a:chOff x="5312698" y="1511604"/>
              <a:chExt cx="2275166" cy="5277315"/>
            </a:xfrm>
          </p:grpSpPr>
          <p:sp>
            <p:nvSpPr>
              <p:cNvPr id="69" name="Cilindro 68"/>
              <p:cNvSpPr/>
              <p:nvPr/>
            </p:nvSpPr>
            <p:spPr>
              <a:xfrm>
                <a:off x="6394413" y="4805666"/>
                <a:ext cx="171245" cy="1983253"/>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ubo 69"/>
              <p:cNvSpPr/>
              <p:nvPr/>
            </p:nvSpPr>
            <p:spPr>
              <a:xfrm>
                <a:off x="5312698" y="1858549"/>
                <a:ext cx="2275166" cy="116284"/>
              </a:xfrm>
              <a:prstGeom prst="cub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upo 70"/>
              <p:cNvGrpSpPr>
                <a:grpSpLocks noChangeAspect="1"/>
              </p:cNvGrpSpPr>
              <p:nvPr/>
            </p:nvGrpSpPr>
            <p:grpSpPr>
              <a:xfrm>
                <a:off x="5312698" y="1520110"/>
                <a:ext cx="198948" cy="338439"/>
                <a:chOff x="5403198" y="2499984"/>
                <a:chExt cx="1161027" cy="1975074"/>
              </a:xfrm>
            </p:grpSpPr>
            <p:grpSp>
              <p:nvGrpSpPr>
                <p:cNvPr id="98" name="Grupo 97"/>
                <p:cNvGrpSpPr/>
                <p:nvPr/>
              </p:nvGrpSpPr>
              <p:grpSpPr>
                <a:xfrm>
                  <a:off x="5739080" y="2499984"/>
                  <a:ext cx="475423" cy="1975074"/>
                  <a:chOff x="6318997" y="1690552"/>
                  <a:chExt cx="475423" cy="2569785"/>
                </a:xfrm>
              </p:grpSpPr>
              <p:sp>
                <p:nvSpPr>
                  <p:cNvPr id="105" name="Cilindro 104"/>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ángulo redondeado 105"/>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Cilindro 98"/>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Cilindro 99"/>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ilindro 100"/>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Cilindro 101"/>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Cilindro 102"/>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ilindro 103"/>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upo 71"/>
              <p:cNvGrpSpPr/>
              <p:nvPr/>
            </p:nvGrpSpPr>
            <p:grpSpPr>
              <a:xfrm>
                <a:off x="6164655" y="3808152"/>
                <a:ext cx="659082" cy="1148811"/>
                <a:chOff x="2388994" y="3418216"/>
                <a:chExt cx="659082" cy="1148811"/>
              </a:xfrm>
            </p:grpSpPr>
            <p:sp>
              <p:nvSpPr>
                <p:cNvPr id="94" name="Cubo 93"/>
                <p:cNvSpPr/>
                <p:nvPr/>
              </p:nvSpPr>
              <p:spPr>
                <a:xfrm>
                  <a:off x="2388994" y="3418216"/>
                  <a:ext cx="659082" cy="114881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upo 94"/>
                <p:cNvGrpSpPr/>
                <p:nvPr/>
              </p:nvGrpSpPr>
              <p:grpSpPr>
                <a:xfrm>
                  <a:off x="2428108" y="3692152"/>
                  <a:ext cx="421455" cy="321532"/>
                  <a:chOff x="2452141" y="3575368"/>
                  <a:chExt cx="421455" cy="321532"/>
                </a:xfrm>
              </p:grpSpPr>
              <p:cxnSp>
                <p:nvCxnSpPr>
                  <p:cNvPr id="96" name="Conector recto 95"/>
                  <p:cNvCxnSpPr/>
                  <p:nvPr/>
                </p:nvCxnSpPr>
                <p:spPr>
                  <a:xfrm>
                    <a:off x="2675457" y="3644659"/>
                    <a:ext cx="32121" cy="25224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97" name="Cilindro 96"/>
                  <p:cNvSpPr/>
                  <p:nvPr/>
                </p:nvSpPr>
                <p:spPr>
                  <a:xfrm rot="16200000">
                    <a:off x="2614432" y="3413077"/>
                    <a:ext cx="96874" cy="421455"/>
                  </a:xfrm>
                  <a:prstGeom prst="ca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3" name="Cilindro 72"/>
              <p:cNvSpPr/>
              <p:nvPr/>
            </p:nvSpPr>
            <p:spPr>
              <a:xfrm>
                <a:off x="6409889" y="1885951"/>
                <a:ext cx="155769" cy="2045622"/>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upo 73"/>
              <p:cNvGrpSpPr>
                <a:grpSpLocks noChangeAspect="1"/>
              </p:cNvGrpSpPr>
              <p:nvPr/>
            </p:nvGrpSpPr>
            <p:grpSpPr>
              <a:xfrm>
                <a:off x="6701339" y="1511604"/>
                <a:ext cx="198948" cy="338439"/>
                <a:chOff x="5403198" y="2499984"/>
                <a:chExt cx="1161027" cy="1975074"/>
              </a:xfrm>
            </p:grpSpPr>
            <p:grpSp>
              <p:nvGrpSpPr>
                <p:cNvPr id="85" name="Grupo 84"/>
                <p:cNvGrpSpPr/>
                <p:nvPr/>
              </p:nvGrpSpPr>
              <p:grpSpPr>
                <a:xfrm>
                  <a:off x="5739080" y="2499984"/>
                  <a:ext cx="475423" cy="1975074"/>
                  <a:chOff x="6318997" y="1690552"/>
                  <a:chExt cx="475423" cy="2569785"/>
                </a:xfrm>
              </p:grpSpPr>
              <p:sp>
                <p:nvSpPr>
                  <p:cNvPr id="92" name="Cilindro 91"/>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ángulo redondeado 92"/>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Cilindro 85"/>
                <p:cNvSpPr/>
                <p:nvPr/>
              </p:nvSpPr>
              <p:spPr>
                <a:xfrm>
                  <a:off x="5405115" y="3871300"/>
                  <a:ext cx="1142886" cy="226973"/>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ilindro 86"/>
                <p:cNvSpPr/>
                <p:nvPr/>
              </p:nvSpPr>
              <p:spPr>
                <a:xfrm>
                  <a:off x="5416196" y="3576866"/>
                  <a:ext cx="1142886" cy="226973"/>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ilindro 87"/>
                <p:cNvSpPr/>
                <p:nvPr/>
              </p:nvSpPr>
              <p:spPr>
                <a:xfrm>
                  <a:off x="5421339" y="3277418"/>
                  <a:ext cx="1142886" cy="226973"/>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ilindro 88"/>
                <p:cNvSpPr/>
                <p:nvPr/>
              </p:nvSpPr>
              <p:spPr>
                <a:xfrm>
                  <a:off x="5403198" y="2991723"/>
                  <a:ext cx="1142886" cy="226973"/>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ilindro 89"/>
                <p:cNvSpPr/>
                <p:nvPr/>
              </p:nvSpPr>
              <p:spPr>
                <a:xfrm>
                  <a:off x="5403198" y="2697666"/>
                  <a:ext cx="1142886" cy="226973"/>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ilindro 90"/>
                <p:cNvSpPr/>
                <p:nvPr/>
              </p:nvSpPr>
              <p:spPr>
                <a:xfrm>
                  <a:off x="5573574" y="2500174"/>
                  <a:ext cx="828129" cy="271709"/>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upo 74"/>
              <p:cNvGrpSpPr>
                <a:grpSpLocks noChangeAspect="1"/>
              </p:cNvGrpSpPr>
              <p:nvPr/>
            </p:nvGrpSpPr>
            <p:grpSpPr>
              <a:xfrm>
                <a:off x="7294876" y="1538302"/>
                <a:ext cx="198948" cy="338439"/>
                <a:chOff x="5403198" y="2499984"/>
                <a:chExt cx="1161027" cy="1975074"/>
              </a:xfrm>
            </p:grpSpPr>
            <p:grpSp>
              <p:nvGrpSpPr>
                <p:cNvPr id="76" name="Grupo 75"/>
                <p:cNvGrpSpPr/>
                <p:nvPr/>
              </p:nvGrpSpPr>
              <p:grpSpPr>
                <a:xfrm>
                  <a:off x="5739080" y="2499984"/>
                  <a:ext cx="475423" cy="1975074"/>
                  <a:chOff x="6318997" y="1690552"/>
                  <a:chExt cx="475423" cy="2569785"/>
                </a:xfrm>
              </p:grpSpPr>
              <p:sp>
                <p:nvSpPr>
                  <p:cNvPr id="83" name="Cilindro 82"/>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ángulo redondeado 83"/>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Cilindro 76"/>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ilindro 77"/>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ilindro 78"/>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ilindro 79"/>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ilindro 80"/>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ilindro 81"/>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68" name="Conector curvado 67"/>
            <p:cNvCxnSpPr>
              <a:stCxn id="104" idx="0"/>
            </p:cNvCxnSpPr>
            <p:nvPr/>
          </p:nvCxnSpPr>
          <p:spPr>
            <a:xfrm rot="16200000" flipH="1">
              <a:off x="8019516" y="2149427"/>
              <a:ext cx="2276369" cy="1164648"/>
            </a:xfrm>
            <a:prstGeom prst="curvedConnector3">
              <a:avLst>
                <a:gd name="adj1" fmla="val -10554"/>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upo 7"/>
          <p:cNvGrpSpPr/>
          <p:nvPr/>
        </p:nvGrpSpPr>
        <p:grpSpPr>
          <a:xfrm>
            <a:off x="3747393" y="3993357"/>
            <a:ext cx="3469259" cy="3576280"/>
            <a:chOff x="3702545" y="4359877"/>
            <a:chExt cx="3469259" cy="3576280"/>
          </a:xfrm>
        </p:grpSpPr>
        <p:grpSp>
          <p:nvGrpSpPr>
            <p:cNvPr id="5" name="Grupo 4"/>
            <p:cNvGrpSpPr/>
            <p:nvPr/>
          </p:nvGrpSpPr>
          <p:grpSpPr>
            <a:xfrm>
              <a:off x="3702545" y="4359877"/>
              <a:ext cx="3469259" cy="3576280"/>
              <a:chOff x="3702545" y="4020363"/>
              <a:chExt cx="3469259" cy="3576280"/>
            </a:xfrm>
          </p:grpSpPr>
          <p:grpSp>
            <p:nvGrpSpPr>
              <p:cNvPr id="108" name="Grupo 107"/>
              <p:cNvGrpSpPr/>
              <p:nvPr/>
            </p:nvGrpSpPr>
            <p:grpSpPr>
              <a:xfrm>
                <a:off x="3702545" y="4020363"/>
                <a:ext cx="1028539" cy="1573173"/>
                <a:chOff x="5403198" y="2499984"/>
                <a:chExt cx="1161027" cy="1975074"/>
              </a:xfrm>
            </p:grpSpPr>
            <p:grpSp>
              <p:nvGrpSpPr>
                <p:cNvPr id="116" name="Grupo 115"/>
                <p:cNvGrpSpPr/>
                <p:nvPr/>
              </p:nvGrpSpPr>
              <p:grpSpPr>
                <a:xfrm>
                  <a:off x="5739080" y="2499984"/>
                  <a:ext cx="475423" cy="1975074"/>
                  <a:chOff x="6318997" y="1690552"/>
                  <a:chExt cx="475423" cy="2569785"/>
                </a:xfrm>
              </p:grpSpPr>
              <p:sp>
                <p:nvSpPr>
                  <p:cNvPr id="123" name="Cilindro 122"/>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ángulo redondeado 123"/>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Cilindro 116"/>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Cilindro 117"/>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ilindro 118"/>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Cilindro 119"/>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Cilindro 120"/>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ilindro 121"/>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6" name="Picture 2" descr="Amazon.com: Captoglove 1.0 Right Large Wearable Gaming Hand Machine  Interface. PC: Video Games"/>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867" b="90000" l="2869" r="94663"/>
                        </a14:imgEffect>
                      </a14:imgLayer>
                    </a14:imgProps>
                  </a:ext>
                  <a:ext uri="{28A0092B-C50C-407E-A947-70E740481C1C}">
                    <a14:useLocalDpi xmlns:a14="http://schemas.microsoft.com/office/drawing/2010/main" val="0"/>
                  </a:ext>
                </a:extLst>
              </a:blip>
              <a:srcRect/>
              <a:stretch>
                <a:fillRect/>
              </a:stretch>
            </p:blipFill>
            <p:spPr bwMode="auto">
              <a:xfrm>
                <a:off x="4150912" y="4573736"/>
                <a:ext cx="3020892" cy="3022907"/>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grpSp>
        <p:pic>
          <p:nvPicPr>
            <p:cNvPr id="107" name="Picture 2" descr="Amazon.com: Llave inglesa ajustable: Home Improvement"/>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535" b="89859" l="0" r="89943"/>
                      </a14:imgEffect>
                    </a14:imgLayer>
                  </a14:imgProps>
                </a:ext>
                <a:ext uri="{28A0092B-C50C-407E-A947-70E740481C1C}">
                  <a14:useLocalDpi xmlns:a14="http://schemas.microsoft.com/office/drawing/2010/main" val="0"/>
                </a:ext>
              </a:extLst>
            </a:blip>
            <a:srcRect/>
            <a:stretch>
              <a:fillRect/>
            </a:stretch>
          </p:blipFill>
          <p:spPr bwMode="auto">
            <a:xfrm rot="20655661">
              <a:off x="4314386" y="5395207"/>
              <a:ext cx="1253211" cy="127841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9" name="Conector curvado 108"/>
          <p:cNvCxnSpPr/>
          <p:nvPr/>
        </p:nvCxnSpPr>
        <p:spPr>
          <a:xfrm rot="16200000" flipH="1">
            <a:off x="4247101" y="5588136"/>
            <a:ext cx="983310" cy="899948"/>
          </a:xfrm>
          <a:prstGeom prst="curvedConnector3">
            <a:avLst>
              <a:gd name="adj1" fmla="val 101468"/>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275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Limitaciones y consideraciones</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23</a:t>
            </a:fld>
            <a:endParaRPr lang="en-US"/>
          </a:p>
        </p:txBody>
      </p:sp>
      <p:sp>
        <p:nvSpPr>
          <p:cNvPr id="9" name="Marcador de contenido 2"/>
          <p:cNvSpPr>
            <a:spLocks noGrp="1"/>
          </p:cNvSpPr>
          <p:nvPr>
            <p:ph idx="1"/>
          </p:nvPr>
        </p:nvSpPr>
        <p:spPr>
          <a:xfrm>
            <a:off x="1046480" y="2057400"/>
            <a:ext cx="10068560" cy="4419600"/>
          </a:xfrm>
        </p:spPr>
        <p:txBody>
          <a:bodyPr>
            <a:noAutofit/>
          </a:bodyPr>
          <a:lstStyle/>
          <a:p>
            <a:pPr algn="just"/>
            <a:r>
              <a:rPr lang="es-ES" sz="2200" dirty="0"/>
              <a:t>La aplicación debe ser ejecutada en un computador Windows</a:t>
            </a:r>
          </a:p>
          <a:p>
            <a:pPr algn="just"/>
            <a:r>
              <a:rPr lang="es-ES" sz="2200" dirty="0" smtClean="0"/>
              <a:t>El </a:t>
            </a:r>
            <a:r>
              <a:rPr lang="es-ES" sz="2200" dirty="0"/>
              <a:t>usuario se puede mover en la escena haciendo uso de las flechas del teclado conectado al computador donde se ejecuta la </a:t>
            </a:r>
            <a:r>
              <a:rPr lang="es-ES" sz="2200" dirty="0" smtClean="0"/>
              <a:t>aplicación </a:t>
            </a:r>
          </a:p>
          <a:p>
            <a:pPr algn="just"/>
            <a:r>
              <a:rPr lang="es-ES" sz="2200" dirty="0" smtClean="0"/>
              <a:t>Para visualizar/ocultar el panel de herramientas el usuario debe oprimir la tecla ‘H’ del teclado</a:t>
            </a:r>
          </a:p>
          <a:p>
            <a:pPr algn="just"/>
            <a:r>
              <a:rPr lang="es-ES" sz="2200" dirty="0" smtClean="0"/>
              <a:t>Las </a:t>
            </a:r>
            <a:r>
              <a:rPr lang="es-ES" sz="2200" dirty="0"/>
              <a:t>manos del usuario son visibles en la escena y se utilizan los guantes VR para </a:t>
            </a:r>
            <a:r>
              <a:rPr lang="es-ES" sz="2200" dirty="0" err="1"/>
              <a:t>sensar</a:t>
            </a:r>
            <a:r>
              <a:rPr lang="es-ES" sz="2200" dirty="0"/>
              <a:t> su </a:t>
            </a:r>
            <a:r>
              <a:rPr lang="es-ES" sz="2200" dirty="0" smtClean="0"/>
              <a:t>movimiento</a:t>
            </a:r>
          </a:p>
          <a:p>
            <a:pPr algn="just"/>
            <a:r>
              <a:rPr lang="es-ES" sz="2200" dirty="0" smtClean="0"/>
              <a:t>Los guantes VR se conectan mediante Bluethoot al computador donde es ejecutada la aplicación</a:t>
            </a:r>
          </a:p>
          <a:p>
            <a:pPr algn="just"/>
            <a:endParaRPr lang="es-ES" sz="2200" dirty="0"/>
          </a:p>
        </p:txBody>
      </p:sp>
    </p:spTree>
    <p:extLst>
      <p:ext uri="{BB962C8B-B14F-4D97-AF65-F5344CB8AC3E}">
        <p14:creationId xmlns:p14="http://schemas.microsoft.com/office/powerpoint/2010/main" val="304524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Aplicación en Realidad Aumentada</a:t>
            </a:r>
            <a:endParaRPr lang="en-US" sz="4000" b="1" dirty="0"/>
          </a:p>
        </p:txBody>
      </p:sp>
      <p:sp>
        <p:nvSpPr>
          <p:cNvPr id="3" name="Marcador de contenido 2"/>
          <p:cNvSpPr>
            <a:spLocks noGrp="1"/>
          </p:cNvSpPr>
          <p:nvPr>
            <p:ph idx="1"/>
          </p:nvPr>
        </p:nvSpPr>
        <p:spPr>
          <a:xfrm>
            <a:off x="1021080" y="1619568"/>
            <a:ext cx="10149840" cy="4876482"/>
          </a:xfrm>
        </p:spPr>
        <p:txBody>
          <a:bodyPr>
            <a:noAutofit/>
          </a:bodyPr>
          <a:lstStyle/>
          <a:p>
            <a:pPr marL="0" indent="0" algn="just">
              <a:buNone/>
            </a:pPr>
            <a:r>
              <a:rPr lang="es-ES" sz="1800" b="1" dirty="0" smtClean="0"/>
              <a:t>Objetivo:  </a:t>
            </a:r>
            <a:r>
              <a:rPr lang="es-ES" sz="1800" dirty="0" smtClean="0"/>
              <a:t>Enriquecer el entorno de un DPS con simulación virtual que permita visualizar los fenómenos eléctricos alrededor del dispositivo y sus riesgos de manipulación</a:t>
            </a:r>
          </a:p>
          <a:p>
            <a:pPr marL="0" indent="0" algn="just">
              <a:buNone/>
            </a:pPr>
            <a:endParaRPr lang="es-ES" sz="1800" dirty="0" smtClean="0"/>
          </a:p>
          <a:p>
            <a:pPr marL="0" indent="0" algn="just">
              <a:buNone/>
            </a:pPr>
            <a:r>
              <a:rPr lang="es-ES" sz="1800" b="1" dirty="0" smtClean="0"/>
              <a:t>Requerimientos de funcionamiento:</a:t>
            </a:r>
          </a:p>
          <a:p>
            <a:pPr marL="514350" indent="-514350" algn="just">
              <a:buFont typeface="+mj-lt"/>
              <a:buAutoNum type="arabicPeriod"/>
            </a:pPr>
            <a:r>
              <a:rPr lang="es-ES" sz="1800" dirty="0" smtClean="0"/>
              <a:t>El DPS se encuentra energizado por defecto</a:t>
            </a:r>
          </a:p>
          <a:p>
            <a:pPr marL="514350" indent="-514350" algn="just">
              <a:buFont typeface="+mj-lt"/>
              <a:buAutoNum type="arabicPeriod"/>
            </a:pPr>
            <a:r>
              <a:rPr lang="es-ES" sz="1800" dirty="0" smtClean="0"/>
              <a:t>El usuario puede visualizar el campo eléctrico alrededor del DPS mientras este se encuentre energizado</a:t>
            </a:r>
          </a:p>
          <a:p>
            <a:pPr marL="514350" indent="-514350" algn="just">
              <a:buFont typeface="+mj-lt"/>
              <a:buAutoNum type="arabicPeriod"/>
            </a:pPr>
            <a:r>
              <a:rPr lang="es-ES" sz="1800" dirty="0" smtClean="0"/>
              <a:t>El usuario recibe una señal de alerta si alguna de sus manos se acerca demasiado al DPS energizado</a:t>
            </a:r>
          </a:p>
          <a:p>
            <a:pPr marL="514350" indent="-514350" algn="just">
              <a:buFont typeface="+mj-lt"/>
              <a:buAutoNum type="arabicPeriod"/>
            </a:pPr>
            <a:r>
              <a:rPr lang="es-ES" sz="1800" dirty="0" smtClean="0"/>
              <a:t>El usuario puede des-energizar el DPS bajando la palanca en la escena</a:t>
            </a:r>
          </a:p>
          <a:p>
            <a:pPr marL="514350" indent="-514350" algn="just">
              <a:buFont typeface="+mj-lt"/>
              <a:buAutoNum type="arabicPeriod"/>
            </a:pPr>
            <a:r>
              <a:rPr lang="es-ES" sz="1800" dirty="0"/>
              <a:t>El usuario NO </a:t>
            </a:r>
            <a:r>
              <a:rPr lang="es-ES" sz="1800" dirty="0" smtClean="0"/>
              <a:t>visualiza </a:t>
            </a:r>
            <a:r>
              <a:rPr lang="es-ES" sz="1800" dirty="0"/>
              <a:t>el campo eléctrico del DPS </a:t>
            </a:r>
            <a:r>
              <a:rPr lang="es-ES" sz="1800" dirty="0" smtClean="0"/>
              <a:t>mientras </a:t>
            </a:r>
            <a:r>
              <a:rPr lang="es-ES" sz="1800" dirty="0"/>
              <a:t>este se encuentra </a:t>
            </a:r>
            <a:r>
              <a:rPr lang="es-ES" sz="1800" dirty="0" smtClean="0"/>
              <a:t>des-energizado</a:t>
            </a:r>
          </a:p>
          <a:p>
            <a:pPr marL="514350" indent="-514350" algn="just">
              <a:buFont typeface="+mj-lt"/>
              <a:buAutoNum type="arabicPeriod"/>
            </a:pPr>
            <a:r>
              <a:rPr lang="es-ES" sz="1800" dirty="0" smtClean="0"/>
              <a:t>Las manos del usuario se pueden acercar al DPS sin restricción cuando este se encuentra des-energizado</a:t>
            </a:r>
          </a:p>
          <a:p>
            <a:pPr marL="514350" indent="-514350" algn="just">
              <a:buFont typeface="+mj-lt"/>
              <a:buAutoNum type="arabicPeriod"/>
            </a:pPr>
            <a:r>
              <a:rPr lang="es-ES" sz="1800" dirty="0" smtClean="0"/>
              <a:t>El usuario puede energizar el DPS subiendo la palanca en la escena</a:t>
            </a:r>
          </a:p>
        </p:txBody>
      </p:sp>
      <p:sp>
        <p:nvSpPr>
          <p:cNvPr id="4" name="Marcador de número de diapositiva 3"/>
          <p:cNvSpPr>
            <a:spLocks noGrp="1"/>
          </p:cNvSpPr>
          <p:nvPr>
            <p:ph type="sldNum" sz="quarter" idx="12"/>
          </p:nvPr>
        </p:nvSpPr>
        <p:spPr/>
        <p:txBody>
          <a:bodyPr/>
          <a:lstStyle/>
          <a:p>
            <a:fld id="{6CD8FA05-93AE-4EE9-B14D-52898F789833}" type="slidenum">
              <a:rPr lang="en-US" smtClean="0"/>
              <a:t>3</a:t>
            </a:fld>
            <a:endParaRPr lang="en-US"/>
          </a:p>
        </p:txBody>
      </p:sp>
    </p:spTree>
    <p:extLst>
      <p:ext uri="{BB962C8B-B14F-4D97-AF65-F5344CB8AC3E}">
        <p14:creationId xmlns:p14="http://schemas.microsoft.com/office/powerpoint/2010/main" val="319568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AR - Manos</a:t>
            </a:r>
            <a:endParaRPr lang="en-US" sz="4000" b="1" dirty="0"/>
          </a:p>
        </p:txBody>
      </p:sp>
      <p:sp>
        <p:nvSpPr>
          <p:cNvPr id="3" name="Marcador de contenido 2"/>
          <p:cNvSpPr>
            <a:spLocks noGrp="1"/>
          </p:cNvSpPr>
          <p:nvPr>
            <p:ph idx="1"/>
          </p:nvPr>
        </p:nvSpPr>
        <p:spPr>
          <a:xfrm>
            <a:off x="1026160" y="1583867"/>
            <a:ext cx="10088880" cy="1870534"/>
          </a:xfrm>
        </p:spPr>
        <p:txBody>
          <a:bodyPr>
            <a:normAutofit fontScale="92500" lnSpcReduction="20000"/>
          </a:bodyPr>
          <a:lstStyle/>
          <a:p>
            <a:pPr marL="0" indent="0" algn="just">
              <a:buNone/>
            </a:pPr>
            <a:r>
              <a:rPr lang="es-ES" sz="2400" b="1" dirty="0"/>
              <a:t>Target Manos: </a:t>
            </a:r>
            <a:r>
              <a:rPr lang="es-ES" sz="2400" dirty="0"/>
              <a:t>Se entregará el </a:t>
            </a:r>
            <a:r>
              <a:rPr lang="es-ES" sz="2400" dirty="0" err="1"/>
              <a:t>Database</a:t>
            </a:r>
            <a:r>
              <a:rPr lang="es-ES" sz="2400" dirty="0"/>
              <a:t> con los targets </a:t>
            </a:r>
            <a:r>
              <a:rPr lang="es-ES" sz="2400" dirty="0" smtClean="0"/>
              <a:t>necesarios. Los targets estarán ubicados sobre los guantes VR.</a:t>
            </a:r>
          </a:p>
          <a:p>
            <a:pPr marL="0" indent="0" algn="just">
              <a:buNone/>
            </a:pPr>
            <a:endParaRPr lang="es-ES" sz="2400" b="1" dirty="0" smtClean="0"/>
          </a:p>
          <a:p>
            <a:pPr marL="0" indent="0" algn="just">
              <a:buNone/>
            </a:pPr>
            <a:r>
              <a:rPr lang="es-ES" sz="2400" b="1" dirty="0" smtClean="0"/>
              <a:t>Modelo Manos: </a:t>
            </a:r>
            <a:r>
              <a:rPr lang="es-ES" sz="2400" dirty="0" smtClean="0"/>
              <a:t>No es necesario un modelo 3D de las manos ya que se visualizan las reales. Sin embargo, se debe mostrar una pequeña esfera u otra figura sobre los targets cuando estos son detectados en la aplicación</a:t>
            </a:r>
          </a:p>
        </p:txBody>
      </p:sp>
      <p:pic>
        <p:nvPicPr>
          <p:cNvPr id="19" name="Imagen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1008" y="4153217"/>
            <a:ext cx="1495743" cy="1495743"/>
          </a:xfrm>
          <a:prstGeom prst="rect">
            <a:avLst/>
          </a:prstGeom>
        </p:spPr>
      </p:pic>
      <p:grpSp>
        <p:nvGrpSpPr>
          <p:cNvPr id="24" name="Grupo 23"/>
          <p:cNvGrpSpPr>
            <a:grpSpLocks noChangeAspect="1"/>
          </p:cNvGrpSpPr>
          <p:nvPr/>
        </p:nvGrpSpPr>
        <p:grpSpPr>
          <a:xfrm>
            <a:off x="5117463" y="3641088"/>
            <a:ext cx="3360000" cy="2520000"/>
            <a:chOff x="5088525" y="3087221"/>
            <a:chExt cx="4474181" cy="3355636"/>
          </a:xfrm>
        </p:grpSpPr>
        <p:pic>
          <p:nvPicPr>
            <p:cNvPr id="3078" name="Picture 6" descr="Wireless Virtual Reality Glove for Gaming and Smart Devices"/>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733" b="97600" l="10000" r="90000"/>
                      </a14:imgEffect>
                    </a14:imgLayer>
                  </a14:imgProps>
                </a:ext>
                <a:ext uri="{28A0092B-C50C-407E-A947-70E740481C1C}">
                  <a14:useLocalDpi xmlns:a14="http://schemas.microsoft.com/office/drawing/2010/main" val="0"/>
                </a:ext>
              </a:extLst>
            </a:blip>
            <a:srcRect/>
            <a:stretch>
              <a:fillRect/>
            </a:stretch>
          </p:blipFill>
          <p:spPr bwMode="auto">
            <a:xfrm rot="12237688">
              <a:off x="5088525" y="3087221"/>
              <a:ext cx="4474181" cy="3355636"/>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1670" y="4765039"/>
              <a:ext cx="877257" cy="877257"/>
            </a:xfrm>
            <a:prstGeom prst="rect">
              <a:avLst/>
            </a:prstGeom>
          </p:spPr>
        </p:pic>
      </p:grpSp>
      <p:grpSp>
        <p:nvGrpSpPr>
          <p:cNvPr id="23" name="Grupo 22"/>
          <p:cNvGrpSpPr/>
          <p:nvPr/>
        </p:nvGrpSpPr>
        <p:grpSpPr>
          <a:xfrm>
            <a:off x="1838496" y="3635480"/>
            <a:ext cx="3099305" cy="3099305"/>
            <a:chOff x="2285494" y="3543616"/>
            <a:chExt cx="3099305" cy="3099305"/>
          </a:xfrm>
        </p:grpSpPr>
        <p:pic>
          <p:nvPicPr>
            <p:cNvPr id="26" name="Imagen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5494" y="3543616"/>
              <a:ext cx="3099305" cy="3099305"/>
            </a:xfrm>
            <a:prstGeom prst="rect">
              <a:avLst/>
            </a:prstGeom>
            <a:scene3d>
              <a:camera prst="isometricOffAxis1Top"/>
              <a:lightRig rig="threePt" dir="t"/>
            </a:scene3d>
          </p:spPr>
        </p:pic>
        <p:pic>
          <p:nvPicPr>
            <p:cNvPr id="3076" name="Picture 4" descr="Verde, Esfera, Iconos De Equipo imagen png - imagen transparente descarga  gratuita"/>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2778" b="99000" l="2000" r="97000"/>
                      </a14:imgEffect>
                    </a14:imgLayer>
                  </a14:imgProps>
                </a:ext>
                <a:ext uri="{28A0092B-C50C-407E-A947-70E740481C1C}">
                  <a14:useLocalDpi xmlns:a14="http://schemas.microsoft.com/office/drawing/2010/main" val="0"/>
                </a:ext>
              </a:extLst>
            </a:blip>
            <a:srcRect/>
            <a:stretch>
              <a:fillRect/>
            </a:stretch>
          </p:blipFill>
          <p:spPr bwMode="auto">
            <a:xfrm>
              <a:off x="3586480" y="4765040"/>
              <a:ext cx="477520" cy="47752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Marcador de número de diapositiva 27"/>
          <p:cNvSpPr>
            <a:spLocks noGrp="1"/>
          </p:cNvSpPr>
          <p:nvPr>
            <p:ph type="sldNum" sz="quarter" idx="12"/>
          </p:nvPr>
        </p:nvSpPr>
        <p:spPr/>
        <p:txBody>
          <a:bodyPr/>
          <a:lstStyle/>
          <a:p>
            <a:fld id="{6CD8FA05-93AE-4EE9-B14D-52898F789833}" type="slidenum">
              <a:rPr lang="en-US" smtClean="0"/>
              <a:t>4</a:t>
            </a:fld>
            <a:endParaRPr lang="en-US"/>
          </a:p>
        </p:txBody>
      </p:sp>
    </p:spTree>
    <p:extLst>
      <p:ext uri="{BB962C8B-B14F-4D97-AF65-F5344CB8AC3E}">
        <p14:creationId xmlns:p14="http://schemas.microsoft.com/office/powerpoint/2010/main" val="75496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AR - DPS</a:t>
            </a:r>
            <a:endParaRPr lang="en-US" sz="4000" b="1" dirty="0"/>
          </a:p>
        </p:txBody>
      </p:sp>
      <p:sp>
        <p:nvSpPr>
          <p:cNvPr id="3" name="Marcador de contenido 2"/>
          <p:cNvSpPr>
            <a:spLocks noGrp="1"/>
          </p:cNvSpPr>
          <p:nvPr>
            <p:ph idx="1"/>
          </p:nvPr>
        </p:nvSpPr>
        <p:spPr>
          <a:xfrm>
            <a:off x="1046480" y="1583866"/>
            <a:ext cx="10078720" cy="1856031"/>
          </a:xfrm>
        </p:spPr>
        <p:txBody>
          <a:bodyPr>
            <a:normAutofit/>
          </a:bodyPr>
          <a:lstStyle/>
          <a:p>
            <a:pPr marL="0" indent="0" algn="just">
              <a:buNone/>
            </a:pPr>
            <a:r>
              <a:rPr lang="es-ES" sz="2200" b="1" dirty="0"/>
              <a:t>Target DPS: </a:t>
            </a:r>
            <a:r>
              <a:rPr lang="es-ES" sz="2200" dirty="0"/>
              <a:t>Se entregará el </a:t>
            </a:r>
            <a:r>
              <a:rPr lang="es-ES" sz="2200" dirty="0" err="1"/>
              <a:t>Database</a:t>
            </a:r>
            <a:r>
              <a:rPr lang="es-ES" sz="2200" dirty="0"/>
              <a:t> con los targets </a:t>
            </a:r>
            <a:r>
              <a:rPr lang="es-ES" sz="2200" dirty="0" smtClean="0"/>
              <a:t>necesarios. El target estará ubicado en cualquier lugar del espacio de prueba</a:t>
            </a:r>
          </a:p>
          <a:p>
            <a:pPr marL="0" indent="0" algn="just">
              <a:buNone/>
            </a:pPr>
            <a:endParaRPr lang="es-ES" sz="700" b="1" dirty="0" smtClean="0"/>
          </a:p>
          <a:p>
            <a:pPr marL="0" indent="0" algn="just">
              <a:buNone/>
            </a:pPr>
            <a:r>
              <a:rPr lang="es-ES" sz="2200" b="1" dirty="0" smtClean="0"/>
              <a:t>Modelo DPS: </a:t>
            </a:r>
            <a:r>
              <a:rPr lang="es-ES" sz="2200" dirty="0" smtClean="0"/>
              <a:t>Se debe realizar un modelo 3D sencillo pero similar al resaltado en la fotografía. Se proporcionan las dimensiones reales del dispositivo.</a:t>
            </a:r>
          </a:p>
        </p:txBody>
      </p:sp>
      <p:grpSp>
        <p:nvGrpSpPr>
          <p:cNvPr id="1025" name="Grupo 1024"/>
          <p:cNvGrpSpPr/>
          <p:nvPr/>
        </p:nvGrpSpPr>
        <p:grpSpPr>
          <a:xfrm>
            <a:off x="1239341" y="3660190"/>
            <a:ext cx="3421924" cy="2512465"/>
            <a:chOff x="1246609" y="3412675"/>
            <a:chExt cx="3421924" cy="2512465"/>
          </a:xfrm>
        </p:grpSpPr>
        <p:pic>
          <p:nvPicPr>
            <p:cNvPr id="4" name="Imagen 3"/>
            <p:cNvPicPr>
              <a:picLocks noChangeAspect="1"/>
            </p:cNvPicPr>
            <p:nvPr/>
          </p:nvPicPr>
          <p:blipFill rotWithShape="1">
            <a:blip r:embed="rId2"/>
            <a:srcRect t="7156" b="38897"/>
            <a:stretch/>
          </p:blipFill>
          <p:spPr>
            <a:xfrm>
              <a:off x="1246609" y="3412675"/>
              <a:ext cx="3381375" cy="2512465"/>
            </a:xfrm>
            <a:prstGeom prst="rect">
              <a:avLst/>
            </a:prstGeom>
          </p:spPr>
        </p:pic>
        <p:sp>
          <p:nvSpPr>
            <p:cNvPr id="5" name="Rectángulo 4"/>
            <p:cNvSpPr/>
            <p:nvPr/>
          </p:nvSpPr>
          <p:spPr>
            <a:xfrm>
              <a:off x="3309752" y="3568398"/>
              <a:ext cx="1358781" cy="21364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Imagen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7917" y="4116495"/>
            <a:ext cx="1497600" cy="1497600"/>
          </a:xfrm>
          <a:prstGeom prst="rect">
            <a:avLst/>
          </a:prstGeom>
        </p:spPr>
      </p:pic>
      <p:grpSp>
        <p:nvGrpSpPr>
          <p:cNvPr id="1027" name="Grupo 1026"/>
          <p:cNvGrpSpPr/>
          <p:nvPr/>
        </p:nvGrpSpPr>
        <p:grpSpPr>
          <a:xfrm>
            <a:off x="5986760" y="3560144"/>
            <a:ext cx="1919592" cy="2712555"/>
            <a:chOff x="5966440" y="3412675"/>
            <a:chExt cx="1919592" cy="2712555"/>
          </a:xfrm>
        </p:grpSpPr>
        <p:grpSp>
          <p:nvGrpSpPr>
            <p:cNvPr id="6" name="Grupo 5"/>
            <p:cNvGrpSpPr/>
            <p:nvPr/>
          </p:nvGrpSpPr>
          <p:grpSpPr>
            <a:xfrm>
              <a:off x="5966440" y="3779410"/>
              <a:ext cx="1161027" cy="1975074"/>
              <a:chOff x="5403198" y="2499984"/>
              <a:chExt cx="1161027" cy="1975074"/>
            </a:xfrm>
          </p:grpSpPr>
          <p:grpSp>
            <p:nvGrpSpPr>
              <p:cNvPr id="7" name="Grupo 6"/>
              <p:cNvGrpSpPr/>
              <p:nvPr/>
            </p:nvGrpSpPr>
            <p:grpSpPr>
              <a:xfrm>
                <a:off x="5739080" y="2499984"/>
                <a:ext cx="475423" cy="1975074"/>
                <a:chOff x="6318997" y="1690552"/>
                <a:chExt cx="475423" cy="2569785"/>
              </a:xfrm>
            </p:grpSpPr>
            <p:sp>
              <p:nvSpPr>
                <p:cNvPr id="14" name="Cilindro 13"/>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redondeado 14"/>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ilindro 7"/>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lindro 8"/>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ilindro 9"/>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ilindro 10"/>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lindro 11"/>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ilindro 12"/>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upo 15"/>
            <p:cNvGrpSpPr/>
            <p:nvPr/>
          </p:nvGrpSpPr>
          <p:grpSpPr>
            <a:xfrm>
              <a:off x="7135601" y="3689426"/>
              <a:ext cx="750431" cy="2174776"/>
              <a:chOff x="5112153" y="1867385"/>
              <a:chExt cx="750431" cy="2174776"/>
            </a:xfrm>
          </p:grpSpPr>
          <p:cxnSp>
            <p:nvCxnSpPr>
              <p:cNvPr id="17" name="Conector recto de flecha 16"/>
              <p:cNvCxnSpPr/>
              <p:nvPr/>
            </p:nvCxnSpPr>
            <p:spPr>
              <a:xfrm flipH="1">
                <a:off x="5144568" y="1867385"/>
                <a:ext cx="17092" cy="217477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5112153" y="2786605"/>
                <a:ext cx="750431" cy="307777"/>
              </a:xfrm>
              <a:prstGeom prst="rect">
                <a:avLst/>
              </a:prstGeom>
              <a:noFill/>
            </p:spPr>
            <p:txBody>
              <a:bodyPr wrap="square" rtlCol="0">
                <a:spAutoFit/>
              </a:bodyPr>
              <a:lstStyle/>
              <a:p>
                <a:r>
                  <a:rPr lang="es-ES" sz="1400" dirty="0" smtClean="0"/>
                  <a:t>20cm</a:t>
                </a:r>
                <a:endParaRPr lang="en-US" sz="1400" dirty="0"/>
              </a:p>
            </p:txBody>
          </p:sp>
        </p:grpSp>
        <p:cxnSp>
          <p:nvCxnSpPr>
            <p:cNvPr id="25" name="Conector recto de flecha 24"/>
            <p:cNvCxnSpPr/>
            <p:nvPr/>
          </p:nvCxnSpPr>
          <p:spPr>
            <a:xfrm flipH="1" flipV="1">
              <a:off x="6528538" y="5822910"/>
              <a:ext cx="313797" cy="63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6557838" y="3412675"/>
              <a:ext cx="750431" cy="307777"/>
            </a:xfrm>
            <a:prstGeom prst="rect">
              <a:avLst/>
            </a:prstGeom>
            <a:noFill/>
          </p:spPr>
          <p:txBody>
            <a:bodyPr wrap="square" rtlCol="0">
              <a:spAutoFit/>
            </a:bodyPr>
            <a:lstStyle/>
            <a:p>
              <a:r>
                <a:rPr lang="es-ES" sz="1400" dirty="0"/>
                <a:t>5</a:t>
              </a:r>
              <a:r>
                <a:rPr lang="es-ES" sz="1400" dirty="0" smtClean="0"/>
                <a:t>cm</a:t>
              </a:r>
              <a:endParaRPr lang="en-US" sz="1400" dirty="0"/>
            </a:p>
          </p:txBody>
        </p:sp>
        <p:cxnSp>
          <p:nvCxnSpPr>
            <p:cNvPr id="31" name="Conector recto de flecha 30"/>
            <p:cNvCxnSpPr/>
            <p:nvPr/>
          </p:nvCxnSpPr>
          <p:spPr>
            <a:xfrm flipH="1">
              <a:off x="6486107" y="3674182"/>
              <a:ext cx="673601" cy="1145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6486107" y="5817453"/>
              <a:ext cx="513126" cy="307777"/>
            </a:xfrm>
            <a:prstGeom prst="rect">
              <a:avLst/>
            </a:prstGeom>
            <a:noFill/>
          </p:spPr>
          <p:txBody>
            <a:bodyPr wrap="square" rtlCol="0">
              <a:spAutoFit/>
            </a:bodyPr>
            <a:lstStyle/>
            <a:p>
              <a:r>
                <a:rPr lang="es-ES" sz="1400" dirty="0" smtClean="0"/>
                <a:t>3cm</a:t>
              </a:r>
              <a:endParaRPr lang="en-US" sz="1400" dirty="0"/>
            </a:p>
          </p:txBody>
        </p:sp>
      </p:grpSp>
      <p:sp>
        <p:nvSpPr>
          <p:cNvPr id="1029" name="Marcador de número de diapositiva 1028"/>
          <p:cNvSpPr>
            <a:spLocks noGrp="1"/>
          </p:cNvSpPr>
          <p:nvPr>
            <p:ph type="sldNum" sz="quarter" idx="12"/>
          </p:nvPr>
        </p:nvSpPr>
        <p:spPr/>
        <p:txBody>
          <a:bodyPr/>
          <a:lstStyle/>
          <a:p>
            <a:fld id="{6CD8FA05-93AE-4EE9-B14D-52898F789833}" type="slidenum">
              <a:rPr lang="en-US" smtClean="0"/>
              <a:t>5</a:t>
            </a:fld>
            <a:endParaRPr lang="en-US"/>
          </a:p>
        </p:txBody>
      </p:sp>
      <p:grpSp>
        <p:nvGrpSpPr>
          <p:cNvPr id="28" name="Grupo 27"/>
          <p:cNvGrpSpPr/>
          <p:nvPr/>
        </p:nvGrpSpPr>
        <p:grpSpPr>
          <a:xfrm>
            <a:off x="1239341" y="3641892"/>
            <a:ext cx="3421924" cy="2512465"/>
            <a:chOff x="1246609" y="3412675"/>
            <a:chExt cx="3421924" cy="2512465"/>
          </a:xfrm>
        </p:grpSpPr>
        <p:pic>
          <p:nvPicPr>
            <p:cNvPr id="29" name="Imagen 28"/>
            <p:cNvPicPr>
              <a:picLocks noChangeAspect="1"/>
            </p:cNvPicPr>
            <p:nvPr/>
          </p:nvPicPr>
          <p:blipFill rotWithShape="1">
            <a:blip r:embed="rId2"/>
            <a:srcRect t="7156" b="38897"/>
            <a:stretch/>
          </p:blipFill>
          <p:spPr>
            <a:xfrm>
              <a:off x="1246609" y="3412675"/>
              <a:ext cx="3381375" cy="2512465"/>
            </a:xfrm>
            <a:prstGeom prst="rect">
              <a:avLst/>
            </a:prstGeom>
          </p:spPr>
        </p:pic>
        <p:sp>
          <p:nvSpPr>
            <p:cNvPr id="30" name="Rectángulo 29"/>
            <p:cNvSpPr/>
            <p:nvPr/>
          </p:nvSpPr>
          <p:spPr>
            <a:xfrm>
              <a:off x="3309752" y="3568398"/>
              <a:ext cx="1358781" cy="21364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upo 31"/>
          <p:cNvGrpSpPr/>
          <p:nvPr/>
        </p:nvGrpSpPr>
        <p:grpSpPr>
          <a:xfrm>
            <a:off x="5986760" y="3541846"/>
            <a:ext cx="1919592" cy="2712555"/>
            <a:chOff x="5966440" y="3412675"/>
            <a:chExt cx="1919592" cy="2712555"/>
          </a:xfrm>
        </p:grpSpPr>
        <p:grpSp>
          <p:nvGrpSpPr>
            <p:cNvPr id="33" name="Grupo 32"/>
            <p:cNvGrpSpPr/>
            <p:nvPr/>
          </p:nvGrpSpPr>
          <p:grpSpPr>
            <a:xfrm>
              <a:off x="5966440" y="3779410"/>
              <a:ext cx="1161027" cy="1975074"/>
              <a:chOff x="5403198" y="2499984"/>
              <a:chExt cx="1161027" cy="1975074"/>
            </a:xfrm>
          </p:grpSpPr>
          <p:grpSp>
            <p:nvGrpSpPr>
              <p:cNvPr id="42" name="Grupo 41"/>
              <p:cNvGrpSpPr/>
              <p:nvPr/>
            </p:nvGrpSpPr>
            <p:grpSpPr>
              <a:xfrm>
                <a:off x="5739080" y="2499984"/>
                <a:ext cx="475423" cy="1975074"/>
                <a:chOff x="6318997" y="1690552"/>
                <a:chExt cx="475423" cy="2569785"/>
              </a:xfrm>
            </p:grpSpPr>
            <p:sp>
              <p:nvSpPr>
                <p:cNvPr id="49" name="Cilindro 48"/>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ángulo redondeado 49"/>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Cilindro 42"/>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ilindro 43"/>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ilindro 44"/>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ilindro 45"/>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ilindro 46"/>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ilindro 47"/>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upo 33"/>
            <p:cNvGrpSpPr/>
            <p:nvPr/>
          </p:nvGrpSpPr>
          <p:grpSpPr>
            <a:xfrm>
              <a:off x="7135601" y="3689426"/>
              <a:ext cx="750431" cy="2174776"/>
              <a:chOff x="5112153" y="1867385"/>
              <a:chExt cx="750431" cy="2174776"/>
            </a:xfrm>
          </p:grpSpPr>
          <p:cxnSp>
            <p:nvCxnSpPr>
              <p:cNvPr id="40" name="Conector recto de flecha 39"/>
              <p:cNvCxnSpPr/>
              <p:nvPr/>
            </p:nvCxnSpPr>
            <p:spPr>
              <a:xfrm flipH="1">
                <a:off x="5144568" y="1867385"/>
                <a:ext cx="17092" cy="217477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CuadroTexto 40"/>
              <p:cNvSpPr txBox="1"/>
              <p:nvPr/>
            </p:nvSpPr>
            <p:spPr>
              <a:xfrm>
                <a:off x="5112153" y="2786605"/>
                <a:ext cx="750431" cy="307777"/>
              </a:xfrm>
              <a:prstGeom prst="rect">
                <a:avLst/>
              </a:prstGeom>
              <a:noFill/>
            </p:spPr>
            <p:txBody>
              <a:bodyPr wrap="square" rtlCol="0">
                <a:spAutoFit/>
              </a:bodyPr>
              <a:lstStyle/>
              <a:p>
                <a:r>
                  <a:rPr lang="es-ES" sz="1400" dirty="0" smtClean="0"/>
                  <a:t>20cm</a:t>
                </a:r>
                <a:endParaRPr lang="en-US" sz="1400" dirty="0"/>
              </a:p>
            </p:txBody>
          </p:sp>
        </p:grpSp>
        <p:cxnSp>
          <p:nvCxnSpPr>
            <p:cNvPr id="36" name="Conector recto de flecha 35"/>
            <p:cNvCxnSpPr/>
            <p:nvPr/>
          </p:nvCxnSpPr>
          <p:spPr>
            <a:xfrm flipH="1" flipV="1">
              <a:off x="6528538" y="5822910"/>
              <a:ext cx="313797" cy="63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CuadroTexto 36"/>
            <p:cNvSpPr txBox="1"/>
            <p:nvPr/>
          </p:nvSpPr>
          <p:spPr>
            <a:xfrm>
              <a:off x="6557838" y="3412675"/>
              <a:ext cx="750431" cy="307777"/>
            </a:xfrm>
            <a:prstGeom prst="rect">
              <a:avLst/>
            </a:prstGeom>
            <a:noFill/>
          </p:spPr>
          <p:txBody>
            <a:bodyPr wrap="square" rtlCol="0">
              <a:spAutoFit/>
            </a:bodyPr>
            <a:lstStyle/>
            <a:p>
              <a:r>
                <a:rPr lang="es-ES" sz="1400" dirty="0"/>
                <a:t>5</a:t>
              </a:r>
              <a:r>
                <a:rPr lang="es-ES" sz="1400" dirty="0" smtClean="0"/>
                <a:t>cm</a:t>
              </a:r>
              <a:endParaRPr lang="en-US" sz="1400" dirty="0"/>
            </a:p>
          </p:txBody>
        </p:sp>
        <p:cxnSp>
          <p:nvCxnSpPr>
            <p:cNvPr id="38" name="Conector recto de flecha 37"/>
            <p:cNvCxnSpPr/>
            <p:nvPr/>
          </p:nvCxnSpPr>
          <p:spPr>
            <a:xfrm flipH="1">
              <a:off x="6486107" y="3674182"/>
              <a:ext cx="673601" cy="1145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6486107" y="5817453"/>
              <a:ext cx="513126" cy="307777"/>
            </a:xfrm>
            <a:prstGeom prst="rect">
              <a:avLst/>
            </a:prstGeom>
            <a:noFill/>
          </p:spPr>
          <p:txBody>
            <a:bodyPr wrap="square" rtlCol="0">
              <a:spAutoFit/>
            </a:bodyPr>
            <a:lstStyle/>
            <a:p>
              <a:r>
                <a:rPr lang="es-ES" sz="1400" dirty="0" smtClean="0"/>
                <a:t>3cm</a:t>
              </a:r>
              <a:endParaRPr lang="en-US" sz="1400" dirty="0"/>
            </a:p>
          </p:txBody>
        </p:sp>
      </p:grpSp>
    </p:spTree>
    <p:extLst>
      <p:ext uri="{BB962C8B-B14F-4D97-AF65-F5344CB8AC3E}">
        <p14:creationId xmlns:p14="http://schemas.microsoft.com/office/powerpoint/2010/main" val="202768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AR - Palanca</a:t>
            </a:r>
            <a:endParaRPr lang="en-US" sz="4000" b="1" dirty="0"/>
          </a:p>
        </p:txBody>
      </p:sp>
      <p:sp>
        <p:nvSpPr>
          <p:cNvPr id="3" name="Marcador de contenido 2"/>
          <p:cNvSpPr>
            <a:spLocks noGrp="1"/>
          </p:cNvSpPr>
          <p:nvPr>
            <p:ph idx="1"/>
          </p:nvPr>
        </p:nvSpPr>
        <p:spPr>
          <a:xfrm>
            <a:off x="1046480" y="1583867"/>
            <a:ext cx="10078720" cy="1870534"/>
          </a:xfrm>
        </p:spPr>
        <p:txBody>
          <a:bodyPr>
            <a:normAutofit/>
          </a:bodyPr>
          <a:lstStyle/>
          <a:p>
            <a:pPr marL="0" indent="0" algn="just">
              <a:buNone/>
            </a:pPr>
            <a:r>
              <a:rPr lang="es-ES" sz="2200" b="1" dirty="0"/>
              <a:t>Target </a:t>
            </a:r>
            <a:r>
              <a:rPr lang="es-ES" sz="2200" b="1" dirty="0" smtClean="0"/>
              <a:t>Palanca: </a:t>
            </a:r>
            <a:r>
              <a:rPr lang="es-ES" sz="2200" dirty="0"/>
              <a:t>Se entregará el </a:t>
            </a:r>
            <a:r>
              <a:rPr lang="es-ES" sz="2200" dirty="0" err="1"/>
              <a:t>Database</a:t>
            </a:r>
            <a:r>
              <a:rPr lang="es-ES" sz="2200" dirty="0"/>
              <a:t> con los targets </a:t>
            </a:r>
            <a:r>
              <a:rPr lang="es-ES" sz="2200" dirty="0" smtClean="0"/>
              <a:t>necesarios. El target estará ubicado en cualquier lugar del espacio de prueba</a:t>
            </a:r>
          </a:p>
          <a:p>
            <a:pPr marL="0" indent="0" algn="just">
              <a:buNone/>
            </a:pPr>
            <a:endParaRPr lang="es-ES" sz="700" b="1" dirty="0" smtClean="0"/>
          </a:p>
          <a:p>
            <a:pPr marL="0" indent="0" algn="just">
              <a:buNone/>
            </a:pPr>
            <a:r>
              <a:rPr lang="es-ES" sz="2200" b="1" dirty="0" smtClean="0"/>
              <a:t>Modelo Palanca: </a:t>
            </a:r>
            <a:r>
              <a:rPr lang="es-ES" sz="2200" dirty="0" smtClean="0"/>
              <a:t>Se </a:t>
            </a:r>
            <a:r>
              <a:rPr lang="es-ES" sz="2200" dirty="0"/>
              <a:t>e</a:t>
            </a:r>
            <a:r>
              <a:rPr lang="es-ES" sz="2200" dirty="0" smtClean="0"/>
              <a:t>ntregará el modelo 3D de una palanca que puede ser modificado si se considera necesario</a:t>
            </a:r>
          </a:p>
        </p:txBody>
      </p:sp>
      <p:pic>
        <p:nvPicPr>
          <p:cNvPr id="19" name="Imagen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0915" y="4116495"/>
            <a:ext cx="1497600" cy="1497600"/>
          </a:xfrm>
          <a:prstGeom prst="rect">
            <a:avLst/>
          </a:prstGeom>
        </p:spPr>
      </p:pic>
      <p:pic>
        <p:nvPicPr>
          <p:cNvPr id="20" name="Imagen 19"/>
          <p:cNvPicPr>
            <a:picLocks noChangeAspect="1"/>
          </p:cNvPicPr>
          <p:nvPr/>
        </p:nvPicPr>
        <p:blipFill>
          <a:blip r:embed="rId3"/>
          <a:stretch>
            <a:fillRect/>
          </a:stretch>
        </p:blipFill>
        <p:spPr>
          <a:xfrm>
            <a:off x="3669347" y="3493886"/>
            <a:ext cx="1705293" cy="2742818"/>
          </a:xfrm>
          <a:prstGeom prst="rect">
            <a:avLst/>
          </a:prstGeom>
        </p:spPr>
      </p:pic>
      <p:sp>
        <p:nvSpPr>
          <p:cNvPr id="22" name="Marcador de número de diapositiva 21"/>
          <p:cNvSpPr>
            <a:spLocks noGrp="1"/>
          </p:cNvSpPr>
          <p:nvPr>
            <p:ph type="sldNum" sz="quarter" idx="12"/>
          </p:nvPr>
        </p:nvSpPr>
        <p:spPr/>
        <p:txBody>
          <a:bodyPr/>
          <a:lstStyle/>
          <a:p>
            <a:fld id="{6CD8FA05-93AE-4EE9-B14D-52898F789833}" type="slidenum">
              <a:rPr lang="en-US" smtClean="0"/>
              <a:t>6</a:t>
            </a:fld>
            <a:endParaRPr lang="en-US"/>
          </a:p>
        </p:txBody>
      </p:sp>
    </p:spTree>
    <p:extLst>
      <p:ext uri="{BB962C8B-B14F-4D97-AF65-F5344CB8AC3E}">
        <p14:creationId xmlns:p14="http://schemas.microsoft.com/office/powerpoint/2010/main" val="50784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6960" y="1583867"/>
            <a:ext cx="10038080" cy="1475042"/>
          </a:xfrm>
        </p:spPr>
        <p:txBody>
          <a:bodyPr>
            <a:normAutofit/>
          </a:bodyPr>
          <a:lstStyle/>
          <a:p>
            <a:pPr marL="0" indent="0" algn="just">
              <a:buNone/>
            </a:pPr>
            <a:r>
              <a:rPr lang="es-ES" sz="2200" dirty="0" smtClean="0"/>
              <a:t>Mientras el DPS se encuentre energizado se debe simular en 3 dimensiones el campo eléctrico alrededor del dispositivo. El campo eléctrico son líneas perpendiculares a la superficie como se ilustra:</a:t>
            </a:r>
          </a:p>
        </p:txBody>
      </p:sp>
      <p:grpSp>
        <p:nvGrpSpPr>
          <p:cNvPr id="95" name="Grupo 94"/>
          <p:cNvGrpSpPr/>
          <p:nvPr/>
        </p:nvGrpSpPr>
        <p:grpSpPr>
          <a:xfrm>
            <a:off x="2291737" y="3386060"/>
            <a:ext cx="2407511" cy="2919997"/>
            <a:chOff x="1698026" y="3421536"/>
            <a:chExt cx="2407511" cy="2919997"/>
          </a:xfrm>
        </p:grpSpPr>
        <p:grpSp>
          <p:nvGrpSpPr>
            <p:cNvPr id="6" name="Grupo 5"/>
            <p:cNvGrpSpPr/>
            <p:nvPr/>
          </p:nvGrpSpPr>
          <p:grpSpPr>
            <a:xfrm>
              <a:off x="2359641" y="3870850"/>
              <a:ext cx="1161027" cy="1975074"/>
              <a:chOff x="5403198" y="2499984"/>
              <a:chExt cx="1161027" cy="1975074"/>
            </a:xfrm>
          </p:grpSpPr>
          <p:grpSp>
            <p:nvGrpSpPr>
              <p:cNvPr id="7" name="Grupo 6"/>
              <p:cNvGrpSpPr/>
              <p:nvPr/>
            </p:nvGrpSpPr>
            <p:grpSpPr>
              <a:xfrm>
                <a:off x="5739080" y="2499984"/>
                <a:ext cx="475423" cy="1975074"/>
                <a:chOff x="6318997" y="1690552"/>
                <a:chExt cx="475423" cy="2569785"/>
              </a:xfrm>
            </p:grpSpPr>
            <p:sp>
              <p:nvSpPr>
                <p:cNvPr id="14" name="Cilindro 13"/>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redondeado 14"/>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ilindro 7"/>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lindro 8"/>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ilindro 9"/>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ilindro 10"/>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lindro 11"/>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ilindro 12"/>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upo 25"/>
            <p:cNvGrpSpPr/>
            <p:nvPr/>
          </p:nvGrpSpPr>
          <p:grpSpPr>
            <a:xfrm>
              <a:off x="3534998" y="3920083"/>
              <a:ext cx="570539" cy="1778366"/>
              <a:chOff x="6844194" y="1939623"/>
              <a:chExt cx="1026483" cy="1778366"/>
            </a:xfrm>
          </p:grpSpPr>
          <p:cxnSp>
            <p:nvCxnSpPr>
              <p:cNvPr id="28" name="Conector recto de flecha 27"/>
              <p:cNvCxnSpPr/>
              <p:nvPr/>
            </p:nvCxnSpPr>
            <p:spPr>
              <a:xfrm>
                <a:off x="6853727" y="1939623"/>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6853727" y="2289480"/>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p:nvPr/>
            </p:nvCxnSpPr>
            <p:spPr>
              <a:xfrm>
                <a:off x="6853727" y="2652532"/>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6844194" y="3015164"/>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6853727" y="337257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6844194" y="371798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51" name="Grupo 50"/>
            <p:cNvGrpSpPr/>
            <p:nvPr/>
          </p:nvGrpSpPr>
          <p:grpSpPr>
            <a:xfrm rot="10800000">
              <a:off x="1698026" y="3920083"/>
              <a:ext cx="570539" cy="1778366"/>
              <a:chOff x="6844194" y="1939623"/>
              <a:chExt cx="1026483" cy="1778366"/>
            </a:xfrm>
          </p:grpSpPr>
          <p:cxnSp>
            <p:nvCxnSpPr>
              <p:cNvPr id="52" name="Conector recto de flecha 51"/>
              <p:cNvCxnSpPr/>
              <p:nvPr/>
            </p:nvCxnSpPr>
            <p:spPr>
              <a:xfrm>
                <a:off x="6853727" y="1939623"/>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p:nvPr/>
            </p:nvCxnSpPr>
            <p:spPr>
              <a:xfrm>
                <a:off x="6853727" y="2289480"/>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a:off x="6853727" y="2652532"/>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a:off x="6844194" y="3015164"/>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a:off x="6853727" y="337257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p:cNvCxnSpPr/>
              <p:nvPr/>
            </p:nvCxnSpPr>
            <p:spPr>
              <a:xfrm>
                <a:off x="6844194" y="371798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grpSp>
        <p:cxnSp>
          <p:nvCxnSpPr>
            <p:cNvPr id="58" name="Conector recto de flecha 57"/>
            <p:cNvCxnSpPr/>
            <p:nvPr/>
          </p:nvCxnSpPr>
          <p:spPr>
            <a:xfrm flipV="1">
              <a:off x="2968983" y="3496733"/>
              <a:ext cx="0" cy="283003"/>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p:cNvCxnSpPr/>
            <p:nvPr/>
          </p:nvCxnSpPr>
          <p:spPr>
            <a:xfrm>
              <a:off x="2931084" y="5926667"/>
              <a:ext cx="0" cy="283003"/>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3" name="Conector curvado 72"/>
            <p:cNvCxnSpPr/>
            <p:nvPr/>
          </p:nvCxnSpPr>
          <p:spPr>
            <a:xfrm rot="16200000" flipV="1">
              <a:off x="2346144" y="3540848"/>
              <a:ext cx="383600" cy="144980"/>
            </a:xfrm>
            <a:prstGeom prst="curvedConnector3">
              <a:avLst>
                <a:gd name="adj1" fmla="val 3650"/>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1" name="Conector curvado 80"/>
            <p:cNvCxnSpPr/>
            <p:nvPr/>
          </p:nvCxnSpPr>
          <p:spPr>
            <a:xfrm rot="5400000" flipH="1" flipV="1">
              <a:off x="3135751" y="3561138"/>
              <a:ext cx="383565" cy="104362"/>
            </a:xfrm>
            <a:prstGeom prst="curvedConnector3">
              <a:avLst>
                <a:gd name="adj1" fmla="val 1438"/>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5" name="Conector curvado 84"/>
            <p:cNvCxnSpPr/>
            <p:nvPr/>
          </p:nvCxnSpPr>
          <p:spPr>
            <a:xfrm rot="5400000">
              <a:off x="2355156" y="6038048"/>
              <a:ext cx="456653" cy="150317"/>
            </a:xfrm>
            <a:prstGeom prst="curvedConnector3">
              <a:avLst>
                <a:gd name="adj1" fmla="val 3648"/>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8" name="Conector curvado 87"/>
            <p:cNvCxnSpPr/>
            <p:nvPr/>
          </p:nvCxnSpPr>
          <p:spPr>
            <a:xfrm rot="16200000" flipH="1">
              <a:off x="3020914" y="6034912"/>
              <a:ext cx="456652" cy="156588"/>
            </a:xfrm>
            <a:prstGeom prst="curvedConnector3">
              <a:avLst>
                <a:gd name="adj1" fmla="val 3648"/>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grpSp>
      <p:pic>
        <p:nvPicPr>
          <p:cNvPr id="2050" name="Picture 2" descr="Sketch the electric field lines for a unifomly charged hollow cyli"/>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569" b="11720"/>
          <a:stretch/>
        </p:blipFill>
        <p:spPr bwMode="auto">
          <a:xfrm>
            <a:off x="6024880" y="3386060"/>
            <a:ext cx="3849212" cy="2183090"/>
          </a:xfrm>
          <a:prstGeom prst="rect">
            <a:avLst/>
          </a:prstGeom>
          <a:noFill/>
          <a:extLst>
            <a:ext uri="{909E8E84-426E-40DD-AFC4-6F175D3DCCD1}">
              <a14:hiddenFill xmlns:a14="http://schemas.microsoft.com/office/drawing/2010/main">
                <a:solidFill>
                  <a:srgbClr val="FFFFFF"/>
                </a:solidFill>
              </a14:hiddenFill>
            </a:ext>
          </a:extLst>
        </p:spPr>
      </p:pic>
      <p:sp>
        <p:nvSpPr>
          <p:cNvPr id="92" name="CuadroTexto 91"/>
          <p:cNvSpPr txBox="1"/>
          <p:nvPr/>
        </p:nvSpPr>
        <p:spPr>
          <a:xfrm>
            <a:off x="6268634" y="5569150"/>
            <a:ext cx="1615441" cy="369332"/>
          </a:xfrm>
          <a:prstGeom prst="rect">
            <a:avLst/>
          </a:prstGeom>
          <a:noFill/>
        </p:spPr>
        <p:txBody>
          <a:bodyPr wrap="square" rtlCol="0">
            <a:spAutoFit/>
          </a:bodyPr>
          <a:lstStyle/>
          <a:p>
            <a:r>
              <a:rPr lang="es-ES" dirty="0" smtClean="0"/>
              <a:t>Vista lateral</a:t>
            </a:r>
            <a:endParaRPr lang="en-US" dirty="0"/>
          </a:p>
        </p:txBody>
      </p:sp>
      <p:sp>
        <p:nvSpPr>
          <p:cNvPr id="93" name="Rectángulo 92"/>
          <p:cNvSpPr/>
          <p:nvPr/>
        </p:nvSpPr>
        <p:spPr>
          <a:xfrm>
            <a:off x="8315100" y="5557335"/>
            <a:ext cx="1477712" cy="369332"/>
          </a:xfrm>
          <a:prstGeom prst="rect">
            <a:avLst/>
          </a:prstGeom>
        </p:spPr>
        <p:txBody>
          <a:bodyPr wrap="none">
            <a:spAutoFit/>
          </a:bodyPr>
          <a:lstStyle/>
          <a:p>
            <a:r>
              <a:rPr lang="es-ES" dirty="0"/>
              <a:t>Vista </a:t>
            </a:r>
            <a:r>
              <a:rPr lang="es-ES" dirty="0" smtClean="0"/>
              <a:t>superior</a:t>
            </a:r>
            <a:endParaRPr lang="en-US" dirty="0"/>
          </a:p>
        </p:txBody>
      </p:sp>
      <p:sp>
        <p:nvSpPr>
          <p:cNvPr id="97" name="Título 1"/>
          <p:cNvSpPr>
            <a:spLocks noGrp="1"/>
          </p:cNvSpPr>
          <p:nvPr>
            <p:ph type="title"/>
          </p:nvPr>
        </p:nvSpPr>
        <p:spPr>
          <a:xfrm>
            <a:off x="838200" y="365125"/>
            <a:ext cx="10515600" cy="1325563"/>
          </a:xfrm>
        </p:spPr>
        <p:txBody>
          <a:bodyPr>
            <a:normAutofit/>
          </a:bodyPr>
          <a:lstStyle/>
          <a:p>
            <a:r>
              <a:rPr lang="es-ES" sz="4000" b="1" dirty="0" smtClean="0"/>
              <a:t>AR – DPS energizado</a:t>
            </a:r>
            <a:endParaRPr lang="en-US" sz="4000" b="1" dirty="0"/>
          </a:p>
        </p:txBody>
      </p:sp>
      <p:sp>
        <p:nvSpPr>
          <p:cNvPr id="2048" name="Marcador de número de diapositiva 2047"/>
          <p:cNvSpPr>
            <a:spLocks noGrp="1"/>
          </p:cNvSpPr>
          <p:nvPr>
            <p:ph type="sldNum" sz="quarter" idx="12"/>
          </p:nvPr>
        </p:nvSpPr>
        <p:spPr/>
        <p:txBody>
          <a:bodyPr/>
          <a:lstStyle/>
          <a:p>
            <a:fld id="{6CD8FA05-93AE-4EE9-B14D-52898F789833}" type="slidenum">
              <a:rPr lang="en-US" smtClean="0"/>
              <a:t>7</a:t>
            </a:fld>
            <a:endParaRPr lang="en-US"/>
          </a:p>
        </p:txBody>
      </p:sp>
    </p:spTree>
    <p:extLst>
      <p:ext uri="{BB962C8B-B14F-4D97-AF65-F5344CB8AC3E}">
        <p14:creationId xmlns:p14="http://schemas.microsoft.com/office/powerpoint/2010/main" val="3479655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6480" y="1583867"/>
            <a:ext cx="10068560" cy="1315370"/>
          </a:xfrm>
        </p:spPr>
        <p:txBody>
          <a:bodyPr>
            <a:normAutofit/>
          </a:bodyPr>
          <a:lstStyle/>
          <a:p>
            <a:pPr marL="0" indent="0" algn="just">
              <a:buNone/>
            </a:pPr>
            <a:r>
              <a:rPr lang="es-ES" sz="2200" dirty="0" smtClean="0"/>
              <a:t>El usuario debe visualizar en el centro de la pantalla el texto “¡PELIGRO!” mientras alguna de sus manos se acerque demasiado al DPS energizado. La distancia de colisión puede ser establecida por el desarrollador</a:t>
            </a:r>
          </a:p>
        </p:txBody>
      </p:sp>
      <p:grpSp>
        <p:nvGrpSpPr>
          <p:cNvPr id="4" name="Grupo 3"/>
          <p:cNvGrpSpPr/>
          <p:nvPr/>
        </p:nvGrpSpPr>
        <p:grpSpPr>
          <a:xfrm>
            <a:off x="1204574" y="3201910"/>
            <a:ext cx="2407511" cy="2919997"/>
            <a:chOff x="1698026" y="3421536"/>
            <a:chExt cx="2407511" cy="2919997"/>
          </a:xfrm>
        </p:grpSpPr>
        <p:grpSp>
          <p:nvGrpSpPr>
            <p:cNvPr id="6" name="Grupo 5"/>
            <p:cNvGrpSpPr/>
            <p:nvPr/>
          </p:nvGrpSpPr>
          <p:grpSpPr>
            <a:xfrm>
              <a:off x="2359641" y="3870850"/>
              <a:ext cx="1161027" cy="1975074"/>
              <a:chOff x="5403198" y="2499984"/>
              <a:chExt cx="1161027" cy="1975074"/>
            </a:xfrm>
          </p:grpSpPr>
          <p:grpSp>
            <p:nvGrpSpPr>
              <p:cNvPr id="7" name="Grupo 6"/>
              <p:cNvGrpSpPr/>
              <p:nvPr/>
            </p:nvGrpSpPr>
            <p:grpSpPr>
              <a:xfrm>
                <a:off x="5739080" y="2499984"/>
                <a:ext cx="475423" cy="1975074"/>
                <a:chOff x="6318997" y="1690552"/>
                <a:chExt cx="475423" cy="2569785"/>
              </a:xfrm>
            </p:grpSpPr>
            <p:sp>
              <p:nvSpPr>
                <p:cNvPr id="14" name="Cilindro 13"/>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redondeado 14"/>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ilindro 7"/>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lindro 8"/>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ilindro 9"/>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ilindro 10"/>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lindro 11"/>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ilindro 12"/>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upo 25"/>
            <p:cNvGrpSpPr/>
            <p:nvPr/>
          </p:nvGrpSpPr>
          <p:grpSpPr>
            <a:xfrm>
              <a:off x="3534998" y="3920083"/>
              <a:ext cx="570539" cy="1778366"/>
              <a:chOff x="6844194" y="1939623"/>
              <a:chExt cx="1026483" cy="1778366"/>
            </a:xfrm>
          </p:grpSpPr>
          <p:cxnSp>
            <p:nvCxnSpPr>
              <p:cNvPr id="28" name="Conector recto de flecha 27"/>
              <p:cNvCxnSpPr/>
              <p:nvPr/>
            </p:nvCxnSpPr>
            <p:spPr>
              <a:xfrm>
                <a:off x="6853727" y="1939623"/>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6853727" y="2289480"/>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p:nvPr/>
            </p:nvCxnSpPr>
            <p:spPr>
              <a:xfrm>
                <a:off x="6853727" y="2652532"/>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6844194" y="3015164"/>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6853727" y="337257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6844194" y="371798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51" name="Grupo 50"/>
            <p:cNvGrpSpPr/>
            <p:nvPr/>
          </p:nvGrpSpPr>
          <p:grpSpPr>
            <a:xfrm rot="10800000">
              <a:off x="1698026" y="3920083"/>
              <a:ext cx="570539" cy="1778366"/>
              <a:chOff x="6844194" y="1939623"/>
              <a:chExt cx="1026483" cy="1778366"/>
            </a:xfrm>
          </p:grpSpPr>
          <p:cxnSp>
            <p:nvCxnSpPr>
              <p:cNvPr id="52" name="Conector recto de flecha 51"/>
              <p:cNvCxnSpPr/>
              <p:nvPr/>
            </p:nvCxnSpPr>
            <p:spPr>
              <a:xfrm>
                <a:off x="6853727" y="1939623"/>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p:nvPr/>
            </p:nvCxnSpPr>
            <p:spPr>
              <a:xfrm>
                <a:off x="6853727" y="2289480"/>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a:off x="6853727" y="2652532"/>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a:off x="6844194" y="3015164"/>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a:off x="6853727" y="337257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p:cNvCxnSpPr/>
              <p:nvPr/>
            </p:nvCxnSpPr>
            <p:spPr>
              <a:xfrm>
                <a:off x="6844194" y="371798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grpSp>
        <p:cxnSp>
          <p:nvCxnSpPr>
            <p:cNvPr id="58" name="Conector recto de flecha 57"/>
            <p:cNvCxnSpPr/>
            <p:nvPr/>
          </p:nvCxnSpPr>
          <p:spPr>
            <a:xfrm flipV="1">
              <a:off x="2968983" y="3496733"/>
              <a:ext cx="0" cy="283003"/>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p:cNvCxnSpPr/>
            <p:nvPr/>
          </p:nvCxnSpPr>
          <p:spPr>
            <a:xfrm>
              <a:off x="2931084" y="5926667"/>
              <a:ext cx="0" cy="283003"/>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3" name="Conector curvado 72"/>
            <p:cNvCxnSpPr/>
            <p:nvPr/>
          </p:nvCxnSpPr>
          <p:spPr>
            <a:xfrm rot="16200000" flipV="1">
              <a:off x="2346144" y="3540848"/>
              <a:ext cx="383600" cy="144980"/>
            </a:xfrm>
            <a:prstGeom prst="curvedConnector3">
              <a:avLst>
                <a:gd name="adj1" fmla="val 3650"/>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1" name="Conector curvado 80"/>
            <p:cNvCxnSpPr/>
            <p:nvPr/>
          </p:nvCxnSpPr>
          <p:spPr>
            <a:xfrm rot="5400000" flipH="1" flipV="1">
              <a:off x="3135751" y="3561138"/>
              <a:ext cx="383565" cy="104362"/>
            </a:xfrm>
            <a:prstGeom prst="curvedConnector3">
              <a:avLst>
                <a:gd name="adj1" fmla="val 1438"/>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5" name="Conector curvado 84"/>
            <p:cNvCxnSpPr/>
            <p:nvPr/>
          </p:nvCxnSpPr>
          <p:spPr>
            <a:xfrm rot="5400000">
              <a:off x="2355156" y="6038048"/>
              <a:ext cx="456653" cy="150317"/>
            </a:xfrm>
            <a:prstGeom prst="curvedConnector3">
              <a:avLst>
                <a:gd name="adj1" fmla="val 3648"/>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8" name="Conector curvado 87"/>
            <p:cNvCxnSpPr/>
            <p:nvPr/>
          </p:nvCxnSpPr>
          <p:spPr>
            <a:xfrm rot="16200000" flipH="1">
              <a:off x="3020914" y="6034912"/>
              <a:ext cx="456652" cy="156588"/>
            </a:xfrm>
            <a:prstGeom prst="curvedConnector3">
              <a:avLst>
                <a:gd name="adj1" fmla="val 3648"/>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38" name="Grupo 37"/>
          <p:cNvGrpSpPr/>
          <p:nvPr/>
        </p:nvGrpSpPr>
        <p:grpSpPr>
          <a:xfrm>
            <a:off x="3525721" y="3932655"/>
            <a:ext cx="1774359" cy="1693643"/>
            <a:chOff x="2285494" y="3543616"/>
            <a:chExt cx="3099305" cy="3099305"/>
          </a:xfrm>
        </p:grpSpPr>
        <p:pic>
          <p:nvPicPr>
            <p:cNvPr id="39" name="Imagen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94" y="3543616"/>
              <a:ext cx="3099305" cy="3099305"/>
            </a:xfrm>
            <a:prstGeom prst="rect">
              <a:avLst/>
            </a:prstGeom>
            <a:scene3d>
              <a:camera prst="isometricOffAxis1Top"/>
              <a:lightRig rig="threePt" dir="t"/>
            </a:scene3d>
          </p:spPr>
        </p:pic>
        <p:pic>
          <p:nvPicPr>
            <p:cNvPr id="40" name="Picture 4" descr="Verde, Esfera, Iconos De Equipo imagen png - imagen transparente descarga  gratuit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778" b="99000" l="2000" r="97000"/>
                      </a14:imgEffect>
                    </a14:imgLayer>
                  </a14:imgProps>
                </a:ext>
                <a:ext uri="{28A0092B-C50C-407E-A947-70E740481C1C}">
                  <a14:useLocalDpi xmlns:a14="http://schemas.microsoft.com/office/drawing/2010/main" val="0"/>
                </a:ext>
              </a:extLst>
            </a:blip>
            <a:srcRect/>
            <a:stretch>
              <a:fillRect/>
            </a:stretch>
          </p:blipFill>
          <p:spPr bwMode="auto">
            <a:xfrm>
              <a:off x="3586480" y="4765040"/>
              <a:ext cx="477520" cy="47752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6" name="Conector recto de flecha 15"/>
          <p:cNvCxnSpPr/>
          <p:nvPr/>
        </p:nvCxnSpPr>
        <p:spPr>
          <a:xfrm>
            <a:off x="5795810" y="4765914"/>
            <a:ext cx="740769" cy="10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Título 1"/>
          <p:cNvSpPr>
            <a:spLocks noGrp="1"/>
          </p:cNvSpPr>
          <p:nvPr>
            <p:ph type="title"/>
          </p:nvPr>
        </p:nvSpPr>
        <p:spPr>
          <a:xfrm>
            <a:off x="838200" y="365125"/>
            <a:ext cx="10515600" cy="1325563"/>
          </a:xfrm>
        </p:spPr>
        <p:txBody>
          <a:bodyPr>
            <a:normAutofit/>
          </a:bodyPr>
          <a:lstStyle/>
          <a:p>
            <a:r>
              <a:rPr lang="es-ES" sz="4000" b="1" dirty="0" smtClean="0"/>
              <a:t>AR – Alerta al usuario</a:t>
            </a:r>
            <a:endParaRPr lang="en-US" sz="4000" b="1" dirty="0"/>
          </a:p>
        </p:txBody>
      </p:sp>
      <p:grpSp>
        <p:nvGrpSpPr>
          <p:cNvPr id="22" name="Grupo 21"/>
          <p:cNvGrpSpPr/>
          <p:nvPr/>
        </p:nvGrpSpPr>
        <p:grpSpPr>
          <a:xfrm>
            <a:off x="6785500" y="3302259"/>
            <a:ext cx="4329540" cy="2947478"/>
            <a:chOff x="7466220" y="3410457"/>
            <a:chExt cx="4329540" cy="2947478"/>
          </a:xfrm>
        </p:grpSpPr>
        <p:sp>
          <p:nvSpPr>
            <p:cNvPr id="17" name="Rectángulo 16"/>
            <p:cNvSpPr/>
            <p:nvPr/>
          </p:nvSpPr>
          <p:spPr>
            <a:xfrm>
              <a:off x="7548880" y="3410457"/>
              <a:ext cx="4246880" cy="25941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p:cNvSpPr txBox="1"/>
            <p:nvPr/>
          </p:nvSpPr>
          <p:spPr>
            <a:xfrm>
              <a:off x="7548880" y="4445898"/>
              <a:ext cx="4246880" cy="523220"/>
            </a:xfrm>
            <a:prstGeom prst="rect">
              <a:avLst/>
            </a:prstGeom>
            <a:noFill/>
          </p:spPr>
          <p:txBody>
            <a:bodyPr wrap="square" rtlCol="0">
              <a:spAutoFit/>
            </a:bodyPr>
            <a:lstStyle/>
            <a:p>
              <a:pPr algn="ctr"/>
              <a:r>
                <a:rPr lang="es-ES" sz="2800" b="1" dirty="0" smtClean="0">
                  <a:solidFill>
                    <a:srgbClr val="FF0000"/>
                  </a:solidFill>
                </a:rPr>
                <a:t>¡PELIGRO!</a:t>
              </a:r>
              <a:endParaRPr lang="en-US" sz="2800" b="1" dirty="0">
                <a:solidFill>
                  <a:srgbClr val="FF0000"/>
                </a:solidFill>
              </a:endParaRPr>
            </a:p>
          </p:txBody>
        </p:sp>
        <p:sp>
          <p:nvSpPr>
            <p:cNvPr id="20" name="Rectángulo 19"/>
            <p:cNvSpPr/>
            <p:nvPr/>
          </p:nvSpPr>
          <p:spPr>
            <a:xfrm>
              <a:off x="7466220" y="5988603"/>
              <a:ext cx="929806" cy="369332"/>
            </a:xfrm>
            <a:prstGeom prst="rect">
              <a:avLst/>
            </a:prstGeom>
          </p:spPr>
          <p:txBody>
            <a:bodyPr wrap="none">
              <a:spAutoFit/>
            </a:bodyPr>
            <a:lstStyle/>
            <a:p>
              <a:r>
                <a:rPr lang="es-ES" dirty="0" smtClean="0"/>
                <a:t>Pantalla</a:t>
              </a:r>
              <a:endParaRPr lang="en-US" dirty="0"/>
            </a:p>
          </p:txBody>
        </p:sp>
      </p:grpSp>
      <p:sp>
        <p:nvSpPr>
          <p:cNvPr id="21" name="Marcador de número de diapositiva 20"/>
          <p:cNvSpPr>
            <a:spLocks noGrp="1"/>
          </p:cNvSpPr>
          <p:nvPr>
            <p:ph type="sldNum" sz="quarter" idx="12"/>
          </p:nvPr>
        </p:nvSpPr>
        <p:spPr/>
        <p:txBody>
          <a:bodyPr/>
          <a:lstStyle/>
          <a:p>
            <a:fld id="{6CD8FA05-93AE-4EE9-B14D-52898F789833}" type="slidenum">
              <a:rPr lang="en-US" smtClean="0"/>
              <a:t>8</a:t>
            </a:fld>
            <a:endParaRPr lang="en-US"/>
          </a:p>
        </p:txBody>
      </p:sp>
    </p:spTree>
    <p:extLst>
      <p:ext uri="{BB962C8B-B14F-4D97-AF65-F5344CB8AC3E}">
        <p14:creationId xmlns:p14="http://schemas.microsoft.com/office/powerpoint/2010/main" val="135974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6480" y="1583867"/>
            <a:ext cx="10068560" cy="1315370"/>
          </a:xfrm>
        </p:spPr>
        <p:txBody>
          <a:bodyPr>
            <a:normAutofit/>
          </a:bodyPr>
          <a:lstStyle/>
          <a:p>
            <a:pPr marL="0" indent="0" algn="just">
              <a:buNone/>
            </a:pPr>
            <a:r>
              <a:rPr lang="es-ES" sz="2200" dirty="0" smtClean="0"/>
              <a:t>El usuario puede des-energizar el DPS bajando la palanca en la escena. Para esto se debe usar la interacción entre los guantes VR y la palanca. El usuario debe “agarrar” la palanca con los dedos cerrados en puño y deslizar la mano hacia abajo hasta el tope máximo.</a:t>
            </a:r>
          </a:p>
        </p:txBody>
      </p:sp>
      <p:sp>
        <p:nvSpPr>
          <p:cNvPr id="43" name="Título 1"/>
          <p:cNvSpPr>
            <a:spLocks noGrp="1"/>
          </p:cNvSpPr>
          <p:nvPr>
            <p:ph type="title"/>
          </p:nvPr>
        </p:nvSpPr>
        <p:spPr>
          <a:xfrm>
            <a:off x="838200" y="365125"/>
            <a:ext cx="10515600" cy="1325563"/>
          </a:xfrm>
        </p:spPr>
        <p:txBody>
          <a:bodyPr>
            <a:normAutofit/>
          </a:bodyPr>
          <a:lstStyle/>
          <a:p>
            <a:r>
              <a:rPr lang="es-ES" sz="4000" b="1" dirty="0" smtClean="0"/>
              <a:t>AR – Des-energizar DPS</a:t>
            </a:r>
            <a:endParaRPr lang="en-US" sz="4000" b="1" dirty="0"/>
          </a:p>
        </p:txBody>
      </p:sp>
      <p:grpSp>
        <p:nvGrpSpPr>
          <p:cNvPr id="21" name="Grupo 20"/>
          <p:cNvGrpSpPr/>
          <p:nvPr/>
        </p:nvGrpSpPr>
        <p:grpSpPr>
          <a:xfrm>
            <a:off x="4648200" y="3267290"/>
            <a:ext cx="4119880" cy="3022907"/>
            <a:chOff x="838200" y="3013290"/>
            <a:chExt cx="4119880" cy="3022907"/>
          </a:xfrm>
        </p:grpSpPr>
        <p:pic>
          <p:nvPicPr>
            <p:cNvPr id="41" name="Imagen 40"/>
            <p:cNvPicPr>
              <a:picLocks noChangeAspect="1"/>
            </p:cNvPicPr>
            <p:nvPr/>
          </p:nvPicPr>
          <p:blipFill>
            <a:blip r:embed="rId2"/>
            <a:stretch>
              <a:fillRect/>
            </a:stretch>
          </p:blipFill>
          <p:spPr>
            <a:xfrm>
              <a:off x="838200" y="3277448"/>
              <a:ext cx="1705293" cy="2742818"/>
            </a:xfrm>
            <a:prstGeom prst="rect">
              <a:avLst/>
            </a:prstGeom>
          </p:spPr>
        </p:pic>
        <p:pic>
          <p:nvPicPr>
            <p:cNvPr id="5122" name="Picture 2" descr="Amazon.com: Captoglove 1.0 Right Large Wearable Gaming Hand Machine  Interface. PC: Video Games"/>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867" b="90000" l="2869" r="94663"/>
                      </a14:imgEffect>
                    </a14:imgLayer>
                  </a14:imgProps>
                </a:ext>
                <a:ext uri="{28A0092B-C50C-407E-A947-70E740481C1C}">
                  <a14:useLocalDpi xmlns:a14="http://schemas.microsoft.com/office/drawing/2010/main" val="0"/>
                </a:ext>
              </a:extLst>
            </a:blip>
            <a:srcRect/>
            <a:stretch>
              <a:fillRect/>
            </a:stretch>
          </p:blipFill>
          <p:spPr bwMode="auto">
            <a:xfrm>
              <a:off x="1937188" y="3013290"/>
              <a:ext cx="3020892" cy="3022907"/>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cxnSp>
          <p:nvCxnSpPr>
            <p:cNvPr id="45" name="Conector recto de flecha 44"/>
            <p:cNvCxnSpPr/>
            <p:nvPr/>
          </p:nvCxnSpPr>
          <p:spPr>
            <a:xfrm>
              <a:off x="1937188" y="4134912"/>
              <a:ext cx="0" cy="151404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Marcador de número de diapositiva 22"/>
          <p:cNvSpPr>
            <a:spLocks noGrp="1"/>
          </p:cNvSpPr>
          <p:nvPr>
            <p:ph type="sldNum" sz="quarter" idx="12"/>
          </p:nvPr>
        </p:nvSpPr>
        <p:spPr/>
        <p:txBody>
          <a:bodyPr/>
          <a:lstStyle/>
          <a:p>
            <a:fld id="{6CD8FA05-93AE-4EE9-B14D-52898F789833}" type="slidenum">
              <a:rPr lang="en-US" smtClean="0"/>
              <a:t>9</a:t>
            </a:fld>
            <a:endParaRPr lang="en-US"/>
          </a:p>
        </p:txBody>
      </p:sp>
    </p:spTree>
    <p:extLst>
      <p:ext uri="{BB962C8B-B14F-4D97-AF65-F5344CB8AC3E}">
        <p14:creationId xmlns:p14="http://schemas.microsoft.com/office/powerpoint/2010/main" val="24074440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2082</TotalTime>
  <Words>1320</Words>
  <Application>Microsoft Office PowerPoint</Application>
  <PresentationFormat>Panorámica</PresentationFormat>
  <Paragraphs>128</Paragraphs>
  <Slides>23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Tema de Office</vt:lpstr>
      <vt:lpstr>Proyecto:  Simulación DPS* en Unity</vt:lpstr>
      <vt:lpstr>Aplicación en Realidad Aumentada</vt:lpstr>
      <vt:lpstr>Aplicación en Realidad Aumentada</vt:lpstr>
      <vt:lpstr>AR - Manos</vt:lpstr>
      <vt:lpstr>AR - DPS</vt:lpstr>
      <vt:lpstr>AR - Palanca</vt:lpstr>
      <vt:lpstr>AR – DPS energizado</vt:lpstr>
      <vt:lpstr>AR – Alerta al usuario</vt:lpstr>
      <vt:lpstr>AR – Des-energizar DPS</vt:lpstr>
      <vt:lpstr>AR – Energizar DPS</vt:lpstr>
      <vt:lpstr>AR – Limitaciones y consideraciones</vt:lpstr>
      <vt:lpstr>Aplicación en Realidad Virtual</vt:lpstr>
      <vt:lpstr>Aplicación en Realidad Virtual</vt:lpstr>
      <vt:lpstr>VR - Manos</vt:lpstr>
      <vt:lpstr>VR – DPS en piso</vt:lpstr>
      <vt:lpstr>VR – DPS y Palanca en poste</vt:lpstr>
      <vt:lpstr>VR – Herramientas</vt:lpstr>
      <vt:lpstr>VR – Panel de Herramientas</vt:lpstr>
      <vt:lpstr>VR – Paso 1</vt:lpstr>
      <vt:lpstr>VR – Paso 2</vt:lpstr>
      <vt:lpstr>VR – Paso 3 y 4</vt:lpstr>
      <vt:lpstr>VR – Paso 5 –&gt; 8 </vt:lpstr>
      <vt:lpstr>VR – Limitaciones y consideraciones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Reemplazo DPS</dc:title>
  <dc:creator>Laura Moreno</dc:creator>
  <cp:lastModifiedBy>Laura Moreno</cp:lastModifiedBy>
  <cp:revision>215</cp:revision>
  <dcterms:created xsi:type="dcterms:W3CDTF">2020-08-24T03:01:47Z</dcterms:created>
  <dcterms:modified xsi:type="dcterms:W3CDTF">2020-09-09T21:29:09Z</dcterms:modified>
</cp:coreProperties>
</file>