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p:regular r:id="rId28"/>
      <p:bold r:id="rId29"/>
      <p:italic r:id="rId30"/>
      <p:boldItalic r:id="rId31"/>
    </p:embeddedFont>
    <p:embeddedFont>
      <p:font typeface="Playfair Display"/>
      <p:regular r:id="rId32"/>
      <p:bold r:id="rId33"/>
      <p:italic r:id="rId34"/>
      <p:boldItalic r:id="rId35"/>
    </p:embeddedFont>
    <p:embeddedFont>
      <p:font typeface="Montserrat"/>
      <p:regular r:id="rId36"/>
      <p:bold r:id="rId37"/>
      <p:italic r:id="rId38"/>
      <p:boldItalic r:id="rId39"/>
    </p:embeddedFont>
    <p:embeddedFont>
      <p:font typeface="Oswald"/>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8" name="Alejandro Mate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regular.fntdata"/><Relationship Id="rId20" Type="http://schemas.openxmlformats.org/officeDocument/2006/relationships/slide" Target="slides/slide14.xml"/><Relationship Id="rId41" Type="http://schemas.openxmlformats.org/officeDocument/2006/relationships/font" Target="fonts/Oswald-bold.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PlayfairDisplay-bold.fntdata"/><Relationship Id="rId10" Type="http://schemas.openxmlformats.org/officeDocument/2006/relationships/slide" Target="slides/slide4.xml"/><Relationship Id="rId32" Type="http://schemas.openxmlformats.org/officeDocument/2006/relationships/font" Target="fonts/PlayfairDisplay-regular.fntdata"/><Relationship Id="rId13" Type="http://schemas.openxmlformats.org/officeDocument/2006/relationships/slide" Target="slides/slide7.xml"/><Relationship Id="rId35" Type="http://schemas.openxmlformats.org/officeDocument/2006/relationships/font" Target="fonts/PlayfairDisplay-boldItalic.fntdata"/><Relationship Id="rId12" Type="http://schemas.openxmlformats.org/officeDocument/2006/relationships/slide" Target="slides/slide6.xml"/><Relationship Id="rId34" Type="http://schemas.openxmlformats.org/officeDocument/2006/relationships/font" Target="fonts/PlayfairDisplay-italic.fntdata"/><Relationship Id="rId15" Type="http://schemas.openxmlformats.org/officeDocument/2006/relationships/slide" Target="slides/slide9.xml"/><Relationship Id="rId37" Type="http://schemas.openxmlformats.org/officeDocument/2006/relationships/font" Target="fonts/Montserrat-bold.fntdata"/><Relationship Id="rId14" Type="http://schemas.openxmlformats.org/officeDocument/2006/relationships/slide" Target="slides/slide8.xml"/><Relationship Id="rId36" Type="http://schemas.openxmlformats.org/officeDocument/2006/relationships/font" Target="fonts/Montserrat-regular.fntdata"/><Relationship Id="rId17" Type="http://schemas.openxmlformats.org/officeDocument/2006/relationships/slide" Target="slides/slide11.xml"/><Relationship Id="rId39" Type="http://schemas.openxmlformats.org/officeDocument/2006/relationships/font" Target="fonts/Montserrat-boldItalic.fntdata"/><Relationship Id="rId16" Type="http://schemas.openxmlformats.org/officeDocument/2006/relationships/slide" Target="slides/slide10.xml"/><Relationship Id="rId38" Type="http://schemas.openxmlformats.org/officeDocument/2006/relationships/font" Target="fonts/Montserrat-italic.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4-27T20:32:04.869">
    <p:pos x="6000" y="0"/>
    <p:text>Alejandro</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2-04-27T20:32:16.378">
    <p:pos x="6000" y="0"/>
    <p:text>Alejandro</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2-04-27T20:32:22.082">
    <p:pos x="6000" y="0"/>
    <p:text>Alejandro</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2-04-27T20:32:27.117">
    <p:pos x="6000" y="0"/>
    <p:text>Alejandro</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2-04-27T20:32:33.073">
    <p:pos x="6000" y="0"/>
    <p:text>Alejandro</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2-04-27T20:32:39.062">
    <p:pos x="6000" y="0"/>
    <p:text>Alejandro</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2-04-27T20:38:58.702">
    <p:pos x="6000" y="0"/>
    <p:text>Alejandro</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2-04-27T20:39:03.864">
    <p:pos x="6000" y="0"/>
    <p:text>Alejandro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125a4c943c4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125a4c943c4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224ac14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224ac14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224ac14f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224ac14f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224ac14f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224ac14f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Operational Taxonomic unit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Zero Radius operational taxonomic unit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77d0c131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77d0c131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generated OTU tables provide the </a:t>
            </a:r>
            <a:r>
              <a:rPr lang="en"/>
              <a:t>similarity</a:t>
            </a:r>
            <a:r>
              <a:rPr lang="en"/>
              <a:t> between the OTUs and samples they are checking against. However, next slide</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77d0c131b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77d0c131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224ac14f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224ac14f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t>
            </a:r>
            <a:r>
              <a:rPr lang="en"/>
              <a:t>sintax algorithm predicts taxonomy for query sequences and presents them in a FASTA or FASTQ format. Exercise 1 uses this algorithm in the attached script to search for the OTU sequences hits. It provides the meta data and using that can be cross referenced against BLAST.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5a138eaa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5a138eaa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224ac14f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224ac14f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second exercise uses the alpha_div command, which calculates one or more alpha diversity metrics for all samples in the OTU table. For this exercise we are using it to calculate the richness and shannon metrics.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224ac14f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224ac14f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otutab command generates its own OTU table by mapping reads to OTUs. We are using it to normalize all samples to 5000 reads. From there richness and shannon metrics are calculated again. The point of this is to determine if the normalization affected the metrics at all. As can be seen, the values did change </a:t>
            </a:r>
            <a:r>
              <a:rPr lang="en"/>
              <a:t>slightly</a:t>
            </a:r>
            <a:r>
              <a:rPr lang="en"/>
              <a:t> due to rounding, but their overall value remained the same.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224ac14f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224ac14f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uparseout_option provides a tabbed output file with 5 or six fields. </a:t>
            </a:r>
            <a:r>
              <a:rPr lang="en"/>
              <a:t>Combined</a:t>
            </a:r>
            <a:r>
              <a:rPr lang="en"/>
              <a:t> with the usearch_global command, we can find the sequence that was a “hit” for not matching a sequence in the mock community.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That output translates to “There is a Hit at index 106. It has out of the 253 length string being queried, a 100% match rate. +/- means nucleotides. We ignore zeros, but the compressed length of the Match is 253 nucleotides between the query of OTU20 and the match of OTU107”</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25a4c943c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25a4c943c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25a138eaa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25a138eaa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Outside of picotte, this exercise has us running the “hit” from exercise 4 through BLAST.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2224ac14f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2224ac14f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we are using the sintax command again. The modifiers we are using this time creates a summary report for the </a:t>
            </a:r>
            <a:r>
              <a:rPr lang="en"/>
              <a:t>algorithms</a:t>
            </a:r>
            <a:r>
              <a:rPr lang="en"/>
              <a:t> predictions based on the frequency of each named taxon at the given rank. For this exercise we are using the phylum rank. As can be seen here, the most common phylum is Firmicutes.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5a4c943c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5a4c943c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highlight>
                  <a:srgbClr val="FFFFFF"/>
                </a:highlight>
              </a:rPr>
              <a:t>USEARCH does not estime sequence identity from # of matching kmers because identity correlates only approximately with the word count and does not give an accurate estimate, especially for lower identities.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5a4c943c4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5a4c943c4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5a4c943c4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5a4c943c4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5a4c943c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5a4c943c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5a4c943c4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5a4c943c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5a4c943c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5a4c943c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74681dc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74681dc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rive5.com/usearch/manual/cmd_sintax.html" TargetMode="External"/><Relationship Id="rId4" Type="http://schemas.openxmlformats.org/officeDocument/2006/relationships/image" Target="../media/image13.png"/><Relationship Id="rId10" Type="http://schemas.openxmlformats.org/officeDocument/2006/relationships/image" Target="../media/image21.png"/><Relationship Id="rId9" Type="http://schemas.openxmlformats.org/officeDocument/2006/relationships/image" Target="../media/image22.png"/><Relationship Id="rId5" Type="http://schemas.openxmlformats.org/officeDocument/2006/relationships/image" Target="../media/image5.png"/><Relationship Id="rId6" Type="http://schemas.openxmlformats.org/officeDocument/2006/relationships/image" Target="../media/image18.png"/><Relationship Id="rId7" Type="http://schemas.openxmlformats.org/officeDocument/2006/relationships/image" Target="../media/image14.png"/><Relationship Id="rId8"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31.png"/><Relationship Id="rId5"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rive5.com/usearch/manual/cmd_alpha_div.html" TargetMode="External"/><Relationship Id="rId4" Type="http://schemas.openxmlformats.org/officeDocument/2006/relationships/image" Target="../media/image23.png"/><Relationship Id="rId5"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rive5.com/usearch/manual/cmd_otutab.html" TargetMode="External"/><Relationship Id="rId4" Type="http://schemas.openxmlformats.org/officeDocument/2006/relationships/image" Target="../media/image32.png"/><Relationship Id="rId5"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drive5.com/usearch/manual/opt_uparseout.html" TargetMode="External"/><Relationship Id="rId4" Type="http://schemas.openxmlformats.org/officeDocument/2006/relationships/hyperlink" Target="https://drive5.com/usearch/manual/cmd_usearch_global.html" TargetMode="External"/><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rive5.com/usearch/manual/ncbi_blast_16s.html" TargetMode="Externa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rive5.com/usearch/manual/cmd_sintax_summary.html" TargetMode="External"/><Relationship Id="rId4" Type="http://schemas.openxmlformats.org/officeDocument/2006/relationships/image" Target="../media/image28.png"/><Relationship Id="rId5"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4.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5.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7.xml"/><Relationship Id="rId4" Type="http://schemas.openxmlformats.org/officeDocument/2006/relationships/image" Target="../media/image16.png"/><Relationship Id="rId5"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8.xml"/><Relationship Id="rId4" Type="http://schemas.openxmlformats.org/officeDocument/2006/relationships/image" Target="../media/image2.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Tutorial 5	: Clustering OTUs</a:t>
            </a:r>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fontScale="62500" lnSpcReduction="20000"/>
          </a:bodyPr>
          <a:lstStyle/>
          <a:p>
            <a:pPr indent="0" lvl="0" marL="0" rtl="0" algn="l">
              <a:spcBef>
                <a:spcPts val="0"/>
              </a:spcBef>
              <a:spcAft>
                <a:spcPts val="0"/>
              </a:spcAft>
              <a:buNone/>
            </a:pPr>
            <a:r>
              <a:rPr lang="en"/>
              <a:t>Joseph Stewart, Benjamin Sauerwald, Alejandro Mateo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run.bash</a:t>
            </a:r>
            <a:endParaRPr/>
          </a:p>
        </p:txBody>
      </p:sp>
      <p:sp>
        <p:nvSpPr>
          <p:cNvPr id="132" name="Google Shape;132;p22"/>
          <p:cNvSpPr txBox="1"/>
          <p:nvPr>
            <p:ph idx="1" type="body"/>
          </p:nvPr>
        </p:nvSpPr>
        <p:spPr>
          <a:xfrm>
            <a:off x="311700" y="1223975"/>
            <a:ext cx="3803700" cy="334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While not technically part of the tutorial, this code was provided to generate the pre-computed files for the exercises</a:t>
            </a:r>
            <a:endParaRPr/>
          </a:p>
          <a:p>
            <a:pPr indent="0" lvl="0" marL="0" rtl="0" algn="l">
              <a:spcBef>
                <a:spcPts val="1200"/>
              </a:spcBef>
              <a:spcAft>
                <a:spcPts val="0"/>
              </a:spcAft>
              <a:buNone/>
            </a:pPr>
            <a:r>
              <a:rPr lang="en"/>
              <a:t>The version check is commented out, as the tutorial is out of date</a:t>
            </a:r>
            <a:endParaRPr/>
          </a:p>
          <a:p>
            <a:pPr indent="0" lvl="0" marL="0" rtl="0" algn="l">
              <a:spcBef>
                <a:spcPts val="1200"/>
              </a:spcBef>
              <a:spcAft>
                <a:spcPts val="1200"/>
              </a:spcAft>
              <a:buNone/>
            </a:pPr>
            <a:r>
              <a:t/>
            </a:r>
            <a:endParaRPr/>
          </a:p>
        </p:txBody>
      </p:sp>
      <p:pic>
        <p:nvPicPr>
          <p:cNvPr id="133" name="Google Shape;133;p22"/>
          <p:cNvPicPr preferRelativeResize="0"/>
          <p:nvPr/>
        </p:nvPicPr>
        <p:blipFill>
          <a:blip r:embed="rId3">
            <a:alphaModFix/>
          </a:blip>
          <a:stretch>
            <a:fillRect/>
          </a:stretch>
        </p:blipFill>
        <p:spPr>
          <a:xfrm>
            <a:off x="8091675" y="430600"/>
            <a:ext cx="1052318" cy="269825"/>
          </a:xfrm>
          <a:prstGeom prst="rect">
            <a:avLst/>
          </a:prstGeom>
          <a:noFill/>
          <a:ln>
            <a:noFill/>
          </a:ln>
        </p:spPr>
      </p:pic>
      <p:pic>
        <p:nvPicPr>
          <p:cNvPr id="134" name="Google Shape;134;p22"/>
          <p:cNvPicPr preferRelativeResize="0"/>
          <p:nvPr/>
        </p:nvPicPr>
        <p:blipFill rotWithShape="1">
          <a:blip r:embed="rId4">
            <a:alphaModFix/>
          </a:blip>
          <a:srcRect b="0" l="0" r="12472" t="0"/>
          <a:stretch/>
        </p:blipFill>
        <p:spPr>
          <a:xfrm>
            <a:off x="4115275" y="700425"/>
            <a:ext cx="5028726" cy="43369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run_mock.bash</a:t>
            </a:r>
            <a:endParaRPr/>
          </a:p>
        </p:txBody>
      </p:sp>
      <p:sp>
        <p:nvSpPr>
          <p:cNvPr id="140" name="Google Shape;140;p23"/>
          <p:cNvSpPr txBox="1"/>
          <p:nvPr>
            <p:ph idx="1" type="body"/>
          </p:nvPr>
        </p:nvSpPr>
        <p:spPr>
          <a:xfrm>
            <a:off x="311700" y="1234075"/>
            <a:ext cx="38058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Functionally indistinguishable from the previous step, but uses mock data instead</a:t>
            </a:r>
            <a:endParaRPr/>
          </a:p>
        </p:txBody>
      </p:sp>
      <p:pic>
        <p:nvPicPr>
          <p:cNvPr id="141" name="Google Shape;141;p23"/>
          <p:cNvPicPr preferRelativeResize="0"/>
          <p:nvPr/>
        </p:nvPicPr>
        <p:blipFill>
          <a:blip r:embed="rId3">
            <a:alphaModFix/>
          </a:blip>
          <a:stretch>
            <a:fillRect/>
          </a:stretch>
        </p:blipFill>
        <p:spPr>
          <a:xfrm>
            <a:off x="4117625" y="511350"/>
            <a:ext cx="5026374" cy="46321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Scripts output</a:t>
            </a:r>
            <a:endParaRPr/>
          </a:p>
        </p:txBody>
      </p:sp>
      <p:sp>
        <p:nvSpPr>
          <p:cNvPr id="147" name="Google Shape;147;p24"/>
          <p:cNvSpPr txBox="1"/>
          <p:nvPr>
            <p:ph idx="1" type="body"/>
          </p:nvPr>
        </p:nvSpPr>
        <p:spPr>
          <a:xfrm>
            <a:off x="311700" y="1234075"/>
            <a:ext cx="38058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previous scripts generate the following files in “..\out\” and “..\mockout\”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OTU Table for 97% OTUs</a:t>
            </a:r>
            <a:endParaRPr/>
          </a:p>
          <a:p>
            <a:pPr indent="0" lvl="0" marL="0" rtl="0" algn="l">
              <a:spcBef>
                <a:spcPts val="1200"/>
              </a:spcBef>
              <a:spcAft>
                <a:spcPts val="1200"/>
              </a:spcAft>
              <a:buNone/>
            </a:pPr>
            <a:r>
              <a:rPr lang="en"/>
              <a:t>OTU Table for ZOTUs</a:t>
            </a:r>
            <a:endParaRPr/>
          </a:p>
        </p:txBody>
      </p:sp>
      <p:pic>
        <p:nvPicPr>
          <p:cNvPr id="148" name="Google Shape;148;p24"/>
          <p:cNvPicPr preferRelativeResize="0"/>
          <p:nvPr/>
        </p:nvPicPr>
        <p:blipFill>
          <a:blip r:embed="rId3">
            <a:alphaModFix/>
          </a:blip>
          <a:stretch>
            <a:fillRect/>
          </a:stretch>
        </p:blipFill>
        <p:spPr>
          <a:xfrm>
            <a:off x="6297313" y="3226175"/>
            <a:ext cx="1819275" cy="1543050"/>
          </a:xfrm>
          <a:prstGeom prst="rect">
            <a:avLst/>
          </a:prstGeom>
          <a:noFill/>
          <a:ln>
            <a:noFill/>
          </a:ln>
        </p:spPr>
      </p:pic>
      <p:pic>
        <p:nvPicPr>
          <p:cNvPr id="149" name="Google Shape;149;p24"/>
          <p:cNvPicPr preferRelativeResize="0"/>
          <p:nvPr/>
        </p:nvPicPr>
        <p:blipFill>
          <a:blip r:embed="rId4">
            <a:alphaModFix/>
          </a:blip>
          <a:stretch>
            <a:fillRect/>
          </a:stretch>
        </p:blipFill>
        <p:spPr>
          <a:xfrm>
            <a:off x="6340163" y="1183838"/>
            <a:ext cx="1733550" cy="1552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OTU Tables</a:t>
            </a:r>
            <a:endParaRPr/>
          </a:p>
        </p:txBody>
      </p:sp>
      <p:pic>
        <p:nvPicPr>
          <p:cNvPr id="155" name="Google Shape;155;p25"/>
          <p:cNvPicPr preferRelativeResize="0"/>
          <p:nvPr/>
        </p:nvPicPr>
        <p:blipFill>
          <a:blip r:embed="rId3">
            <a:alphaModFix/>
          </a:blip>
          <a:stretch>
            <a:fillRect/>
          </a:stretch>
        </p:blipFill>
        <p:spPr>
          <a:xfrm>
            <a:off x="385675" y="1017725"/>
            <a:ext cx="5917349" cy="3815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OTU Tables</a:t>
            </a:r>
            <a:endParaRPr/>
          </a:p>
        </p:txBody>
      </p:sp>
      <p:sp>
        <p:nvSpPr>
          <p:cNvPr id="161" name="Google Shape;161;p26"/>
          <p:cNvSpPr txBox="1"/>
          <p:nvPr>
            <p:ph idx="1" type="body"/>
          </p:nvPr>
        </p:nvSpPr>
        <p:spPr>
          <a:xfrm>
            <a:off x="311700" y="1986400"/>
            <a:ext cx="2805900" cy="126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Multiple factors affect the interpretation of the OTU table</a:t>
            </a:r>
            <a:endParaRPr/>
          </a:p>
        </p:txBody>
      </p:sp>
      <p:pic>
        <p:nvPicPr>
          <p:cNvPr id="162" name="Google Shape;162;p26"/>
          <p:cNvPicPr preferRelativeResize="0"/>
          <p:nvPr/>
        </p:nvPicPr>
        <p:blipFill>
          <a:blip r:embed="rId3">
            <a:alphaModFix/>
          </a:blip>
          <a:stretch>
            <a:fillRect/>
          </a:stretch>
        </p:blipFill>
        <p:spPr>
          <a:xfrm>
            <a:off x="3396200" y="173000"/>
            <a:ext cx="5546550" cy="48918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1</a:t>
            </a:r>
            <a:endParaRPr/>
          </a:p>
        </p:txBody>
      </p:sp>
      <p:sp>
        <p:nvSpPr>
          <p:cNvPr id="168" name="Google Shape;168;p27"/>
          <p:cNvSpPr txBox="1"/>
          <p:nvPr>
            <p:ph idx="1" type="body"/>
          </p:nvPr>
        </p:nvSpPr>
        <p:spPr>
          <a:xfrm>
            <a:off x="311700" y="1234075"/>
            <a:ext cx="8256000" cy="209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
                <a:highlight>
                  <a:srgbClr val="FFFFFF"/>
                </a:highlight>
                <a:latin typeface="Arial"/>
                <a:ea typeface="Arial"/>
                <a:cs typeface="Arial"/>
                <a:sym typeface="Arial"/>
              </a:rPr>
              <a:t>“Write a script that runs the </a:t>
            </a:r>
            <a:r>
              <a:rPr lang="en" sz="1000" u="sng">
                <a:solidFill>
                  <a:schemeClr val="hlink"/>
                </a:solidFill>
                <a:highlight>
                  <a:srgbClr val="FFFFFF"/>
                </a:highlight>
                <a:latin typeface="Arial"/>
                <a:ea typeface="Arial"/>
                <a:cs typeface="Arial"/>
                <a:sym typeface="Arial"/>
                <a:hlinkClick r:id="rId3"/>
              </a:rPr>
              <a:t>sintax command</a:t>
            </a:r>
            <a:r>
              <a:rPr lang="en" sz="1000">
                <a:highlight>
                  <a:srgbClr val="FFFFFF"/>
                </a:highlight>
                <a:latin typeface="Arial"/>
                <a:ea typeface="Arial"/>
                <a:cs typeface="Arial"/>
                <a:sym typeface="Arial"/>
              </a:rPr>
              <a:t> to predict taxonomy for the OTU sequences. Use the reference database in the sintax/ sub-directory of the tutorial. Look at the results for the top three OTUs (Otu1, Otu2 and Otu3). What is the phylum for these OTUs? What are their boostrap confidence values for genus? Optional: Run these three OTU sequences at the NCBI BLAST web site. If 95% identity is roughly the threshold for genus, can you assign a genus to these sequences from the BLAST hits?“</a:t>
            </a:r>
            <a:endParaRPr sz="1000">
              <a:highlight>
                <a:srgbClr val="FFFFFF"/>
              </a:highlight>
              <a:latin typeface="Arial"/>
              <a:ea typeface="Arial"/>
              <a:cs typeface="Arial"/>
              <a:sym typeface="Arial"/>
            </a:endParaRPr>
          </a:p>
          <a:p>
            <a:pPr indent="0" lvl="0" marL="0" rtl="0" algn="l">
              <a:spcBef>
                <a:spcPts val="1200"/>
              </a:spcBef>
              <a:spcAft>
                <a:spcPts val="0"/>
              </a:spcAft>
              <a:buNone/>
            </a:pPr>
            <a:r>
              <a:rPr lang="en" sz="1400">
                <a:highlight>
                  <a:srgbClr val="FFFFFF"/>
                </a:highlight>
              </a:rPr>
              <a:t>OTU1 Phylum: Bacteroidetes,  OTU2 Phylum: Bacteroidetes,  OTU3 Phylum: Bacteroidetes</a:t>
            </a:r>
            <a:endParaRPr sz="1400">
              <a:highlight>
                <a:srgbClr val="FFFFFF"/>
              </a:highlight>
            </a:endParaRPr>
          </a:p>
          <a:p>
            <a:pPr indent="0" lvl="0" marL="0" rtl="0" algn="l">
              <a:spcBef>
                <a:spcPts val="1200"/>
              </a:spcBef>
              <a:spcAft>
                <a:spcPts val="0"/>
              </a:spcAft>
              <a:buNone/>
            </a:pPr>
            <a:r>
              <a:rPr lang="en" sz="1400">
                <a:highlight>
                  <a:srgbClr val="FFFFFF"/>
                </a:highlight>
              </a:rPr>
              <a:t>OTU1 Confidence: 36%,  OTU2 Confidence: 46%,  OTU3 </a:t>
            </a:r>
            <a:r>
              <a:rPr lang="en" sz="1400">
                <a:highlight>
                  <a:srgbClr val="FFFFFF"/>
                </a:highlight>
              </a:rPr>
              <a:t>Confidence</a:t>
            </a:r>
            <a:r>
              <a:rPr lang="en" sz="1400">
                <a:highlight>
                  <a:srgbClr val="FFFFFF"/>
                </a:highlight>
              </a:rPr>
              <a:t>: 55%</a:t>
            </a:r>
            <a:endParaRPr sz="1400">
              <a:highlight>
                <a:srgbClr val="FFFFFF"/>
              </a:highlight>
            </a:endParaRPr>
          </a:p>
          <a:p>
            <a:pPr indent="0" lvl="0" marL="0" rtl="0" algn="l">
              <a:spcBef>
                <a:spcPts val="1200"/>
              </a:spcBef>
              <a:spcAft>
                <a:spcPts val="1200"/>
              </a:spcAft>
              <a:buNone/>
            </a:pPr>
            <a:r>
              <a:t/>
            </a:r>
            <a:endParaRPr sz="1400">
              <a:highlight>
                <a:srgbClr val="FFFFFF"/>
              </a:highlight>
            </a:endParaRPr>
          </a:p>
        </p:txBody>
      </p:sp>
      <p:pic>
        <p:nvPicPr>
          <p:cNvPr id="169" name="Google Shape;169;p27"/>
          <p:cNvPicPr preferRelativeResize="0"/>
          <p:nvPr/>
        </p:nvPicPr>
        <p:blipFill>
          <a:blip r:embed="rId4">
            <a:alphaModFix/>
          </a:blip>
          <a:stretch>
            <a:fillRect/>
          </a:stretch>
        </p:blipFill>
        <p:spPr>
          <a:xfrm>
            <a:off x="1588287" y="3325364"/>
            <a:ext cx="5967425" cy="1118061"/>
          </a:xfrm>
          <a:prstGeom prst="rect">
            <a:avLst/>
          </a:prstGeom>
          <a:noFill/>
          <a:ln>
            <a:noFill/>
          </a:ln>
        </p:spPr>
      </p:pic>
      <p:grpSp>
        <p:nvGrpSpPr>
          <p:cNvPr id="170" name="Google Shape;170;p27"/>
          <p:cNvGrpSpPr/>
          <p:nvPr/>
        </p:nvGrpSpPr>
        <p:grpSpPr>
          <a:xfrm>
            <a:off x="1588275" y="4443413"/>
            <a:ext cx="5967413" cy="542925"/>
            <a:chOff x="302175" y="2674013"/>
            <a:chExt cx="5967413" cy="542925"/>
          </a:xfrm>
        </p:grpSpPr>
        <p:grpSp>
          <p:nvGrpSpPr>
            <p:cNvPr id="171" name="Google Shape;171;p27"/>
            <p:cNvGrpSpPr/>
            <p:nvPr/>
          </p:nvGrpSpPr>
          <p:grpSpPr>
            <a:xfrm>
              <a:off x="302175" y="2854988"/>
              <a:ext cx="5962650" cy="200025"/>
              <a:chOff x="302175" y="2854988"/>
              <a:chExt cx="5962650" cy="200025"/>
            </a:xfrm>
          </p:grpSpPr>
          <p:pic>
            <p:nvPicPr>
              <p:cNvPr id="172" name="Google Shape;172;p27"/>
              <p:cNvPicPr preferRelativeResize="0"/>
              <p:nvPr/>
            </p:nvPicPr>
            <p:blipFill>
              <a:blip r:embed="rId5">
                <a:alphaModFix/>
              </a:blip>
              <a:stretch>
                <a:fillRect/>
              </a:stretch>
            </p:blipFill>
            <p:spPr>
              <a:xfrm>
                <a:off x="302175" y="2859750"/>
                <a:ext cx="4019550" cy="190500"/>
              </a:xfrm>
              <a:prstGeom prst="rect">
                <a:avLst/>
              </a:prstGeom>
              <a:noFill/>
              <a:ln>
                <a:noFill/>
              </a:ln>
            </p:spPr>
          </p:pic>
          <p:pic>
            <p:nvPicPr>
              <p:cNvPr id="173" name="Google Shape;173;p27"/>
              <p:cNvPicPr preferRelativeResize="0"/>
              <p:nvPr/>
            </p:nvPicPr>
            <p:blipFill>
              <a:blip r:embed="rId6">
                <a:alphaModFix/>
              </a:blip>
              <a:stretch>
                <a:fillRect/>
              </a:stretch>
            </p:blipFill>
            <p:spPr>
              <a:xfrm>
                <a:off x="4312200" y="2854988"/>
                <a:ext cx="1952625" cy="200025"/>
              </a:xfrm>
              <a:prstGeom prst="rect">
                <a:avLst/>
              </a:prstGeom>
              <a:noFill/>
              <a:ln>
                <a:noFill/>
              </a:ln>
            </p:spPr>
          </p:pic>
        </p:grpSp>
        <p:grpSp>
          <p:nvGrpSpPr>
            <p:cNvPr id="174" name="Google Shape;174;p27"/>
            <p:cNvGrpSpPr/>
            <p:nvPr/>
          </p:nvGrpSpPr>
          <p:grpSpPr>
            <a:xfrm>
              <a:off x="311700" y="2674013"/>
              <a:ext cx="5957888" cy="209550"/>
              <a:chOff x="311700" y="2674013"/>
              <a:chExt cx="5957888" cy="209550"/>
            </a:xfrm>
          </p:grpSpPr>
          <p:pic>
            <p:nvPicPr>
              <p:cNvPr id="175" name="Google Shape;175;p27"/>
              <p:cNvPicPr preferRelativeResize="0"/>
              <p:nvPr/>
            </p:nvPicPr>
            <p:blipFill>
              <a:blip r:embed="rId7">
                <a:alphaModFix/>
              </a:blip>
              <a:stretch>
                <a:fillRect/>
              </a:stretch>
            </p:blipFill>
            <p:spPr>
              <a:xfrm>
                <a:off x="311700" y="2697825"/>
                <a:ext cx="4000500" cy="161925"/>
              </a:xfrm>
              <a:prstGeom prst="rect">
                <a:avLst/>
              </a:prstGeom>
              <a:noFill/>
              <a:ln>
                <a:noFill/>
              </a:ln>
            </p:spPr>
          </p:pic>
          <p:pic>
            <p:nvPicPr>
              <p:cNvPr id="176" name="Google Shape;176;p27"/>
              <p:cNvPicPr preferRelativeResize="0"/>
              <p:nvPr/>
            </p:nvPicPr>
            <p:blipFill>
              <a:blip r:embed="rId8">
                <a:alphaModFix/>
              </a:blip>
              <a:stretch>
                <a:fillRect/>
              </a:stretch>
            </p:blipFill>
            <p:spPr>
              <a:xfrm>
                <a:off x="4307438" y="2674013"/>
                <a:ext cx="1962150" cy="209550"/>
              </a:xfrm>
              <a:prstGeom prst="rect">
                <a:avLst/>
              </a:prstGeom>
              <a:noFill/>
              <a:ln>
                <a:noFill/>
              </a:ln>
            </p:spPr>
          </p:pic>
        </p:grpSp>
        <p:grpSp>
          <p:nvGrpSpPr>
            <p:cNvPr id="177" name="Google Shape;177;p27"/>
            <p:cNvGrpSpPr/>
            <p:nvPr/>
          </p:nvGrpSpPr>
          <p:grpSpPr>
            <a:xfrm>
              <a:off x="316463" y="3045488"/>
              <a:ext cx="5629288" cy="171450"/>
              <a:chOff x="316463" y="3045488"/>
              <a:chExt cx="5629288" cy="171450"/>
            </a:xfrm>
          </p:grpSpPr>
          <p:pic>
            <p:nvPicPr>
              <p:cNvPr id="178" name="Google Shape;178;p27"/>
              <p:cNvPicPr preferRelativeResize="0"/>
              <p:nvPr/>
            </p:nvPicPr>
            <p:blipFill>
              <a:blip r:embed="rId9">
                <a:alphaModFix/>
              </a:blip>
              <a:stretch>
                <a:fillRect/>
              </a:stretch>
            </p:blipFill>
            <p:spPr>
              <a:xfrm>
                <a:off x="316463" y="3050250"/>
                <a:ext cx="3990975" cy="161925"/>
              </a:xfrm>
              <a:prstGeom prst="rect">
                <a:avLst/>
              </a:prstGeom>
              <a:noFill/>
              <a:ln>
                <a:noFill/>
              </a:ln>
            </p:spPr>
          </p:pic>
          <p:pic>
            <p:nvPicPr>
              <p:cNvPr id="179" name="Google Shape;179;p27"/>
              <p:cNvPicPr preferRelativeResize="0"/>
              <p:nvPr/>
            </p:nvPicPr>
            <p:blipFill>
              <a:blip r:embed="rId10">
                <a:alphaModFix/>
              </a:blip>
              <a:stretch>
                <a:fillRect/>
              </a:stretch>
            </p:blipFill>
            <p:spPr>
              <a:xfrm>
                <a:off x="4307450" y="3045488"/>
                <a:ext cx="1638300" cy="171450"/>
              </a:xfrm>
              <a:prstGeom prst="rect">
                <a:avLst/>
              </a:prstGeom>
              <a:noFill/>
              <a:ln>
                <a:noFill/>
              </a:ln>
            </p:spPr>
          </p:pic>
        </p:gr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1 BLAST</a:t>
            </a:r>
            <a:endParaRPr/>
          </a:p>
        </p:txBody>
      </p:sp>
      <p:sp>
        <p:nvSpPr>
          <p:cNvPr id="185" name="Google Shape;185;p28"/>
          <p:cNvSpPr txBox="1"/>
          <p:nvPr>
            <p:ph idx="1" type="body"/>
          </p:nvPr>
        </p:nvSpPr>
        <p:spPr>
          <a:xfrm>
            <a:off x="821100" y="1386700"/>
            <a:ext cx="17754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OTU 1:</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OTU 2:</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OTU 3:</a:t>
            </a:r>
            <a:endParaRPr/>
          </a:p>
        </p:txBody>
      </p:sp>
      <p:pic>
        <p:nvPicPr>
          <p:cNvPr id="186" name="Google Shape;186;p28"/>
          <p:cNvPicPr preferRelativeResize="0"/>
          <p:nvPr/>
        </p:nvPicPr>
        <p:blipFill>
          <a:blip r:embed="rId3">
            <a:alphaModFix/>
          </a:blip>
          <a:stretch>
            <a:fillRect/>
          </a:stretch>
        </p:blipFill>
        <p:spPr>
          <a:xfrm>
            <a:off x="1647575" y="1539100"/>
            <a:ext cx="7319551" cy="152110"/>
          </a:xfrm>
          <a:prstGeom prst="rect">
            <a:avLst/>
          </a:prstGeom>
          <a:noFill/>
          <a:ln>
            <a:noFill/>
          </a:ln>
        </p:spPr>
      </p:pic>
      <p:pic>
        <p:nvPicPr>
          <p:cNvPr id="187" name="Google Shape;187;p28"/>
          <p:cNvPicPr preferRelativeResize="0"/>
          <p:nvPr/>
        </p:nvPicPr>
        <p:blipFill>
          <a:blip r:embed="rId4">
            <a:alphaModFix/>
          </a:blip>
          <a:stretch>
            <a:fillRect/>
          </a:stretch>
        </p:blipFill>
        <p:spPr>
          <a:xfrm>
            <a:off x="1637113" y="2501638"/>
            <a:ext cx="7340475" cy="140225"/>
          </a:xfrm>
          <a:prstGeom prst="rect">
            <a:avLst/>
          </a:prstGeom>
          <a:noFill/>
          <a:ln>
            <a:noFill/>
          </a:ln>
        </p:spPr>
      </p:pic>
      <p:pic>
        <p:nvPicPr>
          <p:cNvPr id="188" name="Google Shape;188;p28"/>
          <p:cNvPicPr preferRelativeResize="0"/>
          <p:nvPr/>
        </p:nvPicPr>
        <p:blipFill>
          <a:blip r:embed="rId5">
            <a:alphaModFix/>
          </a:blip>
          <a:stretch>
            <a:fillRect/>
          </a:stretch>
        </p:blipFill>
        <p:spPr>
          <a:xfrm>
            <a:off x="1640163" y="3413950"/>
            <a:ext cx="7334384" cy="140225"/>
          </a:xfrm>
          <a:prstGeom prst="rect">
            <a:avLst/>
          </a:prstGeom>
          <a:noFill/>
          <a:ln>
            <a:noFill/>
          </a:ln>
        </p:spPr>
      </p:pic>
      <p:sp>
        <p:nvSpPr>
          <p:cNvPr id="189" name="Google Shape;189;p28"/>
          <p:cNvSpPr txBox="1"/>
          <p:nvPr/>
        </p:nvSpPr>
        <p:spPr>
          <a:xfrm>
            <a:off x="821100" y="4181300"/>
            <a:ext cx="546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Confidence on OTU1 &gt;95%, so we could identify a genus</a:t>
            </a:r>
            <a:endParaRPr sz="500">
              <a:latin typeface="Playfair Display"/>
              <a:ea typeface="Playfair Display"/>
              <a:cs typeface="Playfair Display"/>
              <a:sym typeface="Playfair Displ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2</a:t>
            </a:r>
            <a:endParaRPr/>
          </a:p>
        </p:txBody>
      </p:sp>
      <p:sp>
        <p:nvSpPr>
          <p:cNvPr id="195" name="Google Shape;195;p29"/>
          <p:cNvSpPr txBox="1"/>
          <p:nvPr>
            <p:ph idx="1" type="body"/>
          </p:nvPr>
        </p:nvSpPr>
        <p:spPr>
          <a:xfrm>
            <a:off x="311700" y="1234075"/>
            <a:ext cx="8520600" cy="160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
                <a:highlight>
                  <a:srgbClr val="FFFFFF"/>
                </a:highlight>
                <a:latin typeface="Arial"/>
                <a:ea typeface="Arial"/>
                <a:cs typeface="Arial"/>
                <a:sym typeface="Arial"/>
              </a:rPr>
              <a:t>“Write a script which runs the </a:t>
            </a:r>
            <a:r>
              <a:rPr lang="en" sz="1000" u="sng">
                <a:solidFill>
                  <a:schemeClr val="hlink"/>
                </a:solidFill>
                <a:highlight>
                  <a:srgbClr val="FFFFFF"/>
                </a:highlight>
                <a:latin typeface="Arial"/>
                <a:ea typeface="Arial"/>
                <a:cs typeface="Arial"/>
                <a:sym typeface="Arial"/>
                <a:hlinkClick r:id="rId3"/>
              </a:rPr>
              <a:t>alpha_div command</a:t>
            </a:r>
            <a:r>
              <a:rPr lang="en" sz="1000">
                <a:highlight>
                  <a:srgbClr val="FFFFFF"/>
                </a:highlight>
                <a:latin typeface="Arial"/>
                <a:ea typeface="Arial"/>
                <a:cs typeface="Arial"/>
                <a:sym typeface="Arial"/>
              </a:rPr>
              <a:t> to calculate the richness and Shannon metrics. Use bits (base 2) for Shannon. What is the richness and Shannon diversity of the mock sample?”</a:t>
            </a:r>
            <a:endParaRPr sz="1000">
              <a:highlight>
                <a:srgbClr val="FFFFFF"/>
              </a:highlight>
              <a:latin typeface="Arial"/>
              <a:ea typeface="Arial"/>
              <a:cs typeface="Arial"/>
              <a:sym typeface="Arial"/>
            </a:endParaRPr>
          </a:p>
          <a:p>
            <a:pPr indent="0" lvl="0" marL="0" rtl="0" algn="l">
              <a:spcBef>
                <a:spcPts val="1200"/>
              </a:spcBef>
              <a:spcAft>
                <a:spcPts val="0"/>
              </a:spcAft>
              <a:buNone/>
            </a:pPr>
            <a:r>
              <a:rPr lang="en" sz="1400">
                <a:highlight>
                  <a:srgbClr val="FFFFFF"/>
                </a:highlight>
              </a:rPr>
              <a:t>Richness: 30</a:t>
            </a:r>
            <a:endParaRPr sz="1400">
              <a:highlight>
                <a:srgbClr val="FFFFFF"/>
              </a:highlight>
            </a:endParaRPr>
          </a:p>
          <a:p>
            <a:pPr indent="0" lvl="0" marL="0" rtl="0" algn="l">
              <a:spcBef>
                <a:spcPts val="1200"/>
              </a:spcBef>
              <a:spcAft>
                <a:spcPts val="1200"/>
              </a:spcAft>
              <a:buNone/>
            </a:pPr>
            <a:r>
              <a:rPr lang="en" sz="1400">
                <a:highlight>
                  <a:srgbClr val="FFFFFF"/>
                </a:highlight>
              </a:rPr>
              <a:t>Shannon diversity: 4.01 bits (rounds to 5)</a:t>
            </a:r>
            <a:endParaRPr sz="1400">
              <a:highlight>
                <a:srgbClr val="FFFFFF"/>
              </a:highlight>
            </a:endParaRPr>
          </a:p>
        </p:txBody>
      </p:sp>
      <p:pic>
        <p:nvPicPr>
          <p:cNvPr id="196" name="Google Shape;196;p29"/>
          <p:cNvPicPr preferRelativeResize="0"/>
          <p:nvPr/>
        </p:nvPicPr>
        <p:blipFill>
          <a:blip r:embed="rId4">
            <a:alphaModFix/>
          </a:blip>
          <a:stretch>
            <a:fillRect/>
          </a:stretch>
        </p:blipFill>
        <p:spPr>
          <a:xfrm>
            <a:off x="421673" y="3356075"/>
            <a:ext cx="5757425" cy="619900"/>
          </a:xfrm>
          <a:prstGeom prst="rect">
            <a:avLst/>
          </a:prstGeom>
          <a:noFill/>
          <a:ln>
            <a:noFill/>
          </a:ln>
        </p:spPr>
      </p:pic>
      <p:pic>
        <p:nvPicPr>
          <p:cNvPr id="197" name="Google Shape;197;p29"/>
          <p:cNvPicPr preferRelativeResize="0"/>
          <p:nvPr/>
        </p:nvPicPr>
        <p:blipFill>
          <a:blip r:embed="rId5">
            <a:alphaModFix/>
          </a:blip>
          <a:stretch>
            <a:fillRect/>
          </a:stretch>
        </p:blipFill>
        <p:spPr>
          <a:xfrm>
            <a:off x="6179100" y="2512800"/>
            <a:ext cx="2131850" cy="2306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3</a:t>
            </a:r>
            <a:endParaRPr/>
          </a:p>
        </p:txBody>
      </p:sp>
      <p:sp>
        <p:nvSpPr>
          <p:cNvPr id="203" name="Google Shape;203;p30"/>
          <p:cNvSpPr txBox="1"/>
          <p:nvPr>
            <p:ph idx="1" type="body"/>
          </p:nvPr>
        </p:nvSpPr>
        <p:spPr>
          <a:xfrm>
            <a:off x="311700" y="1234050"/>
            <a:ext cx="8520600" cy="157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
                <a:highlight>
                  <a:srgbClr val="FFFFFF"/>
                </a:highlight>
                <a:latin typeface="Arial"/>
                <a:ea typeface="Arial"/>
                <a:cs typeface="Arial"/>
                <a:sym typeface="Arial"/>
              </a:rPr>
              <a:t>“Write a script which runs the </a:t>
            </a:r>
            <a:r>
              <a:rPr lang="en" sz="1000" u="sng">
                <a:solidFill>
                  <a:schemeClr val="hlink"/>
                </a:solidFill>
                <a:highlight>
                  <a:srgbClr val="FFFFFF"/>
                </a:highlight>
                <a:latin typeface="Arial"/>
                <a:ea typeface="Arial"/>
                <a:cs typeface="Arial"/>
                <a:sym typeface="Arial"/>
                <a:hlinkClick r:id="rId3"/>
              </a:rPr>
              <a:t>otutab_norm command</a:t>
            </a:r>
            <a:r>
              <a:rPr lang="en" sz="1000">
                <a:highlight>
                  <a:srgbClr val="FFFFFF"/>
                </a:highlight>
                <a:latin typeface="Arial"/>
                <a:ea typeface="Arial"/>
                <a:cs typeface="Arial"/>
                <a:sym typeface="Arial"/>
              </a:rPr>
              <a:t> to normalize all samples to 5,000 reads, then calculate the richness and Shannon diversity on the normalized OTU table. Compare the richness and Shannon diversity of the mock sample to the values obtained in Exercise 2. Did they change? Explain why the values did or did not change.”</a:t>
            </a:r>
            <a:endParaRPr sz="1000">
              <a:highlight>
                <a:srgbClr val="FFFFFF"/>
              </a:highlight>
              <a:latin typeface="Arial"/>
              <a:ea typeface="Arial"/>
              <a:cs typeface="Arial"/>
              <a:sym typeface="Arial"/>
            </a:endParaRPr>
          </a:p>
          <a:p>
            <a:pPr indent="0" lvl="0" marL="0" rtl="0" algn="l">
              <a:spcBef>
                <a:spcPts val="1200"/>
              </a:spcBef>
              <a:spcAft>
                <a:spcPts val="1200"/>
              </a:spcAft>
              <a:buNone/>
            </a:pPr>
            <a:r>
              <a:rPr lang="en" sz="1400">
                <a:highlight>
                  <a:srgbClr val="FFFFFF"/>
                </a:highlight>
              </a:rPr>
              <a:t>The richness/sample diversity did not change </a:t>
            </a:r>
            <a:r>
              <a:rPr lang="en" sz="1400">
                <a:highlight>
                  <a:srgbClr val="FFFFFF"/>
                </a:highlight>
              </a:rPr>
              <a:t>because</a:t>
            </a:r>
            <a:r>
              <a:rPr lang="en" sz="1400">
                <a:highlight>
                  <a:srgbClr val="FFFFFF"/>
                </a:highlight>
              </a:rPr>
              <a:t> normalizing does not affect if an OTU is present in a sample (alpha diversity) or its frequency (Shannon diversity)</a:t>
            </a:r>
            <a:r>
              <a:rPr baseline="30000" lang="en" sz="1400">
                <a:highlight>
                  <a:srgbClr val="FFFFFF"/>
                </a:highlight>
              </a:rPr>
              <a:t>*</a:t>
            </a:r>
            <a:endParaRPr baseline="30000" sz="1400">
              <a:highlight>
                <a:srgbClr val="FFFFFF"/>
              </a:highlight>
            </a:endParaRPr>
          </a:p>
        </p:txBody>
      </p:sp>
      <p:pic>
        <p:nvPicPr>
          <p:cNvPr id="204" name="Google Shape;204;p30"/>
          <p:cNvPicPr preferRelativeResize="0"/>
          <p:nvPr/>
        </p:nvPicPr>
        <p:blipFill>
          <a:blip r:embed="rId4">
            <a:alphaModFix/>
          </a:blip>
          <a:stretch>
            <a:fillRect/>
          </a:stretch>
        </p:blipFill>
        <p:spPr>
          <a:xfrm>
            <a:off x="441775" y="2571747"/>
            <a:ext cx="5859850" cy="803025"/>
          </a:xfrm>
          <a:prstGeom prst="rect">
            <a:avLst/>
          </a:prstGeom>
          <a:noFill/>
          <a:ln>
            <a:noFill/>
          </a:ln>
        </p:spPr>
      </p:pic>
      <p:pic>
        <p:nvPicPr>
          <p:cNvPr id="205" name="Google Shape;205;p30"/>
          <p:cNvPicPr preferRelativeResize="0"/>
          <p:nvPr/>
        </p:nvPicPr>
        <p:blipFill>
          <a:blip r:embed="rId5">
            <a:alphaModFix/>
          </a:blip>
          <a:stretch>
            <a:fillRect/>
          </a:stretch>
        </p:blipFill>
        <p:spPr>
          <a:xfrm>
            <a:off x="6499775" y="2571750"/>
            <a:ext cx="2208750" cy="2334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4</a:t>
            </a:r>
            <a:endParaRPr/>
          </a:p>
        </p:txBody>
      </p:sp>
      <p:sp>
        <p:nvSpPr>
          <p:cNvPr id="211" name="Google Shape;211;p31"/>
          <p:cNvSpPr txBox="1"/>
          <p:nvPr>
            <p:ph idx="1" type="body"/>
          </p:nvPr>
        </p:nvSpPr>
        <p:spPr>
          <a:xfrm>
            <a:off x="311700" y="1234075"/>
            <a:ext cx="8520600" cy="227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
                <a:highlight>
                  <a:srgbClr val="FFFFFF"/>
                </a:highlight>
                <a:latin typeface="Arial"/>
                <a:ea typeface="Arial"/>
                <a:cs typeface="Arial"/>
                <a:sym typeface="Arial"/>
              </a:rPr>
              <a:t>“Look at the otus.uparseref file in the misop/out_mock directory. Which OTU does </a:t>
            </a:r>
            <a:r>
              <a:rPr b="1" lang="en" sz="1000">
                <a:highlight>
                  <a:srgbClr val="FFFFFF"/>
                </a:highlight>
                <a:latin typeface="Arial"/>
                <a:ea typeface="Arial"/>
                <a:cs typeface="Arial"/>
                <a:sym typeface="Arial"/>
              </a:rPr>
              <a:t>not</a:t>
            </a:r>
            <a:r>
              <a:rPr lang="en" sz="1000">
                <a:highlight>
                  <a:srgbClr val="FFFFFF"/>
                </a:highlight>
                <a:latin typeface="Arial"/>
                <a:ea typeface="Arial"/>
                <a:cs typeface="Arial"/>
                <a:sym typeface="Arial"/>
              </a:rPr>
              <a:t> match a reference sequence for the mock community? (Hint: see </a:t>
            </a:r>
            <a:r>
              <a:rPr lang="en" sz="1000" u="sng">
                <a:solidFill>
                  <a:schemeClr val="hlink"/>
                </a:solidFill>
                <a:highlight>
                  <a:srgbClr val="FFFFFF"/>
                </a:highlight>
                <a:latin typeface="Arial"/>
                <a:ea typeface="Arial"/>
                <a:cs typeface="Arial"/>
                <a:sym typeface="Arial"/>
                <a:hlinkClick r:id="rId3"/>
              </a:rPr>
              <a:t>uparseout option</a:t>
            </a:r>
            <a:r>
              <a:rPr lang="en" sz="1000">
                <a:highlight>
                  <a:srgbClr val="FFFFFF"/>
                </a:highlight>
                <a:latin typeface="Arial"/>
                <a:ea typeface="Arial"/>
                <a:cs typeface="Arial"/>
                <a:sym typeface="Arial"/>
              </a:rPr>
              <a:t> for description of the file format). Make a FASTA file with this sequence and use the </a:t>
            </a:r>
            <a:r>
              <a:rPr lang="en" sz="1000" u="sng">
                <a:solidFill>
                  <a:schemeClr val="hlink"/>
                </a:solidFill>
                <a:highlight>
                  <a:srgbClr val="FFFFFF"/>
                </a:highlight>
                <a:latin typeface="Arial"/>
                <a:ea typeface="Arial"/>
                <a:cs typeface="Arial"/>
                <a:sym typeface="Arial"/>
                <a:hlinkClick r:id="rId4"/>
              </a:rPr>
              <a:t>usearch_global command</a:t>
            </a:r>
            <a:r>
              <a:rPr lang="en" sz="1000">
                <a:highlight>
                  <a:srgbClr val="FFFFFF"/>
                </a:highlight>
                <a:latin typeface="Arial"/>
                <a:ea typeface="Arial"/>
                <a:cs typeface="Arial"/>
                <a:sym typeface="Arial"/>
              </a:rPr>
              <a:t> to find the same sequence in the OTU file for all samples combined (out/otus.fa). Which is the corresponding OTU? What reason(s) could explain why this unexpected sequence is found in reads for the mock sample?”</a:t>
            </a:r>
            <a:endParaRPr sz="1400">
              <a:highlight>
                <a:srgbClr val="FFFFFF"/>
              </a:highlight>
            </a:endParaRPr>
          </a:p>
          <a:p>
            <a:pPr indent="0" lvl="0" marL="0" rtl="0" algn="l">
              <a:spcBef>
                <a:spcPts val="1200"/>
              </a:spcBef>
              <a:spcAft>
                <a:spcPts val="1200"/>
              </a:spcAft>
              <a:buNone/>
            </a:pPr>
            <a:r>
              <a:rPr lang="en" sz="1400">
                <a:highlight>
                  <a:srgbClr val="FFFFFF"/>
                </a:highlight>
              </a:rPr>
              <a:t>OTU20 in </a:t>
            </a:r>
            <a:r>
              <a:rPr lang="en" sz="1400">
                <a:highlight>
                  <a:schemeClr val="lt1"/>
                </a:highlight>
              </a:rPr>
              <a:t>out_mock\otus.fa</a:t>
            </a:r>
            <a:r>
              <a:rPr lang="en" sz="1400">
                <a:highlight>
                  <a:srgbClr val="FFFFFF"/>
                </a:highlight>
              </a:rPr>
              <a:t> is annotated as ‘other’, and is identical to OTU107 in out\otus.fa, likely due to cross-talk/contamination.</a:t>
            </a:r>
            <a:endParaRPr sz="1400">
              <a:highlight>
                <a:srgbClr val="FFFFFF"/>
              </a:highlight>
            </a:endParaRPr>
          </a:p>
        </p:txBody>
      </p:sp>
      <p:pic>
        <p:nvPicPr>
          <p:cNvPr id="212" name="Google Shape;212;p31"/>
          <p:cNvPicPr preferRelativeResize="0"/>
          <p:nvPr/>
        </p:nvPicPr>
        <p:blipFill>
          <a:blip r:embed="rId5">
            <a:alphaModFix/>
          </a:blip>
          <a:stretch>
            <a:fillRect/>
          </a:stretch>
        </p:blipFill>
        <p:spPr>
          <a:xfrm>
            <a:off x="311697" y="2758222"/>
            <a:ext cx="5323525" cy="1370650"/>
          </a:xfrm>
          <a:prstGeom prst="rect">
            <a:avLst/>
          </a:prstGeom>
          <a:noFill/>
          <a:ln>
            <a:noFill/>
          </a:ln>
        </p:spPr>
      </p:pic>
      <p:pic>
        <p:nvPicPr>
          <p:cNvPr id="213" name="Google Shape;213;p31"/>
          <p:cNvPicPr preferRelativeResize="0"/>
          <p:nvPr/>
        </p:nvPicPr>
        <p:blipFill>
          <a:blip r:embed="rId6">
            <a:alphaModFix/>
          </a:blip>
          <a:stretch>
            <a:fillRect/>
          </a:stretch>
        </p:blipFill>
        <p:spPr>
          <a:xfrm>
            <a:off x="311700" y="4320693"/>
            <a:ext cx="5323526" cy="156332"/>
          </a:xfrm>
          <a:prstGeom prst="rect">
            <a:avLst/>
          </a:prstGeom>
          <a:noFill/>
          <a:ln>
            <a:noFill/>
          </a:ln>
        </p:spPr>
      </p:pic>
      <p:pic>
        <p:nvPicPr>
          <p:cNvPr id="214" name="Google Shape;214;p31"/>
          <p:cNvPicPr preferRelativeResize="0"/>
          <p:nvPr/>
        </p:nvPicPr>
        <p:blipFill>
          <a:blip r:embed="rId7">
            <a:alphaModFix/>
          </a:blip>
          <a:stretch>
            <a:fillRect/>
          </a:stretch>
        </p:blipFill>
        <p:spPr>
          <a:xfrm>
            <a:off x="5928225" y="2758225"/>
            <a:ext cx="2370100" cy="2203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USEARCH ALGORITHM </a:t>
            </a:r>
            <a:endParaRPr/>
          </a:p>
        </p:txBody>
      </p:sp>
      <p:sp>
        <p:nvSpPr>
          <p:cNvPr id="65" name="Google Shape;65;p1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highlight>
                  <a:srgbClr val="FFFFFF"/>
                </a:highlight>
              </a:rPr>
              <a:t>The USEARCH algorithm searches a database for high-identity hits to one or more database sequences ("targets").</a:t>
            </a:r>
            <a:endParaRPr sz="1200">
              <a:highlight>
                <a:srgbClr val="FFFFFF"/>
              </a:highlight>
            </a:endParaRPr>
          </a:p>
          <a:p>
            <a:pPr indent="0" lvl="0" marL="0" rtl="0" algn="l">
              <a:spcBef>
                <a:spcPts val="1200"/>
              </a:spcBef>
              <a:spcAft>
                <a:spcPts val="0"/>
              </a:spcAft>
              <a:buNone/>
            </a:pPr>
            <a:r>
              <a:rPr lang="en" sz="1200">
                <a:highlight>
                  <a:srgbClr val="FFFFFF"/>
                </a:highlight>
              </a:rPr>
              <a:t>The recommended identity ranges for usearch effectiveness is </a:t>
            </a:r>
            <a:r>
              <a:rPr lang="en" sz="1200">
                <a:highlight>
                  <a:schemeClr val="lt1"/>
                </a:highlight>
              </a:rPr>
              <a:t>~50% and above for proteins and ~75% and above for nucleotides.</a:t>
            </a:r>
            <a:endParaRPr sz="1200">
              <a:highlight>
                <a:schemeClr val="lt1"/>
              </a:highlight>
            </a:endParaRPr>
          </a:p>
          <a:p>
            <a:pPr indent="0" lvl="0" marL="0" rtl="0" algn="l">
              <a:spcBef>
                <a:spcPts val="1200"/>
              </a:spcBef>
              <a:spcAft>
                <a:spcPts val="1200"/>
              </a:spcAft>
              <a:buNone/>
            </a:pPr>
            <a:r>
              <a:rPr lang="en" sz="1200">
                <a:solidFill>
                  <a:srgbClr val="212121"/>
                </a:solidFill>
                <a:highlight>
                  <a:srgbClr val="FFFFFF"/>
                </a:highlight>
              </a:rPr>
              <a:t>Faster than BLAST in practical applications, though sensitivity to distant protein relationships is lower.</a:t>
            </a:r>
            <a:endParaRPr sz="1400">
              <a:highlight>
                <a:srgbClr val="FFFFFF"/>
              </a:highlight>
            </a:endParaRPr>
          </a:p>
        </p:txBody>
      </p:sp>
      <p:sp>
        <p:nvSpPr>
          <p:cNvPr id="66" name="Google Shape;66;p14"/>
          <p:cNvSpPr txBox="1"/>
          <p:nvPr/>
        </p:nvSpPr>
        <p:spPr>
          <a:xfrm>
            <a:off x="0" y="4568875"/>
            <a:ext cx="7368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Roboto"/>
                <a:ea typeface="Roboto"/>
                <a:cs typeface="Roboto"/>
                <a:sym typeface="Roboto"/>
              </a:rPr>
              <a:t>https://www.drive5.com/usearch/manual/usearch_algo.html</a:t>
            </a:r>
            <a:endParaRPr i="1" sz="800">
              <a:latin typeface="Roboto"/>
              <a:ea typeface="Roboto"/>
              <a:cs typeface="Roboto"/>
              <a:sym typeface="Roboto"/>
            </a:endParaRPr>
          </a:p>
        </p:txBody>
      </p:sp>
      <p:sp>
        <p:nvSpPr>
          <p:cNvPr id="67" name="Google Shape;67;p14"/>
          <p:cNvSpPr txBox="1"/>
          <p:nvPr/>
        </p:nvSpPr>
        <p:spPr>
          <a:xfrm>
            <a:off x="0" y="4785225"/>
            <a:ext cx="7368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Roboto"/>
                <a:ea typeface="Roboto"/>
                <a:cs typeface="Roboto"/>
                <a:sym typeface="Roboto"/>
              </a:rPr>
              <a:t>https://pubmed.ncbi.nlm.nih.gov/20709691/</a:t>
            </a:r>
            <a:endParaRPr i="1" sz="8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5</a:t>
            </a:r>
            <a:endParaRPr/>
          </a:p>
        </p:txBody>
      </p:sp>
      <p:sp>
        <p:nvSpPr>
          <p:cNvPr id="220" name="Google Shape;220;p32"/>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000">
                <a:highlight>
                  <a:srgbClr val="FFFFFF"/>
                </a:highlight>
                <a:latin typeface="Arial"/>
                <a:ea typeface="Arial"/>
                <a:cs typeface="Arial"/>
                <a:sym typeface="Arial"/>
              </a:rPr>
              <a:t>“Run the OTU sequence from Exercise 4 at NCBI BLAST  (See: </a:t>
            </a:r>
            <a:r>
              <a:rPr lang="en" sz="1000" u="sng">
                <a:solidFill>
                  <a:schemeClr val="hlink"/>
                </a:solidFill>
                <a:highlight>
                  <a:srgbClr val="FFFFFF"/>
                </a:highlight>
                <a:latin typeface="Arial"/>
                <a:ea typeface="Arial"/>
                <a:cs typeface="Arial"/>
                <a:sym typeface="Arial"/>
                <a:hlinkClick r:id="rId3"/>
              </a:rPr>
              <a:t>How to BLAST a 16S sequence</a:t>
            </a:r>
            <a:r>
              <a:rPr lang="en" sz="1000">
                <a:highlight>
                  <a:srgbClr val="FFFFFF"/>
                </a:highlight>
                <a:latin typeface="Arial"/>
                <a:ea typeface="Arial"/>
                <a:cs typeface="Arial"/>
                <a:sym typeface="Arial"/>
              </a:rPr>
              <a:t>). Which species (singular or plural) have BLAST hits with 100% identity? (You can find the OTU sequence in exercises/otu20.fa if needed).”</a:t>
            </a:r>
            <a:endParaRPr/>
          </a:p>
        </p:txBody>
      </p:sp>
      <p:pic>
        <p:nvPicPr>
          <p:cNvPr id="221" name="Google Shape;221;p32"/>
          <p:cNvPicPr preferRelativeResize="0"/>
          <p:nvPr/>
        </p:nvPicPr>
        <p:blipFill>
          <a:blip r:embed="rId4">
            <a:alphaModFix/>
          </a:blip>
          <a:stretch>
            <a:fillRect/>
          </a:stretch>
        </p:blipFill>
        <p:spPr>
          <a:xfrm>
            <a:off x="2794900" y="1938550"/>
            <a:ext cx="3554200" cy="2678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6</a:t>
            </a:r>
            <a:endParaRPr/>
          </a:p>
        </p:txBody>
      </p:sp>
      <p:sp>
        <p:nvSpPr>
          <p:cNvPr id="227" name="Google Shape;227;p33"/>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
                <a:highlight>
                  <a:srgbClr val="FFFFFF"/>
                </a:highlight>
                <a:latin typeface="Arial"/>
                <a:ea typeface="Arial"/>
                <a:cs typeface="Arial"/>
                <a:sym typeface="Arial"/>
              </a:rPr>
              <a:t>“Write a script to run the </a:t>
            </a:r>
            <a:r>
              <a:rPr lang="en" sz="1000" u="sng">
                <a:solidFill>
                  <a:schemeClr val="hlink"/>
                </a:solidFill>
                <a:highlight>
                  <a:srgbClr val="FFFFFF"/>
                </a:highlight>
                <a:latin typeface="Arial"/>
                <a:ea typeface="Arial"/>
                <a:cs typeface="Arial"/>
                <a:sym typeface="Arial"/>
                <a:hlinkClick r:id="rId3"/>
              </a:rPr>
              <a:t>sintax_summary command</a:t>
            </a:r>
            <a:r>
              <a:rPr lang="en" sz="1000">
                <a:highlight>
                  <a:srgbClr val="FFFFFF"/>
                </a:highlight>
                <a:latin typeface="Arial"/>
                <a:ea typeface="Arial"/>
                <a:cs typeface="Arial"/>
                <a:sym typeface="Arial"/>
              </a:rPr>
              <a:t> for phylum rank. Which is the most common phylum in the OTUs?”</a:t>
            </a:r>
            <a:endParaRPr sz="1000">
              <a:highlight>
                <a:srgbClr val="FFFFFF"/>
              </a:highlight>
              <a:latin typeface="Arial"/>
              <a:ea typeface="Arial"/>
              <a:cs typeface="Arial"/>
              <a:sym typeface="Arial"/>
            </a:endParaRPr>
          </a:p>
          <a:p>
            <a:pPr indent="0" lvl="0" marL="0" rtl="0" algn="l">
              <a:spcBef>
                <a:spcPts val="1200"/>
              </a:spcBef>
              <a:spcAft>
                <a:spcPts val="1200"/>
              </a:spcAft>
              <a:buNone/>
            </a:pPr>
            <a:r>
              <a:rPr lang="en" sz="1400">
                <a:highlight>
                  <a:srgbClr val="FFFFFF"/>
                </a:highlight>
              </a:rPr>
              <a:t>Firmicutes had 178 OTUs, with the next most plentiful phylum having 14</a:t>
            </a:r>
            <a:endParaRPr sz="1400">
              <a:highlight>
                <a:srgbClr val="FFFFFF"/>
              </a:highlight>
            </a:endParaRPr>
          </a:p>
        </p:txBody>
      </p:sp>
      <p:pic>
        <p:nvPicPr>
          <p:cNvPr id="228" name="Google Shape;228;p33"/>
          <p:cNvPicPr preferRelativeResize="0"/>
          <p:nvPr/>
        </p:nvPicPr>
        <p:blipFill>
          <a:blip r:embed="rId4">
            <a:alphaModFix/>
          </a:blip>
          <a:stretch>
            <a:fillRect/>
          </a:stretch>
        </p:blipFill>
        <p:spPr>
          <a:xfrm>
            <a:off x="2450000" y="2534152"/>
            <a:ext cx="3767025" cy="734648"/>
          </a:xfrm>
          <a:prstGeom prst="rect">
            <a:avLst/>
          </a:prstGeom>
          <a:noFill/>
          <a:ln>
            <a:noFill/>
          </a:ln>
        </p:spPr>
      </p:pic>
      <p:pic>
        <p:nvPicPr>
          <p:cNvPr id="229" name="Google Shape;229;p33"/>
          <p:cNvPicPr preferRelativeResize="0"/>
          <p:nvPr/>
        </p:nvPicPr>
        <p:blipFill>
          <a:blip r:embed="rId5">
            <a:alphaModFix/>
          </a:blip>
          <a:stretch>
            <a:fillRect/>
          </a:stretch>
        </p:blipFill>
        <p:spPr>
          <a:xfrm>
            <a:off x="2449999" y="3318525"/>
            <a:ext cx="3767025" cy="1338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it works</a:t>
            </a:r>
            <a:endParaRPr/>
          </a:p>
        </p:txBody>
      </p:sp>
      <p:sp>
        <p:nvSpPr>
          <p:cNvPr id="73" name="Google Shape;73;p1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Word counts and U-sorting</a:t>
            </a:r>
            <a:endParaRPr b="1"/>
          </a:p>
          <a:p>
            <a:pPr indent="0" lvl="0" marL="0" rtl="0" algn="l">
              <a:spcBef>
                <a:spcPts val="1200"/>
              </a:spcBef>
              <a:spcAft>
                <a:spcPts val="0"/>
              </a:spcAft>
              <a:buNone/>
            </a:pPr>
            <a:r>
              <a:rPr lang="en" sz="1200">
                <a:highlight>
                  <a:srgbClr val="FFFFFF"/>
                </a:highlight>
              </a:rPr>
              <a:t>USEARCH exploits that fact that similar sequences tend to have several short words in common of a fixed length k (kmers). </a:t>
            </a:r>
            <a:endParaRPr sz="1200">
              <a:highlight>
                <a:srgbClr val="FFFFFF"/>
              </a:highlight>
            </a:endParaRPr>
          </a:p>
          <a:p>
            <a:pPr indent="0" lvl="0" marL="0" rtl="0" algn="l">
              <a:spcBef>
                <a:spcPts val="1200"/>
              </a:spcBef>
              <a:spcAft>
                <a:spcPts val="0"/>
              </a:spcAft>
              <a:buNone/>
            </a:pPr>
            <a:r>
              <a:rPr lang="en" sz="1200">
                <a:highlight>
                  <a:srgbClr val="FFFFFF"/>
                </a:highlight>
              </a:rPr>
              <a:t>	- Unlike other algorithms that use kmers, USEARCH does not estimate sequence identity from the number of matching kmers.</a:t>
            </a:r>
            <a:endParaRPr sz="1200">
              <a:highlight>
                <a:srgbClr val="FFFFFF"/>
              </a:highlight>
            </a:endParaRPr>
          </a:p>
          <a:p>
            <a:pPr indent="0" lvl="0" marL="0" rtl="0" algn="l">
              <a:spcBef>
                <a:spcPts val="1200"/>
              </a:spcBef>
              <a:spcAft>
                <a:spcPts val="0"/>
              </a:spcAft>
              <a:buNone/>
            </a:pPr>
            <a:r>
              <a:rPr lang="en" sz="1200">
                <a:highlight>
                  <a:srgbClr val="FFFFFF"/>
                </a:highlight>
              </a:rPr>
              <a:t>	- Instead, USEARCH uses the word count to prioritize the database search.</a:t>
            </a:r>
            <a:endParaRPr sz="1200">
              <a:highlight>
                <a:srgbClr val="FFFFFF"/>
              </a:highlight>
            </a:endParaRPr>
          </a:p>
          <a:p>
            <a:pPr indent="0" lvl="0" marL="0" rtl="0" algn="l">
              <a:spcBef>
                <a:spcPts val="1200"/>
              </a:spcBef>
              <a:spcAft>
                <a:spcPts val="0"/>
              </a:spcAft>
              <a:buNone/>
            </a:pPr>
            <a:r>
              <a:rPr lang="en" sz="1200">
                <a:highlight>
                  <a:srgbClr val="FFFFFF"/>
                </a:highlight>
              </a:rPr>
              <a:t>Target sequences are compared to the query in order of decreasing unique word count (U).</a:t>
            </a:r>
            <a:endParaRPr sz="1200">
              <a:highlight>
                <a:srgbClr val="FFFFFF"/>
              </a:highlight>
            </a:endParaRPr>
          </a:p>
          <a:p>
            <a:pPr indent="0" lvl="0" marL="0" rtl="0" algn="l">
              <a:spcBef>
                <a:spcPts val="1200"/>
              </a:spcBef>
              <a:spcAft>
                <a:spcPts val="0"/>
              </a:spcAft>
              <a:buNone/>
            </a:pPr>
            <a:r>
              <a:rPr lang="en" sz="1200">
                <a:highlight>
                  <a:srgbClr val="FFFFFF"/>
                </a:highlight>
              </a:rPr>
              <a:t>If a hit above the identity threshold exists in the database, it is likely to be found close to the start of the U-sorted list of targets (the "U vector").</a:t>
            </a:r>
            <a:endParaRPr sz="1200">
              <a:highlight>
                <a:srgbClr val="FFFFFF"/>
              </a:highlight>
            </a:endParaRPr>
          </a:p>
          <a:p>
            <a:pPr indent="0" lvl="0" marL="0" rtl="0" algn="l">
              <a:spcBef>
                <a:spcPts val="1200"/>
              </a:spcBef>
              <a:spcAft>
                <a:spcPts val="0"/>
              </a:spcAft>
              <a:buNone/>
            </a:pPr>
            <a:r>
              <a:t/>
            </a:r>
            <a:endParaRPr sz="1200">
              <a:highlight>
                <a:srgbClr val="FFFFFF"/>
              </a:highlight>
            </a:endParaRPr>
          </a:p>
          <a:p>
            <a:pPr indent="0" lvl="0" marL="0" rtl="0" algn="l">
              <a:spcBef>
                <a:spcPts val="1200"/>
              </a:spcBef>
              <a:spcAft>
                <a:spcPts val="1200"/>
              </a:spcAft>
              <a:buNone/>
            </a:pPr>
            <a:r>
              <a:t/>
            </a:r>
            <a:endParaRPr sz="1000">
              <a:highlight>
                <a:srgbClr val="FFFFFF"/>
              </a:highlight>
            </a:endParaRPr>
          </a:p>
        </p:txBody>
      </p:sp>
      <p:sp>
        <p:nvSpPr>
          <p:cNvPr id="74" name="Google Shape;74;p15"/>
          <p:cNvSpPr txBox="1"/>
          <p:nvPr/>
        </p:nvSpPr>
        <p:spPr>
          <a:xfrm>
            <a:off x="0" y="4683900"/>
            <a:ext cx="7368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Roboto"/>
                <a:ea typeface="Roboto"/>
                <a:cs typeface="Roboto"/>
                <a:sym typeface="Roboto"/>
              </a:rPr>
              <a:t>https://www.drive5.com/usearch/manual/usearch_algo.html</a:t>
            </a:r>
            <a:endParaRPr i="1" sz="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Usearch Algorithm</a:t>
            </a:r>
            <a:endParaRPr/>
          </a:p>
        </p:txBody>
      </p:sp>
      <p:sp>
        <p:nvSpPr>
          <p:cNvPr id="80" name="Google Shape;80;p1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400"/>
              <a:t>Let </a:t>
            </a:r>
            <a:r>
              <a:rPr b="1" i="1" lang="en" sz="1400">
                <a:latin typeface="Calibri"/>
                <a:ea typeface="Calibri"/>
                <a:cs typeface="Calibri"/>
                <a:sym typeface="Calibri"/>
              </a:rPr>
              <a:t>T1, T2</a:t>
            </a:r>
            <a:r>
              <a:rPr lang="en" sz="1400"/>
              <a:t> be the database sequences (targets)</a:t>
            </a:r>
            <a:endParaRPr sz="1400"/>
          </a:p>
          <a:p>
            <a:pPr indent="0" lvl="0" marL="0" rtl="0" algn="l">
              <a:lnSpc>
                <a:spcPct val="95000"/>
              </a:lnSpc>
              <a:spcBef>
                <a:spcPts val="1200"/>
              </a:spcBef>
              <a:spcAft>
                <a:spcPts val="0"/>
              </a:spcAft>
              <a:buNone/>
            </a:pPr>
            <a:r>
              <a:rPr b="1" i="1" lang="en" sz="1400">
                <a:latin typeface="Calibri"/>
                <a:ea typeface="Calibri"/>
                <a:cs typeface="Calibri"/>
                <a:sym typeface="Calibri"/>
              </a:rPr>
              <a:t>Q</a:t>
            </a:r>
            <a:r>
              <a:rPr lang="en" sz="1400"/>
              <a:t> be the query sequence</a:t>
            </a:r>
            <a:endParaRPr sz="1400"/>
          </a:p>
          <a:p>
            <a:pPr indent="0" lvl="0" marL="0" rtl="0" algn="l">
              <a:lnSpc>
                <a:spcPct val="95000"/>
              </a:lnSpc>
              <a:spcBef>
                <a:spcPts val="1200"/>
              </a:spcBef>
              <a:spcAft>
                <a:spcPts val="0"/>
              </a:spcAft>
              <a:buNone/>
            </a:pPr>
            <a:r>
              <a:rPr b="1" i="1" lang="en" sz="1400">
                <a:latin typeface="Calibri"/>
                <a:ea typeface="Calibri"/>
                <a:cs typeface="Calibri"/>
                <a:sym typeface="Calibri"/>
              </a:rPr>
              <a:t>w</a:t>
            </a:r>
            <a:r>
              <a:rPr lang="en" sz="1400"/>
              <a:t> is the word size (by default, w=8 for nucleotides and w=5 for amino acids)</a:t>
            </a:r>
            <a:endParaRPr sz="1400"/>
          </a:p>
          <a:p>
            <a:pPr indent="0" lvl="0" marL="0" rtl="0" algn="l">
              <a:lnSpc>
                <a:spcPct val="95000"/>
              </a:lnSpc>
              <a:spcBef>
                <a:spcPts val="1200"/>
              </a:spcBef>
              <a:spcAft>
                <a:spcPts val="0"/>
              </a:spcAft>
              <a:buNone/>
            </a:pPr>
            <a:r>
              <a:rPr b="1" i="1" lang="en" sz="1400">
                <a:latin typeface="Calibri"/>
                <a:ea typeface="Calibri"/>
                <a:cs typeface="Calibri"/>
                <a:sym typeface="Calibri"/>
              </a:rPr>
              <a:t>W(S)</a:t>
            </a:r>
            <a:r>
              <a:rPr lang="en" sz="1400"/>
              <a:t> be the set of words of length w in sequence S</a:t>
            </a:r>
            <a:endParaRPr sz="1400"/>
          </a:p>
          <a:p>
            <a:pPr indent="0" lvl="0" marL="0" rtl="0" algn="l">
              <a:lnSpc>
                <a:spcPct val="95000"/>
              </a:lnSpc>
              <a:spcBef>
                <a:spcPts val="1200"/>
              </a:spcBef>
              <a:spcAft>
                <a:spcPts val="0"/>
              </a:spcAft>
              <a:buNone/>
            </a:pPr>
            <a:r>
              <a:rPr b="1" i="1" lang="en" sz="1400">
                <a:latin typeface="Calibri"/>
                <a:ea typeface="Calibri"/>
                <a:cs typeface="Calibri"/>
                <a:sym typeface="Calibri"/>
              </a:rPr>
              <a:t>sim(S,T)</a:t>
            </a:r>
            <a:r>
              <a:rPr lang="en" sz="1400"/>
              <a:t> be the similarity of sequences S and T</a:t>
            </a:r>
            <a:endParaRPr sz="1400"/>
          </a:p>
          <a:p>
            <a:pPr indent="0" lvl="0" marL="0" rtl="0" algn="l">
              <a:lnSpc>
                <a:spcPct val="95000"/>
              </a:lnSpc>
              <a:spcBef>
                <a:spcPts val="1200"/>
              </a:spcBef>
              <a:spcAft>
                <a:spcPts val="0"/>
              </a:spcAft>
              <a:buNone/>
            </a:pPr>
            <a:r>
              <a:rPr lang="en" sz="1400"/>
              <a:t> </a:t>
            </a:r>
            <a:r>
              <a:rPr b="1" i="1" lang="en" sz="1400">
                <a:latin typeface="Calibri"/>
                <a:ea typeface="Calibri"/>
                <a:cs typeface="Calibri"/>
                <a:sym typeface="Calibri"/>
              </a:rPr>
              <a:t>(t)</a:t>
            </a:r>
            <a:r>
              <a:rPr lang="en" sz="1400"/>
              <a:t> is the identity threshold </a:t>
            </a:r>
            <a:endParaRPr sz="1400"/>
          </a:p>
          <a:p>
            <a:pPr indent="0" lvl="0" marL="0" rtl="0" algn="l">
              <a:lnSpc>
                <a:spcPct val="95000"/>
              </a:lnSpc>
              <a:spcBef>
                <a:spcPts val="1200"/>
              </a:spcBef>
              <a:spcAft>
                <a:spcPts val="0"/>
              </a:spcAft>
              <a:buNone/>
            </a:pPr>
            <a:r>
              <a:rPr lang="en" sz="1400"/>
              <a:t>Targets are compared to </a:t>
            </a:r>
            <a:r>
              <a:rPr b="1" i="1" lang="en" sz="1400">
                <a:latin typeface="Calibri"/>
                <a:ea typeface="Calibri"/>
                <a:cs typeface="Calibri"/>
                <a:sym typeface="Calibri"/>
              </a:rPr>
              <a:t>Q</a:t>
            </a:r>
            <a:r>
              <a:rPr lang="en" sz="1400"/>
              <a:t> in order of decreasing </a:t>
            </a:r>
            <a:r>
              <a:rPr b="1" i="1" lang="en" sz="1400">
                <a:latin typeface="Calibri"/>
                <a:ea typeface="Calibri"/>
                <a:cs typeface="Calibri"/>
                <a:sym typeface="Calibri"/>
              </a:rPr>
              <a:t>Ui = |W(Q) ⋂ W(Ti)|</a:t>
            </a:r>
            <a:r>
              <a:rPr lang="en" sz="1400"/>
              <a:t>  (the number of unique words in common between </a:t>
            </a:r>
            <a:r>
              <a:rPr b="1" i="1" lang="en" sz="1400">
                <a:latin typeface="Calibri"/>
                <a:ea typeface="Calibri"/>
                <a:cs typeface="Calibri"/>
                <a:sym typeface="Calibri"/>
              </a:rPr>
              <a:t>Q</a:t>
            </a:r>
            <a:r>
              <a:rPr lang="en" sz="1400"/>
              <a:t> and the </a:t>
            </a:r>
            <a:r>
              <a:rPr b="1" i="1" lang="en" sz="1400">
                <a:latin typeface="Calibri"/>
                <a:ea typeface="Calibri"/>
                <a:cs typeface="Calibri"/>
                <a:sym typeface="Calibri"/>
              </a:rPr>
              <a:t>i</a:t>
            </a:r>
            <a:r>
              <a:rPr lang="en" sz="1400"/>
              <a:t>th database sequence)</a:t>
            </a:r>
            <a:endParaRPr sz="1400"/>
          </a:p>
          <a:p>
            <a:pPr indent="0" lvl="0" marL="0" rtl="0" algn="l">
              <a:spcBef>
                <a:spcPts val="1200"/>
              </a:spcBef>
              <a:spcAft>
                <a:spcPts val="1200"/>
              </a:spcAft>
              <a:buClr>
                <a:schemeClr val="dk2"/>
              </a:buClr>
              <a:buSzPts val="1100"/>
              <a:buFont typeface="Arial"/>
              <a:buNone/>
            </a:pPr>
            <a:r>
              <a:rPr lang="en" sz="1400">
                <a:solidFill>
                  <a:srgbClr val="212121"/>
                </a:solidFill>
                <a:highlight>
                  <a:srgbClr val="FFFFFF"/>
                </a:highlight>
              </a:rPr>
              <a:t>Sequences are compared based on statistics of shared words instead of aligning them. </a:t>
            </a:r>
            <a:endParaRPr sz="1600"/>
          </a:p>
        </p:txBody>
      </p:sp>
      <p:pic>
        <p:nvPicPr>
          <p:cNvPr id="81" name="Google Shape;81;p16"/>
          <p:cNvPicPr preferRelativeResize="0"/>
          <p:nvPr/>
        </p:nvPicPr>
        <p:blipFill>
          <a:blip r:embed="rId4">
            <a:alphaModFix/>
          </a:blip>
          <a:stretch>
            <a:fillRect/>
          </a:stretch>
        </p:blipFill>
        <p:spPr>
          <a:xfrm>
            <a:off x="5048650" y="184075"/>
            <a:ext cx="3783650" cy="1780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Identity Threshold</a:t>
            </a:r>
            <a:endParaRPr/>
          </a:p>
        </p:txBody>
      </p:sp>
      <p:sp>
        <p:nvSpPr>
          <p:cNvPr id="87" name="Google Shape;87;p17"/>
          <p:cNvSpPr txBox="1"/>
          <p:nvPr>
            <p:ph idx="1" type="body"/>
          </p:nvPr>
        </p:nvSpPr>
        <p:spPr>
          <a:xfrm>
            <a:off x="311700" y="12147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The -id option specifies the minimum sequence identity of a hit.</a:t>
            </a:r>
            <a:endParaRPr sz="1200"/>
          </a:p>
          <a:p>
            <a:pPr indent="0" lvl="0" marL="0" rtl="0" algn="l">
              <a:spcBef>
                <a:spcPts val="1200"/>
              </a:spcBef>
              <a:spcAft>
                <a:spcPts val="0"/>
              </a:spcAft>
              <a:buNone/>
            </a:pPr>
            <a:r>
              <a:rPr lang="en" sz="1200"/>
              <a:t>It is a fraction of columns in an alignment with matching letters </a:t>
            </a:r>
            <a:endParaRPr sz="1200"/>
          </a:p>
          <a:p>
            <a:pPr indent="0" lvl="0" marL="0" rtl="0" algn="l">
              <a:spcBef>
                <a:spcPts val="1200"/>
              </a:spcBef>
              <a:spcAft>
                <a:spcPts val="0"/>
              </a:spcAft>
              <a:buNone/>
            </a:pPr>
            <a:r>
              <a:rPr lang="en" sz="1200"/>
              <a:t>The fraction is represented as a number between 0.0 and 1.0, or percentage. </a:t>
            </a:r>
            <a:endParaRPr sz="1200"/>
          </a:p>
          <a:p>
            <a:pPr indent="0" lvl="0" marL="0" rtl="0" algn="l">
              <a:spcBef>
                <a:spcPts val="1200"/>
              </a:spcBef>
              <a:spcAft>
                <a:spcPts val="0"/>
              </a:spcAft>
              <a:buNone/>
            </a:pPr>
            <a:r>
              <a:t/>
            </a:r>
            <a:endParaRPr sz="1200"/>
          </a:p>
          <a:p>
            <a:pPr indent="0" lvl="0" marL="0" rtl="0" algn="l">
              <a:lnSpc>
                <a:spcPct val="150000"/>
              </a:lnSpc>
              <a:spcBef>
                <a:spcPts val="1200"/>
              </a:spcBef>
              <a:spcAft>
                <a:spcPts val="0"/>
              </a:spcAft>
              <a:buNone/>
            </a:pPr>
            <a:r>
              <a:rPr b="1" lang="en" sz="1000">
                <a:highlight>
                  <a:srgbClr val="FFFFFF"/>
                </a:highlight>
              </a:rPr>
              <a:t>Example</a:t>
            </a:r>
            <a:endParaRPr b="1" sz="1000">
              <a:highlight>
                <a:srgbClr val="FFFFFF"/>
              </a:highlight>
            </a:endParaRPr>
          </a:p>
          <a:p>
            <a:pPr indent="0" lvl="0" marL="0" rtl="0" algn="l">
              <a:spcBef>
                <a:spcPts val="0"/>
              </a:spcBef>
              <a:spcAft>
                <a:spcPts val="0"/>
              </a:spcAft>
              <a:buNone/>
            </a:pPr>
            <a:r>
              <a:rPr lang="en" sz="1000">
                <a:highlight>
                  <a:srgbClr val="FFFFFF"/>
                </a:highlight>
              </a:rPr>
              <a:t>usearch -cluster_fast reads.fasta -centroids c.fasta </a:t>
            </a:r>
            <a:r>
              <a:rPr lang="en" sz="1000">
                <a:highlight>
                  <a:schemeClr val="dk1"/>
                </a:highlight>
              </a:rPr>
              <a:t>-id 0.90</a:t>
            </a:r>
            <a:endParaRPr sz="1000">
              <a:highlight>
                <a:schemeClr val="dk1"/>
              </a:highlight>
            </a:endParaRPr>
          </a:p>
          <a:p>
            <a:pPr indent="0" lvl="0" marL="0" rtl="0" algn="l">
              <a:spcBef>
                <a:spcPts val="1200"/>
              </a:spcBef>
              <a:spcAft>
                <a:spcPts val="1200"/>
              </a:spcAft>
              <a:buNone/>
            </a:pPr>
            <a:r>
              <a:t/>
            </a:r>
            <a:endParaRPr sz="1000">
              <a:highlight>
                <a:srgbClr val="FFFFFF"/>
              </a:highlight>
            </a:endParaRPr>
          </a:p>
        </p:txBody>
      </p:sp>
      <p:pic>
        <p:nvPicPr>
          <p:cNvPr id="88" name="Google Shape;88;p17"/>
          <p:cNvPicPr preferRelativeResize="0"/>
          <p:nvPr/>
        </p:nvPicPr>
        <p:blipFill>
          <a:blip r:embed="rId4">
            <a:alphaModFix/>
          </a:blip>
          <a:stretch>
            <a:fillRect/>
          </a:stretch>
        </p:blipFill>
        <p:spPr>
          <a:xfrm>
            <a:off x="372900" y="3474950"/>
            <a:ext cx="2191775" cy="1407700"/>
          </a:xfrm>
          <a:prstGeom prst="rect">
            <a:avLst/>
          </a:prstGeom>
          <a:noFill/>
          <a:ln>
            <a:noFill/>
          </a:ln>
        </p:spPr>
      </p:pic>
      <p:sp>
        <p:nvSpPr>
          <p:cNvPr id="89" name="Google Shape;89;p17"/>
          <p:cNvSpPr txBox="1"/>
          <p:nvPr/>
        </p:nvSpPr>
        <p:spPr>
          <a:xfrm>
            <a:off x="2667600" y="3918800"/>
            <a:ext cx="4699800" cy="6465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chemeClr val="dk2"/>
              </a:buClr>
              <a:buSzPts val="1000"/>
              <a:buFont typeface="Playfair Display"/>
              <a:buChar char="●"/>
            </a:pPr>
            <a:r>
              <a:rPr lang="en" sz="1000">
                <a:solidFill>
                  <a:schemeClr val="dk2"/>
                </a:solidFill>
                <a:highlight>
                  <a:srgbClr val="FFFFFF"/>
                </a:highlight>
                <a:latin typeface="Playfair Display"/>
                <a:ea typeface="Playfair Display"/>
                <a:cs typeface="Playfair Display"/>
                <a:sym typeface="Playfair Display"/>
              </a:rPr>
              <a:t>Terminal gap of length 3 at the end of the alignment </a:t>
            </a:r>
            <a:endParaRPr sz="1000">
              <a:solidFill>
                <a:schemeClr val="dk2"/>
              </a:solidFill>
              <a:highlight>
                <a:srgbClr val="FFFFFF"/>
              </a:highlight>
              <a:latin typeface="Playfair Display"/>
              <a:ea typeface="Playfair Display"/>
              <a:cs typeface="Playfair Display"/>
              <a:sym typeface="Playfair Display"/>
            </a:endParaRPr>
          </a:p>
          <a:p>
            <a:pPr indent="-292100" lvl="0" marL="457200" rtl="0" algn="l">
              <a:spcBef>
                <a:spcPts val="0"/>
              </a:spcBef>
              <a:spcAft>
                <a:spcPts val="0"/>
              </a:spcAft>
              <a:buClr>
                <a:schemeClr val="dk2"/>
              </a:buClr>
              <a:buSzPts val="1000"/>
              <a:buFont typeface="Playfair Display"/>
              <a:buChar char="●"/>
            </a:pPr>
            <a:r>
              <a:rPr lang="en" sz="1000">
                <a:solidFill>
                  <a:schemeClr val="dk2"/>
                </a:solidFill>
                <a:highlight>
                  <a:srgbClr val="FFFFFF"/>
                </a:highlight>
                <a:latin typeface="Playfair Display"/>
                <a:ea typeface="Playfair Display"/>
                <a:cs typeface="Playfair Display"/>
                <a:sym typeface="Playfair Display"/>
              </a:rPr>
              <a:t>Threshold is calculated from the remaining seven columns which contain six matches so the identity is 6/7 = 0.86.</a:t>
            </a:r>
            <a:endParaRPr>
              <a:latin typeface="Playfair Display"/>
              <a:ea typeface="Playfair Display"/>
              <a:cs typeface="Playfair Display"/>
              <a:sym typeface="Playfair Display"/>
            </a:endParaRPr>
          </a:p>
        </p:txBody>
      </p:sp>
      <p:sp>
        <p:nvSpPr>
          <p:cNvPr id="90" name="Google Shape;90;p17"/>
          <p:cNvSpPr txBox="1"/>
          <p:nvPr/>
        </p:nvSpPr>
        <p:spPr>
          <a:xfrm>
            <a:off x="0" y="4746625"/>
            <a:ext cx="7368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Roboto"/>
                <a:ea typeface="Roboto"/>
                <a:cs typeface="Roboto"/>
                <a:sym typeface="Roboto"/>
              </a:rPr>
              <a:t>https://www.drive5.com/usearch/manual/opt_id.html</a:t>
            </a:r>
            <a:endParaRPr i="1" sz="8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Accepts and Rejects</a:t>
            </a:r>
            <a:endParaRPr/>
          </a:p>
        </p:txBody>
      </p:sp>
      <p:sp>
        <p:nvSpPr>
          <p:cNvPr id="96" name="Google Shape;96;p1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highlight>
                  <a:srgbClr val="FFFFFF"/>
                </a:highlight>
              </a:rPr>
              <a:t>An "</a:t>
            </a:r>
            <a:r>
              <a:rPr lang="en" sz="1200">
                <a:solidFill>
                  <a:srgbClr val="6AA84F"/>
                </a:solidFill>
                <a:highlight>
                  <a:srgbClr val="FFFFFF"/>
                </a:highlight>
              </a:rPr>
              <a:t>accept</a:t>
            </a:r>
            <a:r>
              <a:rPr lang="en" sz="1200">
                <a:highlight>
                  <a:srgbClr val="FFFFFF"/>
                </a:highlight>
              </a:rPr>
              <a:t>" is a target sequence that is above the identity threshold so can be considered a hit.</a:t>
            </a:r>
            <a:endParaRPr sz="1200">
              <a:highlight>
                <a:srgbClr val="FFFFFF"/>
              </a:highlight>
            </a:endParaRPr>
          </a:p>
          <a:p>
            <a:pPr indent="0" lvl="0" marL="0" rtl="0" algn="l">
              <a:spcBef>
                <a:spcPts val="1200"/>
              </a:spcBef>
              <a:spcAft>
                <a:spcPts val="0"/>
              </a:spcAft>
              <a:buNone/>
            </a:pPr>
            <a:r>
              <a:rPr lang="en" sz="1200">
                <a:highlight>
                  <a:srgbClr val="FFFFFF"/>
                </a:highlight>
              </a:rPr>
              <a:t> A "</a:t>
            </a:r>
            <a:r>
              <a:rPr lang="en" sz="1200">
                <a:solidFill>
                  <a:srgbClr val="FF0000"/>
                </a:solidFill>
                <a:highlight>
                  <a:srgbClr val="FFFFFF"/>
                </a:highlight>
              </a:rPr>
              <a:t>reject</a:t>
            </a:r>
            <a:r>
              <a:rPr lang="en" sz="1200">
                <a:highlight>
                  <a:srgbClr val="FFFFFF"/>
                </a:highlight>
              </a:rPr>
              <a:t>" is a target sequence that is compared to the query but falls below the threshold.</a:t>
            </a:r>
            <a:endParaRPr sz="1200">
              <a:highlight>
                <a:srgbClr val="FFFFFF"/>
              </a:highlight>
            </a:endParaRPr>
          </a:p>
          <a:p>
            <a:pPr indent="0" lvl="0" marL="0" rtl="0" algn="l">
              <a:spcBef>
                <a:spcPts val="1200"/>
              </a:spcBef>
              <a:spcAft>
                <a:spcPts val="0"/>
              </a:spcAft>
              <a:buNone/>
            </a:pPr>
            <a:r>
              <a:t/>
            </a:r>
            <a:endParaRPr sz="1200">
              <a:highlight>
                <a:srgbClr val="FFFFFF"/>
              </a:highlight>
            </a:endParaRPr>
          </a:p>
          <a:p>
            <a:pPr indent="0" lvl="0" marL="0" rtl="0" algn="l">
              <a:spcBef>
                <a:spcPts val="1200"/>
              </a:spcBef>
              <a:spcAft>
                <a:spcPts val="0"/>
              </a:spcAft>
              <a:buNone/>
            </a:pPr>
            <a:r>
              <a:rPr lang="en" sz="1200">
                <a:highlight>
                  <a:srgbClr val="FFFFFF"/>
                </a:highlight>
              </a:rPr>
              <a:t>When comparing the targets to the query:</a:t>
            </a:r>
            <a:endParaRPr sz="1200">
              <a:highlight>
                <a:srgbClr val="FFFFFF"/>
              </a:highlight>
            </a:endParaRPr>
          </a:p>
          <a:p>
            <a:pPr indent="0" lvl="0" marL="0" rtl="0" algn="l">
              <a:spcBef>
                <a:spcPts val="1200"/>
              </a:spcBef>
              <a:spcAft>
                <a:spcPts val="0"/>
              </a:spcAft>
              <a:buNone/>
            </a:pPr>
            <a:r>
              <a:rPr lang="en" sz="1000"/>
              <a:t>Since U correlates well with similarity (Ui = |W(Q) ⋂W(Ti)|), </a:t>
            </a:r>
            <a:endParaRPr sz="1200">
              <a:highlight>
                <a:srgbClr val="FFFFFF"/>
              </a:highlight>
            </a:endParaRPr>
          </a:p>
          <a:p>
            <a:pPr indent="0" lvl="0" marL="0" rtl="0" algn="l">
              <a:spcBef>
                <a:spcPts val="1000"/>
              </a:spcBef>
              <a:spcAft>
                <a:spcPts val="0"/>
              </a:spcAft>
              <a:buNone/>
            </a:pPr>
            <a:r>
              <a:rPr lang="en" sz="1000"/>
              <a:t>(i) the first hit that is found is likely to be the best hit that exists in the database, or close to it, and </a:t>
            </a:r>
            <a:endParaRPr sz="1000"/>
          </a:p>
          <a:p>
            <a:pPr indent="0" lvl="0" marL="0" rtl="0" algn="l">
              <a:spcBef>
                <a:spcPts val="1000"/>
              </a:spcBef>
              <a:spcAft>
                <a:spcPts val="0"/>
              </a:spcAft>
              <a:buNone/>
            </a:pPr>
            <a:r>
              <a:rPr lang="en" sz="1000"/>
              <a:t>(ii) the more rejects that have occurred without a hit, the less likely it is that a hit exists.</a:t>
            </a:r>
            <a:endParaRPr sz="1000"/>
          </a:p>
          <a:p>
            <a:pPr indent="0" lvl="0" marL="0" rtl="0" algn="l">
              <a:spcBef>
                <a:spcPts val="1000"/>
              </a:spcBef>
              <a:spcAft>
                <a:spcPts val="0"/>
              </a:spcAft>
              <a:buNone/>
            </a:pPr>
            <a:r>
              <a:t/>
            </a:r>
            <a:endParaRPr sz="1200">
              <a:highlight>
                <a:srgbClr val="FFFFFF"/>
              </a:highlight>
            </a:endParaRPr>
          </a:p>
          <a:p>
            <a:pPr indent="0" lvl="0" marL="0" rtl="0" algn="l">
              <a:spcBef>
                <a:spcPts val="1200"/>
              </a:spcBef>
              <a:spcAft>
                <a:spcPts val="0"/>
              </a:spcAft>
              <a:buNone/>
            </a:pPr>
            <a:r>
              <a:rPr lang="en" sz="1200">
                <a:highlight>
                  <a:srgbClr val="FFFFFF"/>
                </a:highlight>
              </a:rPr>
              <a:t>The search can be terminated early if (i) a hit is found, or (ii) several rejects have occurred</a:t>
            </a:r>
            <a:endParaRPr sz="1200">
              <a:highlight>
                <a:srgbClr val="FFFFFF"/>
              </a:highlight>
            </a:endParaRPr>
          </a:p>
          <a:p>
            <a:pPr indent="-292100" lvl="0" marL="457200" rtl="0" algn="l">
              <a:spcBef>
                <a:spcPts val="1200"/>
              </a:spcBef>
              <a:spcAft>
                <a:spcPts val="0"/>
              </a:spcAft>
              <a:buSzPts val="1000"/>
              <a:buChar char="-"/>
            </a:pPr>
            <a:r>
              <a:rPr lang="en" sz="1000">
                <a:highlight>
                  <a:srgbClr val="FFFFFF"/>
                </a:highlight>
              </a:rPr>
              <a:t>The commands maxaccepts and -maxrejects determine when the search is stopped</a:t>
            </a:r>
            <a:endParaRPr sz="1000">
              <a:highlight>
                <a:srgbClr val="FFFFFF"/>
              </a:highlight>
            </a:endParaRPr>
          </a:p>
          <a:p>
            <a:pPr indent="-292100" lvl="0" marL="457200" rtl="0" algn="l">
              <a:spcBef>
                <a:spcPts val="0"/>
              </a:spcBef>
              <a:spcAft>
                <a:spcPts val="0"/>
              </a:spcAft>
              <a:buSzPts val="1000"/>
              <a:buChar char="-"/>
            </a:pPr>
            <a:r>
              <a:rPr lang="en" sz="1000">
                <a:highlight>
                  <a:srgbClr val="FFFFFF"/>
                </a:highlight>
              </a:rPr>
              <a:t>This technique can improve speed which is an advantage when dealing with very large sequence datasets.</a:t>
            </a:r>
            <a:endParaRPr sz="1000">
              <a:highlight>
                <a:srgbClr val="FFFFFF"/>
              </a:highlight>
            </a:endParaRPr>
          </a:p>
        </p:txBody>
      </p:sp>
      <p:sp>
        <p:nvSpPr>
          <p:cNvPr id="97" name="Google Shape;97;p18"/>
          <p:cNvSpPr txBox="1"/>
          <p:nvPr/>
        </p:nvSpPr>
        <p:spPr>
          <a:xfrm>
            <a:off x="0" y="4645325"/>
            <a:ext cx="7368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Roboto"/>
                <a:ea typeface="Roboto"/>
                <a:cs typeface="Roboto"/>
                <a:sym typeface="Roboto"/>
              </a:rPr>
              <a:t>https://www.drive5.com/usearch/manual/usearch_algo.html</a:t>
            </a:r>
            <a:endParaRPr i="1" sz="8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VSEARCH vs. USEARCH</a:t>
            </a:r>
            <a:endParaRPr/>
          </a:p>
        </p:txBody>
      </p:sp>
      <p:sp>
        <p:nvSpPr>
          <p:cNvPr id="103" name="Google Shape;103;p19"/>
          <p:cNvSpPr txBox="1"/>
          <p:nvPr/>
        </p:nvSpPr>
        <p:spPr>
          <a:xfrm>
            <a:off x="0" y="4663775"/>
            <a:ext cx="5690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Roboto"/>
                <a:ea typeface="Roboto"/>
                <a:cs typeface="Roboto"/>
                <a:sym typeface="Roboto"/>
              </a:rPr>
              <a:t>https://www.ncbi.nlm.nih.gov/pmc/articles/PMC5075697/</a:t>
            </a:r>
            <a:endParaRPr i="1" sz="1000">
              <a:latin typeface="Roboto"/>
              <a:ea typeface="Roboto"/>
              <a:cs typeface="Roboto"/>
              <a:sym typeface="Roboto"/>
            </a:endParaRPr>
          </a:p>
        </p:txBody>
      </p:sp>
      <p:sp>
        <p:nvSpPr>
          <p:cNvPr id="104" name="Google Shape;104;p19"/>
          <p:cNvSpPr txBox="1"/>
          <p:nvPr/>
        </p:nvSpPr>
        <p:spPr>
          <a:xfrm>
            <a:off x="559425" y="1255225"/>
            <a:ext cx="8098200" cy="15237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Playfair Display"/>
              <a:buChar char="●"/>
            </a:pPr>
            <a:r>
              <a:rPr lang="en" sz="1000">
                <a:solidFill>
                  <a:srgbClr val="212121"/>
                </a:solidFill>
                <a:highlight>
                  <a:srgbClr val="FFFFFF"/>
                </a:highlight>
                <a:latin typeface="Playfair Display"/>
                <a:ea typeface="Playfair Display"/>
                <a:cs typeface="Playfair Display"/>
                <a:sym typeface="Playfair Display"/>
              </a:rPr>
              <a:t>VSEARCH has been shown to be a fast, accurate and full-fledged alternative to USEARCH.</a:t>
            </a:r>
            <a:endParaRPr sz="1000">
              <a:solidFill>
                <a:srgbClr val="212121"/>
              </a:solidFill>
              <a:highlight>
                <a:srgbClr val="FFFFFF"/>
              </a:highlight>
              <a:latin typeface="Playfair Display"/>
              <a:ea typeface="Playfair Display"/>
              <a:cs typeface="Playfair Display"/>
              <a:sym typeface="Playfair Display"/>
            </a:endParaRPr>
          </a:p>
          <a:p>
            <a:pPr indent="0" lvl="0" marL="457200" rtl="0" algn="l">
              <a:spcBef>
                <a:spcPts val="0"/>
              </a:spcBef>
              <a:spcAft>
                <a:spcPts val="0"/>
              </a:spcAft>
              <a:buNone/>
            </a:pPr>
            <a:r>
              <a:t/>
            </a:r>
            <a:endParaRPr sz="1000">
              <a:solidFill>
                <a:srgbClr val="212121"/>
              </a:solidFill>
              <a:highlight>
                <a:srgbClr val="FFFFFF"/>
              </a:highlight>
              <a:latin typeface="Times New Roman"/>
              <a:ea typeface="Times New Roman"/>
              <a:cs typeface="Times New Roman"/>
              <a:sym typeface="Times New Roman"/>
            </a:endParaRPr>
          </a:p>
          <a:p>
            <a:pPr indent="-292100" lvl="0" marL="457200" rtl="0" algn="l">
              <a:spcBef>
                <a:spcPts val="0"/>
              </a:spcBef>
              <a:spcAft>
                <a:spcPts val="0"/>
              </a:spcAft>
              <a:buSzPts val="1000"/>
              <a:buFont typeface="Playfair Display"/>
              <a:buChar char="●"/>
            </a:pPr>
            <a:r>
              <a:rPr lang="en" sz="1000">
                <a:latin typeface="Playfair Display"/>
                <a:ea typeface="Playfair Display"/>
                <a:cs typeface="Playfair Display"/>
                <a:sym typeface="Playfair Display"/>
              </a:rPr>
              <a:t>VSEARCH</a:t>
            </a:r>
            <a:r>
              <a:rPr lang="en" sz="1000">
                <a:latin typeface="Playfair Display"/>
                <a:ea typeface="Playfair Display"/>
                <a:cs typeface="Playfair Display"/>
                <a:sym typeface="Playfair Display"/>
              </a:rPr>
              <a:t>is in general more accurate than USEARCH when performing searching clustering, chimera detection and subsampling.</a:t>
            </a:r>
            <a:endParaRPr sz="1000">
              <a:latin typeface="Playfair Display"/>
              <a:ea typeface="Playfair Display"/>
              <a:cs typeface="Playfair Display"/>
              <a:sym typeface="Playfair Display"/>
            </a:endParaRPr>
          </a:p>
          <a:p>
            <a:pPr indent="0" lvl="0" marL="457200" rtl="0" algn="l">
              <a:spcBef>
                <a:spcPts val="0"/>
              </a:spcBef>
              <a:spcAft>
                <a:spcPts val="0"/>
              </a:spcAft>
              <a:buNone/>
            </a:pPr>
            <a:r>
              <a:t/>
            </a:r>
            <a:endParaRPr sz="1000">
              <a:latin typeface="Playfair Display"/>
              <a:ea typeface="Playfair Display"/>
              <a:cs typeface="Playfair Display"/>
              <a:sym typeface="Playfair Display"/>
            </a:endParaRPr>
          </a:p>
          <a:p>
            <a:pPr indent="-292100" lvl="0" marL="457200" rtl="0" algn="l">
              <a:spcBef>
                <a:spcPts val="0"/>
              </a:spcBef>
              <a:spcAft>
                <a:spcPts val="0"/>
              </a:spcAft>
              <a:buSzPts val="1000"/>
              <a:buFont typeface="Playfair Display"/>
              <a:buChar char="●"/>
            </a:pPr>
            <a:r>
              <a:rPr lang="en" sz="1000">
                <a:latin typeface="Playfair Display"/>
                <a:ea typeface="Playfair Display"/>
                <a:cs typeface="Playfair Display"/>
                <a:sym typeface="Playfair Display"/>
              </a:rPr>
              <a:t>VSEARCH is faster than USEARCH when performing replication and merging of paired-end reads, but slower for clustering and chimera detection.</a:t>
            </a:r>
            <a:endParaRPr sz="1000">
              <a:latin typeface="Playfair Display"/>
              <a:ea typeface="Playfair Display"/>
              <a:cs typeface="Playfair Display"/>
              <a:sym typeface="Playfair Display"/>
            </a:endParaRPr>
          </a:p>
          <a:p>
            <a:pPr indent="0" lvl="0" marL="457200" rtl="0" algn="l">
              <a:spcBef>
                <a:spcPts val="0"/>
              </a:spcBef>
              <a:spcAft>
                <a:spcPts val="0"/>
              </a:spcAft>
              <a:buNone/>
            </a:pPr>
            <a:r>
              <a:t/>
            </a:r>
            <a:endParaRPr sz="1000">
              <a:latin typeface="Playfair Display"/>
              <a:ea typeface="Playfair Display"/>
              <a:cs typeface="Playfair Display"/>
              <a:sym typeface="Playfair Display"/>
            </a:endParaRPr>
          </a:p>
          <a:p>
            <a:pPr indent="-292100" lvl="0" marL="457200" rtl="0" algn="l">
              <a:spcBef>
                <a:spcPts val="0"/>
              </a:spcBef>
              <a:spcAft>
                <a:spcPts val="0"/>
              </a:spcAft>
              <a:buSzPts val="1000"/>
              <a:buFont typeface="Playfair Display"/>
              <a:buChar char="●"/>
            </a:pPr>
            <a:r>
              <a:rPr lang="en" sz="1100">
                <a:solidFill>
                  <a:srgbClr val="212121"/>
                </a:solidFill>
                <a:highlight>
                  <a:srgbClr val="FFFFFF"/>
                </a:highlight>
                <a:latin typeface="Playfair Display"/>
                <a:ea typeface="Playfair Display"/>
                <a:cs typeface="Playfair Display"/>
                <a:sym typeface="Playfair Display"/>
              </a:rPr>
              <a:t>VSEARCH is both open source and free of charge which is beneficial for end-users and can motivate research activities.</a:t>
            </a:r>
            <a:endParaRPr sz="1000">
              <a:latin typeface="Playfair Display"/>
              <a:ea typeface="Playfair Display"/>
              <a:cs typeface="Playfair Display"/>
              <a:sym typeface="Playfair Display"/>
            </a:endParaRPr>
          </a:p>
          <a:p>
            <a:pPr indent="0" lvl="0" marL="457200" rtl="0" algn="l">
              <a:spcBef>
                <a:spcPts val="0"/>
              </a:spcBef>
              <a:spcAft>
                <a:spcPts val="0"/>
              </a:spcAft>
              <a:buNone/>
            </a:pPr>
            <a:r>
              <a:t/>
            </a:r>
            <a:endParaRPr sz="600">
              <a:latin typeface="Playfair Display"/>
              <a:ea typeface="Playfair Display"/>
              <a:cs typeface="Playfair Display"/>
              <a:sym typeface="Playfair Display"/>
            </a:endParaRPr>
          </a:p>
        </p:txBody>
      </p:sp>
      <p:pic>
        <p:nvPicPr>
          <p:cNvPr id="105" name="Google Shape;105;p19"/>
          <p:cNvPicPr preferRelativeResize="0"/>
          <p:nvPr/>
        </p:nvPicPr>
        <p:blipFill>
          <a:blip r:embed="rId4">
            <a:alphaModFix/>
          </a:blip>
          <a:stretch>
            <a:fillRect/>
          </a:stretch>
        </p:blipFill>
        <p:spPr>
          <a:xfrm>
            <a:off x="754325" y="3039850"/>
            <a:ext cx="2543800" cy="947500"/>
          </a:xfrm>
          <a:prstGeom prst="rect">
            <a:avLst/>
          </a:prstGeom>
          <a:noFill/>
          <a:ln>
            <a:noFill/>
          </a:ln>
        </p:spPr>
      </p:pic>
      <p:pic>
        <p:nvPicPr>
          <p:cNvPr id="106" name="Google Shape;106;p19"/>
          <p:cNvPicPr preferRelativeResize="0"/>
          <p:nvPr/>
        </p:nvPicPr>
        <p:blipFill>
          <a:blip r:embed="rId5">
            <a:alphaModFix/>
          </a:blip>
          <a:stretch>
            <a:fillRect/>
          </a:stretch>
        </p:blipFill>
        <p:spPr>
          <a:xfrm>
            <a:off x="4545450" y="3066298"/>
            <a:ext cx="2985949" cy="894626"/>
          </a:xfrm>
          <a:prstGeom prst="rect">
            <a:avLst/>
          </a:prstGeom>
          <a:noFill/>
          <a:ln>
            <a:noFill/>
          </a:ln>
        </p:spPr>
      </p:pic>
      <p:sp>
        <p:nvSpPr>
          <p:cNvPr id="107" name="Google Shape;107;p19"/>
          <p:cNvSpPr txBox="1"/>
          <p:nvPr/>
        </p:nvSpPr>
        <p:spPr>
          <a:xfrm>
            <a:off x="5135150" y="4136300"/>
            <a:ext cx="2733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2"/>
                </a:solidFill>
                <a:highlight>
                  <a:srgbClr val="FFFFFF"/>
                </a:highlight>
                <a:latin typeface="Playfair Display"/>
                <a:ea typeface="Playfair Display"/>
                <a:cs typeface="Playfair Display"/>
                <a:sym typeface="Playfair Display"/>
              </a:rPr>
              <a:t>Paired read merging ( forward and reverse reads that overlap, can be merged to give a single sequence </a:t>
            </a:r>
            <a:endParaRPr sz="800">
              <a:latin typeface="Playfair Display"/>
              <a:ea typeface="Playfair Display"/>
              <a:cs typeface="Playfair Display"/>
              <a:sym typeface="Playfair Display"/>
            </a:endParaRPr>
          </a:p>
        </p:txBody>
      </p:sp>
      <p:sp>
        <p:nvSpPr>
          <p:cNvPr id="108" name="Google Shape;108;p19"/>
          <p:cNvSpPr txBox="1"/>
          <p:nvPr/>
        </p:nvSpPr>
        <p:spPr>
          <a:xfrm>
            <a:off x="520775" y="4038700"/>
            <a:ext cx="3381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2"/>
                </a:solidFill>
                <a:highlight>
                  <a:srgbClr val="FFFFFF"/>
                </a:highlight>
                <a:latin typeface="Playfair Display"/>
                <a:ea typeface="Playfair Display"/>
                <a:cs typeface="Playfair Display"/>
                <a:sym typeface="Playfair Display"/>
              </a:rPr>
              <a:t>Chimeras (sequences formed from two or more biological sequences joined together)</a:t>
            </a:r>
            <a:endParaRPr sz="1200">
              <a:latin typeface="Playfair Display"/>
              <a:ea typeface="Playfair Display"/>
              <a:cs typeface="Playfair Display"/>
              <a:sym typeface="Playfair Dis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VSEARCH vs. USEARCH</a:t>
            </a:r>
            <a:endParaRPr/>
          </a:p>
        </p:txBody>
      </p:sp>
      <p:pic>
        <p:nvPicPr>
          <p:cNvPr id="114" name="Google Shape;114;p20"/>
          <p:cNvPicPr preferRelativeResize="0"/>
          <p:nvPr/>
        </p:nvPicPr>
        <p:blipFill>
          <a:blip r:embed="rId4">
            <a:alphaModFix/>
          </a:blip>
          <a:stretch>
            <a:fillRect/>
          </a:stretch>
        </p:blipFill>
        <p:spPr>
          <a:xfrm>
            <a:off x="195950" y="1054463"/>
            <a:ext cx="5032220" cy="3147675"/>
          </a:xfrm>
          <a:prstGeom prst="rect">
            <a:avLst/>
          </a:prstGeom>
          <a:noFill/>
          <a:ln>
            <a:noFill/>
          </a:ln>
        </p:spPr>
      </p:pic>
      <p:sp>
        <p:nvSpPr>
          <p:cNvPr id="115" name="Google Shape;115;p20"/>
          <p:cNvSpPr txBox="1"/>
          <p:nvPr/>
        </p:nvSpPr>
        <p:spPr>
          <a:xfrm>
            <a:off x="0" y="4618850"/>
            <a:ext cx="5690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Roboto"/>
                <a:ea typeface="Roboto"/>
                <a:cs typeface="Roboto"/>
                <a:sym typeface="Roboto"/>
              </a:rPr>
              <a:t>https://www.ncbi.nlm.nih.gov/pmc/articles/PMC5075697/</a:t>
            </a:r>
            <a:endParaRPr i="1" sz="1000">
              <a:latin typeface="Roboto"/>
              <a:ea typeface="Roboto"/>
              <a:cs typeface="Roboto"/>
              <a:sym typeface="Roboto"/>
            </a:endParaRPr>
          </a:p>
        </p:txBody>
      </p:sp>
      <p:pic>
        <p:nvPicPr>
          <p:cNvPr id="116" name="Google Shape;116;p20"/>
          <p:cNvPicPr preferRelativeResize="0"/>
          <p:nvPr/>
        </p:nvPicPr>
        <p:blipFill>
          <a:blip r:embed="rId5">
            <a:alphaModFix/>
          </a:blip>
          <a:stretch>
            <a:fillRect/>
          </a:stretch>
        </p:blipFill>
        <p:spPr>
          <a:xfrm>
            <a:off x="5536375" y="877675"/>
            <a:ext cx="3264800" cy="3277075"/>
          </a:xfrm>
          <a:prstGeom prst="rect">
            <a:avLst/>
          </a:prstGeom>
          <a:noFill/>
          <a:ln>
            <a:noFill/>
          </a:ln>
        </p:spPr>
      </p:pic>
      <p:sp>
        <p:nvSpPr>
          <p:cNvPr id="117" name="Google Shape;117;p20"/>
          <p:cNvSpPr txBox="1"/>
          <p:nvPr/>
        </p:nvSpPr>
        <p:spPr>
          <a:xfrm>
            <a:off x="5766525" y="4154750"/>
            <a:ext cx="3034800" cy="785100"/>
          </a:xfrm>
          <a:prstGeom prst="rect">
            <a:avLst/>
          </a:prstGeom>
          <a:noFill/>
          <a:ln>
            <a:noFill/>
          </a:ln>
        </p:spPr>
        <p:txBody>
          <a:bodyPr anchorCtr="0" anchor="t" bIns="91425" lIns="91425" spcFirstLastPara="1" rIns="91425" wrap="square" tIns="91425">
            <a:spAutoFit/>
          </a:bodyPr>
          <a:lstStyle/>
          <a:p>
            <a:pPr indent="-273050" lvl="0" marL="457200" rtl="0" algn="l">
              <a:spcBef>
                <a:spcPts val="0"/>
              </a:spcBef>
              <a:spcAft>
                <a:spcPts val="0"/>
              </a:spcAft>
              <a:buSzPts val="700"/>
              <a:buFont typeface="Playfair Display"/>
              <a:buChar char="●"/>
            </a:pPr>
            <a:r>
              <a:rPr lang="en" sz="700">
                <a:latin typeface="Playfair Display"/>
                <a:ea typeface="Playfair Display"/>
                <a:cs typeface="Playfair Display"/>
                <a:sym typeface="Playfair Display"/>
              </a:rPr>
              <a:t>VSEARCH vs. USEARCH clustering speed</a:t>
            </a:r>
            <a:endParaRPr sz="700">
              <a:latin typeface="Playfair Display"/>
              <a:ea typeface="Playfair Display"/>
              <a:cs typeface="Playfair Display"/>
              <a:sym typeface="Playfair Display"/>
            </a:endParaRPr>
          </a:p>
          <a:p>
            <a:pPr indent="-279400" lvl="0" marL="457200" rtl="0" algn="l">
              <a:spcBef>
                <a:spcPts val="0"/>
              </a:spcBef>
              <a:spcAft>
                <a:spcPts val="0"/>
              </a:spcAft>
              <a:buClr>
                <a:srgbClr val="212121"/>
              </a:buClr>
              <a:buSzPts val="800"/>
              <a:buFont typeface="Playfair Display"/>
              <a:buChar char="●"/>
            </a:pPr>
            <a:r>
              <a:rPr lang="en" sz="800">
                <a:solidFill>
                  <a:srgbClr val="212121"/>
                </a:solidFill>
                <a:highlight>
                  <a:srgbClr val="FFFFFF"/>
                </a:highlight>
                <a:latin typeface="Playfair Display"/>
                <a:ea typeface="Playfair Display"/>
                <a:cs typeface="Playfair Display"/>
                <a:sym typeface="Playfair Display"/>
              </a:rPr>
              <a:t>USEARCH programs is in general 2–3 times faster than VSEARCH.</a:t>
            </a:r>
            <a:endParaRPr sz="800">
              <a:solidFill>
                <a:srgbClr val="212121"/>
              </a:solidFill>
              <a:highlight>
                <a:srgbClr val="FFFFFF"/>
              </a:highlight>
              <a:latin typeface="Playfair Display"/>
              <a:ea typeface="Playfair Display"/>
              <a:cs typeface="Playfair Display"/>
              <a:sym typeface="Playfair Display"/>
            </a:endParaRPr>
          </a:p>
          <a:p>
            <a:pPr indent="-279400" lvl="0" marL="457200" rtl="0" algn="l">
              <a:spcBef>
                <a:spcPts val="0"/>
              </a:spcBef>
              <a:spcAft>
                <a:spcPts val="0"/>
              </a:spcAft>
              <a:buClr>
                <a:srgbClr val="212121"/>
              </a:buClr>
              <a:buSzPts val="800"/>
              <a:buFont typeface="Playfair Display"/>
              <a:buChar char="●"/>
            </a:pPr>
            <a:r>
              <a:rPr lang="en" sz="800">
                <a:solidFill>
                  <a:srgbClr val="212121"/>
                </a:solidFill>
                <a:highlight>
                  <a:srgbClr val="FFFFFF"/>
                </a:highlight>
                <a:latin typeface="Playfair Display"/>
                <a:ea typeface="Playfair Display"/>
                <a:cs typeface="Playfair Display"/>
                <a:sym typeface="Playfair Display"/>
              </a:rPr>
              <a:t>Difference in speed is smaller for higher thresholds, especially at 99% similarity</a:t>
            </a:r>
            <a:endParaRPr sz="800">
              <a:solidFill>
                <a:srgbClr val="212121"/>
              </a:solidFill>
              <a:highlight>
                <a:srgbClr val="FFFFFF"/>
              </a:highlight>
              <a:latin typeface="Playfair Display"/>
              <a:ea typeface="Playfair Display"/>
              <a:cs typeface="Playfair Display"/>
              <a:sym typeface="Playfair Display"/>
            </a:endParaRPr>
          </a:p>
        </p:txBody>
      </p:sp>
      <p:sp>
        <p:nvSpPr>
          <p:cNvPr id="118" name="Google Shape;118;p20"/>
          <p:cNvSpPr txBox="1"/>
          <p:nvPr/>
        </p:nvSpPr>
        <p:spPr>
          <a:xfrm>
            <a:off x="311700" y="3909575"/>
            <a:ext cx="4429800" cy="677100"/>
          </a:xfrm>
          <a:prstGeom prst="rect">
            <a:avLst/>
          </a:prstGeom>
          <a:noFill/>
          <a:ln>
            <a:noFill/>
          </a:ln>
        </p:spPr>
        <p:txBody>
          <a:bodyPr anchorCtr="0" anchor="t" bIns="91425" lIns="91425" spcFirstLastPara="1" rIns="91425" wrap="square" tIns="91425">
            <a:spAutoFit/>
          </a:bodyPr>
          <a:lstStyle/>
          <a:p>
            <a:pPr indent="-279400" lvl="0" marL="457200" rtl="0" algn="l">
              <a:spcBef>
                <a:spcPts val="0"/>
              </a:spcBef>
              <a:spcAft>
                <a:spcPts val="0"/>
              </a:spcAft>
              <a:buClr>
                <a:srgbClr val="212121"/>
              </a:buClr>
              <a:buSzPts val="800"/>
              <a:buFont typeface="Playfair Display"/>
              <a:buChar char="●"/>
            </a:pPr>
            <a:r>
              <a:rPr lang="en" sz="800">
                <a:solidFill>
                  <a:srgbClr val="212121"/>
                </a:solidFill>
                <a:highlight>
                  <a:srgbClr val="FFFFFF"/>
                </a:highlight>
                <a:latin typeface="Playfair Display"/>
                <a:ea typeface="Playfair Display"/>
                <a:cs typeface="Playfair Display"/>
                <a:sym typeface="Playfair Display"/>
              </a:rPr>
              <a:t>VSEARCH is about twice as fast as USEARCH 8 and 4–5 times faster than USEARCH version 7.</a:t>
            </a:r>
            <a:endParaRPr sz="800">
              <a:solidFill>
                <a:srgbClr val="212121"/>
              </a:solidFill>
              <a:highlight>
                <a:srgbClr val="FFFFFF"/>
              </a:highlight>
              <a:latin typeface="Playfair Display"/>
              <a:ea typeface="Playfair Display"/>
              <a:cs typeface="Playfair Display"/>
              <a:sym typeface="Playfair Display"/>
            </a:endParaRPr>
          </a:p>
          <a:p>
            <a:pPr indent="-279400" lvl="0" marL="457200" rtl="0" algn="l">
              <a:spcBef>
                <a:spcPts val="0"/>
              </a:spcBef>
              <a:spcAft>
                <a:spcPts val="0"/>
              </a:spcAft>
              <a:buClr>
                <a:srgbClr val="212121"/>
              </a:buClr>
              <a:buSzPts val="800"/>
              <a:buFont typeface="Playfair Display"/>
              <a:buChar char="●"/>
            </a:pPr>
            <a:r>
              <a:rPr lang="en" sz="800">
                <a:solidFill>
                  <a:srgbClr val="212121"/>
                </a:solidFill>
                <a:highlight>
                  <a:srgbClr val="FFFFFF"/>
                </a:highlight>
                <a:latin typeface="Playfair Display"/>
                <a:ea typeface="Playfair Display"/>
                <a:cs typeface="Playfair Display"/>
                <a:sym typeface="Playfair Display"/>
              </a:rPr>
              <a:t>VSEARCH is in the middle by merging more reads than USEARCH 8 with only a small decrease in the percentage of correct merges</a:t>
            </a:r>
            <a:endParaRPr sz="300">
              <a:solidFill>
                <a:srgbClr val="212121"/>
              </a:solidFill>
              <a:highlight>
                <a:srgbClr val="FFFFFF"/>
              </a:highlight>
              <a:latin typeface="Playfair Display"/>
              <a:ea typeface="Playfair Display"/>
              <a:cs typeface="Playfair Display"/>
              <a:sym typeface="Playfair Displ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Implementation</a:t>
            </a:r>
            <a:endParaRPr/>
          </a:p>
        </p:txBody>
      </p:sp>
      <p:sp>
        <p:nvSpPr>
          <p:cNvPr id="124" name="Google Shape;124;p2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 of now, the most recent version of usearch is 11.0.667</a:t>
            </a:r>
            <a:endParaRPr/>
          </a:p>
          <a:p>
            <a:pPr indent="-317500" lvl="1" marL="914400" rtl="0" algn="l">
              <a:spcBef>
                <a:spcPts val="0"/>
              </a:spcBef>
              <a:spcAft>
                <a:spcPts val="0"/>
              </a:spcAft>
              <a:buSzPts val="1400"/>
              <a:buChar char="○"/>
            </a:pPr>
            <a:r>
              <a:rPr lang="en"/>
              <a:t>The tutorial was designed for 10.0.XXX</a:t>
            </a:r>
            <a:endParaRPr/>
          </a:p>
          <a:p>
            <a:pPr indent="-342900" lvl="0" marL="457200" rtl="0" algn="l">
              <a:spcBef>
                <a:spcPts val="0"/>
              </a:spcBef>
              <a:spcAft>
                <a:spcPts val="0"/>
              </a:spcAft>
              <a:buSzPts val="1800"/>
              <a:buChar char="●"/>
            </a:pPr>
            <a:r>
              <a:rPr lang="en"/>
              <a:t>Implementation of vsearch is not one-to-one with usearch</a:t>
            </a:r>
            <a:endParaRPr/>
          </a:p>
        </p:txBody>
      </p:sp>
      <p:pic>
        <p:nvPicPr>
          <p:cNvPr id="125" name="Google Shape;125;p21"/>
          <p:cNvPicPr preferRelativeResize="0"/>
          <p:nvPr/>
        </p:nvPicPr>
        <p:blipFill>
          <a:blip r:embed="rId3">
            <a:alphaModFix/>
          </a:blip>
          <a:stretch>
            <a:fillRect/>
          </a:stretch>
        </p:blipFill>
        <p:spPr>
          <a:xfrm>
            <a:off x="5879297" y="2392775"/>
            <a:ext cx="3264700" cy="2750725"/>
          </a:xfrm>
          <a:prstGeom prst="rect">
            <a:avLst/>
          </a:prstGeom>
          <a:noFill/>
          <a:ln>
            <a:noFill/>
          </a:ln>
        </p:spPr>
      </p:pic>
      <p:pic>
        <p:nvPicPr>
          <p:cNvPr id="126" name="Google Shape;126;p21"/>
          <p:cNvPicPr preferRelativeResize="0"/>
          <p:nvPr/>
        </p:nvPicPr>
        <p:blipFill>
          <a:blip r:embed="rId4">
            <a:alphaModFix/>
          </a:blip>
          <a:stretch>
            <a:fillRect/>
          </a:stretch>
        </p:blipFill>
        <p:spPr>
          <a:xfrm>
            <a:off x="949125" y="2587511"/>
            <a:ext cx="4018576" cy="627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