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3"/>
  </p:notesMasterIdLst>
  <p:sldIdLst>
    <p:sldId id="256" r:id="rId2"/>
    <p:sldId id="264" r:id="rId3"/>
    <p:sldId id="260" r:id="rId4"/>
    <p:sldId id="263" r:id="rId5"/>
    <p:sldId id="262" r:id="rId6"/>
    <p:sldId id="281" r:id="rId7"/>
    <p:sldId id="282" r:id="rId8"/>
    <p:sldId id="275" r:id="rId9"/>
    <p:sldId id="273" r:id="rId10"/>
    <p:sldId id="266" r:id="rId11"/>
    <p:sldId id="268" r:id="rId12"/>
    <p:sldId id="269" r:id="rId13"/>
    <p:sldId id="270" r:id="rId14"/>
    <p:sldId id="271" r:id="rId15"/>
    <p:sldId id="272" r:id="rId16"/>
    <p:sldId id="283" r:id="rId17"/>
    <p:sldId id="284" r:id="rId18"/>
    <p:sldId id="279" r:id="rId19"/>
    <p:sldId id="280" r:id="rId20"/>
    <p:sldId id="257"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F1FDE4-281C-35B2-6991-F71803C5DC2B}" name="Stewart,Joseph" initials="St" userId="S::jjs448@drexel.edu::f6e86040-fd0e-418c-9ec0-cec5721f1f30"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FAEAE2-A18C-4D55-961E-C744CA8DA5A2}" type="datetimeFigureOut">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1F1E5-9698-4E57-8E6E-FFE0A6486DB7}" type="slidenum">
              <a:t>‹#›</a:t>
            </a:fld>
            <a:endParaRPr lang="en-US"/>
          </a:p>
        </p:txBody>
      </p:sp>
    </p:spTree>
    <p:extLst>
      <p:ext uri="{BB962C8B-B14F-4D97-AF65-F5344CB8AC3E}">
        <p14:creationId xmlns:p14="http://schemas.microsoft.com/office/powerpoint/2010/main" val="50213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Normal mode matches </a:t>
            </a:r>
            <a:r>
              <a:rPr lang="en-US" i="1">
                <a:cs typeface="Calibri"/>
              </a:rPr>
              <a:t>all</a:t>
            </a:r>
            <a:r>
              <a:rPr lang="en-US">
                <a:cs typeface="Calibri"/>
              </a:rPr>
              <a:t> k-</a:t>
            </a:r>
            <a:r>
              <a:rPr lang="en-US" err="1">
                <a:cs typeface="Calibri"/>
              </a:rPr>
              <a:t>mers</a:t>
            </a:r>
            <a:r>
              <a:rPr lang="en-US">
                <a:cs typeface="Calibri"/>
              </a:rPr>
              <a:t>, while quick only grabs the first k-mer. </a:t>
            </a:r>
          </a:p>
          <a:p>
            <a:r>
              <a:rPr lang="en-US">
                <a:cs typeface="Calibri"/>
              </a:rPr>
              <a:t>Precision and recall are likely next slide, but the exact match process means higher precision, and they use sensitivity instead of recall. Sensitivity is low, but when it's right, it's right</a:t>
            </a:r>
          </a:p>
          <a:p>
            <a:r>
              <a:rPr lang="en-US">
                <a:cs typeface="Calibri"/>
              </a:rPr>
              <a:t>Also they measured from genus level.</a:t>
            </a:r>
          </a:p>
        </p:txBody>
      </p:sp>
      <p:sp>
        <p:nvSpPr>
          <p:cNvPr id="4" name="Slide Number Placeholder 3"/>
          <p:cNvSpPr>
            <a:spLocks noGrp="1"/>
          </p:cNvSpPr>
          <p:nvPr>
            <p:ph type="sldNum" sz="quarter" idx="5"/>
          </p:nvPr>
        </p:nvSpPr>
        <p:spPr/>
        <p:txBody>
          <a:bodyPr/>
          <a:lstStyle/>
          <a:p>
            <a:fld id="{D9C1F1E5-9698-4E57-8E6E-FFE0A6486DB7}" type="slidenum">
              <a:t>3</a:t>
            </a:fld>
            <a:endParaRPr lang="en-US"/>
          </a:p>
        </p:txBody>
      </p:sp>
    </p:spTree>
    <p:extLst>
      <p:ext uri="{BB962C8B-B14F-4D97-AF65-F5344CB8AC3E}">
        <p14:creationId xmlns:p14="http://schemas.microsoft.com/office/powerpoint/2010/main" val="1633140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5/16/2022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438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5/16/2022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8344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5/16/2022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285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5/16/2022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2255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5/16/2022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697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5/16/2022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2069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5/16/2022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20436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5/16/2022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18827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5/16/2022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5014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5/16/2022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6216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5/16/2022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592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5/16/2022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4601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ncbi.nlm.nih.gov/taxonomy" TargetMode="External"/><Relationship Id="rId2" Type="http://schemas.openxmlformats.org/officeDocument/2006/relationships/hyperlink" Target="https://www.ccb.jhu.edu/software/kraken2/"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enomics.readthedocs.io/en/latest/index.html" TargetMode="External"/><Relationship Id="rId1" Type="http://schemas.openxmlformats.org/officeDocument/2006/relationships/slideLayout" Target="../slideLayouts/slideLayout2.xml"/><Relationship Id="rId4" Type="http://schemas.openxmlformats.org/officeDocument/2006/relationships/hyperlink" Target="https://genomics.readthedocs.io/en/latest/ngs-taxonomic-investigation/index.html#overview"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www.ccb.jhu.edu/software/kraken2/index.shtml?t=downloads" TargetMode="External"/><Relationship Id="rId3" Type="http://schemas.openxmlformats.org/officeDocument/2006/relationships/hyperlink" Target="https://proteusmaster.urcf.drexel.edu/urcfwiki/index.php/Singularity#Pull_an_Image" TargetMode="External"/><Relationship Id="rId7" Type="http://schemas.openxmlformats.org/officeDocument/2006/relationships/hyperlink" Target="https://genomics.readthedocs.io/en/latest/ngs-taxonomic-investigation/index.html#kraken2" TargetMode="External"/><Relationship Id="rId2" Type="http://schemas.openxmlformats.org/officeDocument/2006/relationships/hyperlink" Target="https://genomebiology.biomedcentral.com/articles/10.1186/gb-2014-15-3-r46" TargetMode="External"/><Relationship Id="rId1" Type="http://schemas.openxmlformats.org/officeDocument/2006/relationships/slideLayout" Target="../slideLayouts/slideLayout2.xml"/><Relationship Id="rId6" Type="http://schemas.openxmlformats.org/officeDocument/2006/relationships/hyperlink" Target="https://github.com/DerrickWood/kraken2" TargetMode="External"/><Relationship Id="rId5" Type="http://schemas.openxmlformats.org/officeDocument/2006/relationships/hyperlink" Target="https://singularity-user-docs.readthedocs.io/en/latest/singularity_and_docker.html" TargetMode="External"/><Relationship Id="rId4" Type="http://schemas.openxmlformats.org/officeDocument/2006/relationships/hyperlink" Target="https://singularity-tutorial.github.io/" TargetMode="External"/><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enomebiology.biomedcentral.com/articles/10.1186/gb-2014-15-3-r46"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enomebiology.biomedcentral.com/articles/10.1186/gb-2014-15-3-r46"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enomebiology.biomedcentral.com/articles/10.1186/s13059-017-1299-7"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enomebiology.biomedcentral.com/articles/10.1186/s13059-019-1891-0"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6178FD-53D0-FF65-A01C-381E59CF0146}"/>
              </a:ext>
            </a:extLst>
          </p:cNvPr>
          <p:cNvPicPr>
            <a:picLocks noChangeAspect="1"/>
          </p:cNvPicPr>
          <p:nvPr/>
        </p:nvPicPr>
        <p:blipFill rotWithShape="1">
          <a:blip r:embed="rId2">
            <a:alphaModFix amt="40000"/>
          </a:blip>
          <a:srcRect r="-2" b="6263"/>
          <a:stretch/>
        </p:blipFill>
        <p:spPr>
          <a:xfrm>
            <a:off x="-2" y="-2"/>
            <a:ext cx="12192001" cy="6858001"/>
          </a:xfrm>
          <a:prstGeom prst="rect">
            <a:avLst/>
          </a:prstGeom>
        </p:spPr>
      </p:pic>
      <p:sp>
        <p:nvSpPr>
          <p:cNvPr id="2" name="Title 1"/>
          <p:cNvSpPr>
            <a:spLocks noGrp="1"/>
          </p:cNvSpPr>
          <p:nvPr>
            <p:ph type="ctrTitle"/>
          </p:nvPr>
        </p:nvSpPr>
        <p:spPr>
          <a:xfrm>
            <a:off x="517870" y="978408"/>
            <a:ext cx="5021182" cy="2334248"/>
          </a:xfrm>
        </p:spPr>
        <p:txBody>
          <a:bodyPr anchor="t">
            <a:normAutofit/>
          </a:bodyPr>
          <a:lstStyle/>
          <a:p>
            <a:r>
              <a:rPr lang="en-US">
                <a:solidFill>
                  <a:srgbClr val="FFFFFF"/>
                </a:solidFill>
                <a:ea typeface="Calibri Light"/>
                <a:cs typeface="Calibri Light"/>
              </a:rPr>
              <a:t>Kraken2</a:t>
            </a:r>
            <a:endParaRPr lang="en-US">
              <a:solidFill>
                <a:srgbClr val="FFFFFF"/>
              </a:solidFill>
            </a:endParaRPr>
          </a:p>
        </p:txBody>
      </p:sp>
      <p:sp>
        <p:nvSpPr>
          <p:cNvPr id="3" name="Subtitle 2"/>
          <p:cNvSpPr>
            <a:spLocks noGrp="1"/>
          </p:cNvSpPr>
          <p:nvPr>
            <p:ph type="subTitle" idx="1"/>
          </p:nvPr>
        </p:nvSpPr>
        <p:spPr>
          <a:xfrm>
            <a:off x="517870" y="4482450"/>
            <a:ext cx="5040785" cy="1724029"/>
          </a:xfrm>
        </p:spPr>
        <p:txBody>
          <a:bodyPr anchor="t">
            <a:normAutofit/>
          </a:bodyPr>
          <a:lstStyle/>
          <a:p>
            <a:endParaRPr lang="en-US">
              <a:solidFill>
                <a:srgbClr val="FFFFFF"/>
              </a:solidFill>
            </a:endParaRP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87B1-994E-B463-5921-FECE54BE54F6}"/>
              </a:ext>
            </a:extLst>
          </p:cNvPr>
          <p:cNvSpPr>
            <a:spLocks noGrp="1"/>
          </p:cNvSpPr>
          <p:nvPr>
            <p:ph type="title"/>
          </p:nvPr>
        </p:nvSpPr>
        <p:spPr/>
        <p:txBody>
          <a:bodyPr/>
          <a:lstStyle/>
          <a:p>
            <a:r>
              <a:rPr lang="en-US"/>
              <a:t>Using minikraken-v1 database</a:t>
            </a:r>
          </a:p>
        </p:txBody>
      </p:sp>
      <p:pic>
        <p:nvPicPr>
          <p:cNvPr id="4" name="Picture 4" descr="Text&#10;&#10;Description automatically generated">
            <a:extLst>
              <a:ext uri="{FF2B5EF4-FFF2-40B4-BE49-F238E27FC236}">
                <a16:creationId xmlns:a16="http://schemas.microsoft.com/office/drawing/2014/main" id="{554912C7-1498-DB23-B90A-B69DD76464AB}"/>
              </a:ext>
            </a:extLst>
          </p:cNvPr>
          <p:cNvPicPr>
            <a:picLocks noChangeAspect="1"/>
          </p:cNvPicPr>
          <p:nvPr/>
        </p:nvPicPr>
        <p:blipFill>
          <a:blip r:embed="rId2"/>
          <a:stretch>
            <a:fillRect/>
          </a:stretch>
        </p:blipFill>
        <p:spPr>
          <a:xfrm>
            <a:off x="520168" y="3741035"/>
            <a:ext cx="11083084" cy="1477124"/>
          </a:xfrm>
          <a:prstGeom prst="rect">
            <a:avLst/>
          </a:prstGeom>
        </p:spPr>
      </p:pic>
      <p:sp>
        <p:nvSpPr>
          <p:cNvPr id="3" name="Rectangle: Rounded Corners 2">
            <a:extLst>
              <a:ext uri="{FF2B5EF4-FFF2-40B4-BE49-F238E27FC236}">
                <a16:creationId xmlns:a16="http://schemas.microsoft.com/office/drawing/2014/main" id="{25E62258-B34C-1A17-A7D9-856319EE0589}"/>
              </a:ext>
            </a:extLst>
          </p:cNvPr>
          <p:cNvSpPr/>
          <p:nvPr/>
        </p:nvSpPr>
        <p:spPr>
          <a:xfrm>
            <a:off x="611458" y="4737410"/>
            <a:ext cx="3549805" cy="4832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950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C0F0-EAF3-EFC4-5612-264CA0281C5C}"/>
              </a:ext>
            </a:extLst>
          </p:cNvPr>
          <p:cNvSpPr>
            <a:spLocks noGrp="1"/>
          </p:cNvSpPr>
          <p:nvPr>
            <p:ph type="title"/>
          </p:nvPr>
        </p:nvSpPr>
        <p:spPr/>
        <p:txBody>
          <a:bodyPr/>
          <a:lstStyle/>
          <a:p>
            <a:r>
              <a:rPr lang="en-US"/>
              <a:t>Using minikraken-v2 database</a:t>
            </a:r>
          </a:p>
        </p:txBody>
      </p:sp>
      <p:pic>
        <p:nvPicPr>
          <p:cNvPr id="4" name="Picture 4" descr="Text&#10;&#10;Description automatically generated">
            <a:extLst>
              <a:ext uri="{FF2B5EF4-FFF2-40B4-BE49-F238E27FC236}">
                <a16:creationId xmlns:a16="http://schemas.microsoft.com/office/drawing/2014/main" id="{93DF222C-58F7-1150-2E6D-7F58F5132566}"/>
              </a:ext>
            </a:extLst>
          </p:cNvPr>
          <p:cNvPicPr>
            <a:picLocks noGrp="1" noChangeAspect="1"/>
          </p:cNvPicPr>
          <p:nvPr>
            <p:ph idx="1"/>
          </p:nvPr>
        </p:nvPicPr>
        <p:blipFill>
          <a:blip r:embed="rId2"/>
          <a:stretch>
            <a:fillRect/>
          </a:stretch>
        </p:blipFill>
        <p:spPr>
          <a:xfrm>
            <a:off x="1031286" y="4227294"/>
            <a:ext cx="10355181" cy="1343019"/>
          </a:xfrm>
        </p:spPr>
      </p:pic>
      <p:sp>
        <p:nvSpPr>
          <p:cNvPr id="3" name="Rectangle: Rounded Corners 2">
            <a:extLst>
              <a:ext uri="{FF2B5EF4-FFF2-40B4-BE49-F238E27FC236}">
                <a16:creationId xmlns:a16="http://schemas.microsoft.com/office/drawing/2014/main" id="{F2EE2F51-D1B4-4F33-3FDE-CF74606E51D0}"/>
              </a:ext>
            </a:extLst>
          </p:cNvPr>
          <p:cNvSpPr/>
          <p:nvPr/>
        </p:nvSpPr>
        <p:spPr>
          <a:xfrm>
            <a:off x="1029629" y="5109118"/>
            <a:ext cx="3549805" cy="4832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3530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895A-38AA-5CD8-DAE6-84A2F2E8E7BF}"/>
              </a:ext>
            </a:extLst>
          </p:cNvPr>
          <p:cNvSpPr>
            <a:spLocks noGrp="1"/>
          </p:cNvSpPr>
          <p:nvPr>
            <p:ph type="title"/>
          </p:nvPr>
        </p:nvSpPr>
        <p:spPr/>
        <p:txBody>
          <a:bodyPr/>
          <a:lstStyle/>
          <a:p>
            <a:r>
              <a:rPr lang="en-US"/>
              <a:t>Using </a:t>
            </a:r>
            <a:br>
              <a:rPr lang="en-US"/>
            </a:br>
            <a:r>
              <a:rPr lang="en-US"/>
              <a:t>16s_RDP</a:t>
            </a:r>
            <a:br>
              <a:rPr lang="en-US"/>
            </a:br>
            <a:r>
              <a:rPr lang="en-US"/>
              <a:t>database</a:t>
            </a:r>
          </a:p>
        </p:txBody>
      </p:sp>
      <p:pic>
        <p:nvPicPr>
          <p:cNvPr id="4" name="Picture 4" descr="Text&#10;&#10;Description automatically generated">
            <a:extLst>
              <a:ext uri="{FF2B5EF4-FFF2-40B4-BE49-F238E27FC236}">
                <a16:creationId xmlns:a16="http://schemas.microsoft.com/office/drawing/2014/main" id="{1B2CD6DA-56D7-8E27-B656-399652708CAB}"/>
              </a:ext>
            </a:extLst>
          </p:cNvPr>
          <p:cNvPicPr>
            <a:picLocks noGrp="1" noChangeAspect="1"/>
          </p:cNvPicPr>
          <p:nvPr>
            <p:ph idx="1"/>
          </p:nvPr>
        </p:nvPicPr>
        <p:blipFill>
          <a:blip r:embed="rId2"/>
          <a:stretch>
            <a:fillRect/>
          </a:stretch>
        </p:blipFill>
        <p:spPr>
          <a:xfrm>
            <a:off x="922428" y="4243863"/>
            <a:ext cx="10671857" cy="1349465"/>
          </a:xfrm>
        </p:spPr>
      </p:pic>
      <p:sp>
        <p:nvSpPr>
          <p:cNvPr id="3" name="Rectangle: Rounded Corners 2">
            <a:extLst>
              <a:ext uri="{FF2B5EF4-FFF2-40B4-BE49-F238E27FC236}">
                <a16:creationId xmlns:a16="http://schemas.microsoft.com/office/drawing/2014/main" id="{9FDA1AB7-4026-D915-6EAD-EA34BF66F876}"/>
              </a:ext>
            </a:extLst>
          </p:cNvPr>
          <p:cNvSpPr/>
          <p:nvPr/>
        </p:nvSpPr>
        <p:spPr>
          <a:xfrm>
            <a:off x="918117" y="5155581"/>
            <a:ext cx="3549805" cy="4832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1783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392F-2BF3-4B5E-0F7C-B00E8E13B3CB}"/>
              </a:ext>
            </a:extLst>
          </p:cNvPr>
          <p:cNvSpPr>
            <a:spLocks noGrp="1"/>
          </p:cNvSpPr>
          <p:nvPr>
            <p:ph type="title"/>
          </p:nvPr>
        </p:nvSpPr>
        <p:spPr/>
        <p:txBody>
          <a:bodyPr/>
          <a:lstStyle/>
          <a:p>
            <a:r>
              <a:rPr lang="en-US"/>
              <a:t>Using 16s_silva132 database</a:t>
            </a:r>
          </a:p>
        </p:txBody>
      </p:sp>
      <p:pic>
        <p:nvPicPr>
          <p:cNvPr id="4" name="Picture 4" descr="Text&#10;&#10;Description automatically generated">
            <a:extLst>
              <a:ext uri="{FF2B5EF4-FFF2-40B4-BE49-F238E27FC236}">
                <a16:creationId xmlns:a16="http://schemas.microsoft.com/office/drawing/2014/main" id="{56CB622E-ADEA-3938-872C-77E3F54DADE4}"/>
              </a:ext>
            </a:extLst>
          </p:cNvPr>
          <p:cNvPicPr>
            <a:picLocks noGrp="1" noChangeAspect="1"/>
          </p:cNvPicPr>
          <p:nvPr>
            <p:ph idx="1"/>
          </p:nvPr>
        </p:nvPicPr>
        <p:blipFill>
          <a:blip r:embed="rId2"/>
          <a:stretch>
            <a:fillRect/>
          </a:stretch>
        </p:blipFill>
        <p:spPr>
          <a:xfrm>
            <a:off x="516688" y="4458924"/>
            <a:ext cx="11592194" cy="1424045"/>
          </a:xfrm>
        </p:spPr>
      </p:pic>
      <p:sp>
        <p:nvSpPr>
          <p:cNvPr id="3" name="Rectangle: Rounded Corners 2">
            <a:extLst>
              <a:ext uri="{FF2B5EF4-FFF2-40B4-BE49-F238E27FC236}">
                <a16:creationId xmlns:a16="http://schemas.microsoft.com/office/drawing/2014/main" id="{881CE98B-4137-68F3-457F-C80B1BE1FB49}"/>
              </a:ext>
            </a:extLst>
          </p:cNvPr>
          <p:cNvSpPr/>
          <p:nvPr/>
        </p:nvSpPr>
        <p:spPr>
          <a:xfrm>
            <a:off x="518531" y="5443655"/>
            <a:ext cx="3902926" cy="4832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1694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AA3E9-A93C-B375-EF25-97EAA6340A6D}"/>
              </a:ext>
            </a:extLst>
          </p:cNvPr>
          <p:cNvSpPr>
            <a:spLocks noGrp="1"/>
          </p:cNvSpPr>
          <p:nvPr>
            <p:ph type="title"/>
          </p:nvPr>
        </p:nvSpPr>
        <p:spPr/>
        <p:txBody>
          <a:bodyPr/>
          <a:lstStyle/>
          <a:p>
            <a:r>
              <a:rPr lang="en-US"/>
              <a:t>Using 16s_silva138 database</a:t>
            </a:r>
          </a:p>
        </p:txBody>
      </p:sp>
      <p:pic>
        <p:nvPicPr>
          <p:cNvPr id="4" name="Picture 4" descr="Text&#10;&#10;Description automatically generated">
            <a:extLst>
              <a:ext uri="{FF2B5EF4-FFF2-40B4-BE49-F238E27FC236}">
                <a16:creationId xmlns:a16="http://schemas.microsoft.com/office/drawing/2014/main" id="{064B6B4B-9E02-A305-DBB8-DAF831B2E2E7}"/>
              </a:ext>
            </a:extLst>
          </p:cNvPr>
          <p:cNvPicPr>
            <a:picLocks noGrp="1" noChangeAspect="1"/>
          </p:cNvPicPr>
          <p:nvPr>
            <p:ph idx="1"/>
          </p:nvPr>
        </p:nvPicPr>
        <p:blipFill>
          <a:blip r:embed="rId2"/>
          <a:stretch>
            <a:fillRect/>
          </a:stretch>
        </p:blipFill>
        <p:spPr>
          <a:xfrm>
            <a:off x="417728" y="3995039"/>
            <a:ext cx="11493232" cy="1500749"/>
          </a:xfrm>
        </p:spPr>
      </p:pic>
      <p:sp>
        <p:nvSpPr>
          <p:cNvPr id="3" name="Rectangle: Rounded Corners 2">
            <a:extLst>
              <a:ext uri="{FF2B5EF4-FFF2-40B4-BE49-F238E27FC236}">
                <a16:creationId xmlns:a16="http://schemas.microsoft.com/office/drawing/2014/main" id="{5E5229B9-3DD3-B855-678E-012631B6AA80}"/>
              </a:ext>
            </a:extLst>
          </p:cNvPr>
          <p:cNvSpPr/>
          <p:nvPr/>
        </p:nvSpPr>
        <p:spPr>
          <a:xfrm>
            <a:off x="472068" y="5006898"/>
            <a:ext cx="3810000" cy="4832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023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F051-973C-EC4E-31E5-65BE344E65E2}"/>
              </a:ext>
            </a:extLst>
          </p:cNvPr>
          <p:cNvSpPr>
            <a:spLocks noGrp="1"/>
          </p:cNvSpPr>
          <p:nvPr>
            <p:ph type="title"/>
          </p:nvPr>
        </p:nvSpPr>
        <p:spPr>
          <a:xfrm>
            <a:off x="517870" y="978408"/>
            <a:ext cx="6394554" cy="4870457"/>
          </a:xfrm>
        </p:spPr>
        <p:txBody>
          <a:bodyPr/>
          <a:lstStyle/>
          <a:p>
            <a:r>
              <a:rPr lang="en-US"/>
              <a:t>Using 16s_Greengenes database</a:t>
            </a:r>
          </a:p>
        </p:txBody>
      </p:sp>
      <p:pic>
        <p:nvPicPr>
          <p:cNvPr id="4" name="Picture 4" descr="Text&#10;&#10;Description automatically generated">
            <a:extLst>
              <a:ext uri="{FF2B5EF4-FFF2-40B4-BE49-F238E27FC236}">
                <a16:creationId xmlns:a16="http://schemas.microsoft.com/office/drawing/2014/main" id="{A3642045-5D99-ED7F-847B-BEFA8DA107F6}"/>
              </a:ext>
            </a:extLst>
          </p:cNvPr>
          <p:cNvPicPr>
            <a:picLocks noGrp="1" noChangeAspect="1"/>
          </p:cNvPicPr>
          <p:nvPr>
            <p:ph idx="1"/>
          </p:nvPr>
        </p:nvPicPr>
        <p:blipFill>
          <a:blip r:embed="rId2"/>
          <a:stretch>
            <a:fillRect/>
          </a:stretch>
        </p:blipFill>
        <p:spPr>
          <a:xfrm>
            <a:off x="655234" y="4133584"/>
            <a:ext cx="11572402" cy="1510646"/>
          </a:xfrm>
        </p:spPr>
      </p:pic>
      <p:sp>
        <p:nvSpPr>
          <p:cNvPr id="3" name="Rectangle: Rounded Corners 2">
            <a:extLst>
              <a:ext uri="{FF2B5EF4-FFF2-40B4-BE49-F238E27FC236}">
                <a16:creationId xmlns:a16="http://schemas.microsoft.com/office/drawing/2014/main" id="{4EE2463F-2DBF-43AD-B28C-67D240FB46EE}"/>
              </a:ext>
            </a:extLst>
          </p:cNvPr>
          <p:cNvSpPr/>
          <p:nvPr/>
        </p:nvSpPr>
        <p:spPr>
          <a:xfrm>
            <a:off x="704385" y="5155581"/>
            <a:ext cx="3865756" cy="4832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0956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8B096-5136-AAF0-1D2C-695DFCDAB148}"/>
              </a:ext>
            </a:extLst>
          </p:cNvPr>
          <p:cNvSpPr>
            <a:spLocks noGrp="1"/>
          </p:cNvSpPr>
          <p:nvPr>
            <p:ph type="title"/>
          </p:nvPr>
        </p:nvSpPr>
        <p:spPr>
          <a:xfrm>
            <a:off x="517870" y="969116"/>
            <a:ext cx="5021182" cy="1171969"/>
          </a:xfrm>
        </p:spPr>
        <p:txBody>
          <a:bodyPr vert="horz" lIns="91440" tIns="45720" rIns="91440" bIns="45720" rtlCol="0" anchor="t">
            <a:noAutofit/>
          </a:bodyPr>
          <a:lstStyle/>
          <a:p>
            <a:r>
              <a:rPr lang="en-US" sz="3600">
                <a:ea typeface="+mj-lt"/>
                <a:cs typeface="+mj-lt"/>
              </a:rPr>
              <a:t>Minikraken-v2 </a:t>
            </a:r>
            <a:r>
              <a:rPr lang="en-US" sz="3600" err="1">
                <a:solidFill>
                  <a:srgbClr val="92D050"/>
                </a:solidFill>
                <a:ea typeface="+mj-lt"/>
                <a:cs typeface="+mj-lt"/>
              </a:rPr>
              <a:t>evol.kraken</a:t>
            </a:r>
            <a:r>
              <a:rPr lang="en-US" sz="3600">
                <a:ea typeface="+mj-lt"/>
                <a:cs typeface="+mj-lt"/>
              </a:rPr>
              <a:t> output file</a:t>
            </a:r>
            <a:endParaRPr lang="en-US" sz="3600"/>
          </a:p>
        </p:txBody>
      </p:sp>
      <p:sp>
        <p:nvSpPr>
          <p:cNvPr id="3" name="Content Placeholder 2">
            <a:extLst>
              <a:ext uri="{FF2B5EF4-FFF2-40B4-BE49-F238E27FC236}">
                <a16:creationId xmlns:a16="http://schemas.microsoft.com/office/drawing/2014/main" id="{E0BF1019-3308-10E4-FF5B-276EC239093E}"/>
              </a:ext>
            </a:extLst>
          </p:cNvPr>
          <p:cNvSpPr>
            <a:spLocks noGrp="1"/>
          </p:cNvSpPr>
          <p:nvPr>
            <p:ph idx="1"/>
          </p:nvPr>
        </p:nvSpPr>
        <p:spPr>
          <a:xfrm>
            <a:off x="6662168" y="969264"/>
            <a:ext cx="5021182" cy="5632456"/>
          </a:xfrm>
        </p:spPr>
        <p:txBody>
          <a:bodyPr vert="horz" lIns="91440" tIns="45720" rIns="91440" bIns="45720" rtlCol="0" anchor="t">
            <a:normAutofit fontScale="77500" lnSpcReduction="20000"/>
          </a:bodyPr>
          <a:lstStyle/>
          <a:p>
            <a:pPr marL="457200" indent="-457200">
              <a:buAutoNum type="arabicPeriod"/>
            </a:pPr>
            <a:r>
              <a:rPr lang="en-US">
                <a:latin typeface="Consolas"/>
              </a:rPr>
              <a:t>C/U</a:t>
            </a:r>
            <a:r>
              <a:rPr lang="en-US">
                <a:ea typeface="+mn-lt"/>
                <a:cs typeface="+mn-lt"/>
              </a:rPr>
              <a:t>: one letter code indicating that the sequence was either classified or unclassified.</a:t>
            </a:r>
            <a:endParaRPr lang="en-US"/>
          </a:p>
          <a:p>
            <a:pPr marL="457200" indent="-457200">
              <a:buAutoNum type="arabicPeriod"/>
            </a:pPr>
            <a:r>
              <a:rPr lang="en-US">
                <a:ea typeface="+mn-lt"/>
                <a:cs typeface="+mn-lt"/>
              </a:rPr>
              <a:t>The sequence ID, obtained from the FASTA/FASTQ header.</a:t>
            </a:r>
            <a:endParaRPr lang="en-US"/>
          </a:p>
          <a:p>
            <a:pPr marL="457200" indent="-457200">
              <a:buAutoNum type="arabicPeriod"/>
            </a:pPr>
            <a:r>
              <a:rPr lang="en-US">
                <a:ea typeface="+mn-lt"/>
                <a:cs typeface="+mn-lt"/>
              </a:rPr>
              <a:t>The taxonomy ID </a:t>
            </a:r>
            <a:r>
              <a:rPr lang="en-US">
                <a:ea typeface="+mn-lt"/>
                <a:cs typeface="+mn-lt"/>
                <a:hlinkClick r:id="rId2"/>
              </a:rPr>
              <a:t>Kraken2</a:t>
            </a:r>
            <a:r>
              <a:rPr lang="en-US">
                <a:ea typeface="+mn-lt"/>
                <a:cs typeface="+mn-lt"/>
              </a:rPr>
              <a:t> used to label the sequence; this is </a:t>
            </a:r>
            <a:r>
              <a:rPr lang="en-US" b="1">
                <a:ea typeface="+mn-lt"/>
                <a:cs typeface="+mn-lt"/>
              </a:rPr>
              <a:t>0</a:t>
            </a:r>
            <a:r>
              <a:rPr lang="en-US">
                <a:ea typeface="+mn-lt"/>
                <a:cs typeface="+mn-lt"/>
              </a:rPr>
              <a:t> if the sequence is unclassified and otherwise should be the </a:t>
            </a:r>
            <a:r>
              <a:rPr lang="en-US">
                <a:ea typeface="+mn-lt"/>
                <a:cs typeface="+mn-lt"/>
                <a:hlinkClick r:id="rId3"/>
              </a:rPr>
              <a:t>NCBI Taxonomy</a:t>
            </a:r>
            <a:r>
              <a:rPr lang="en-US">
                <a:ea typeface="+mn-lt"/>
                <a:cs typeface="+mn-lt"/>
              </a:rPr>
              <a:t> identifier.</a:t>
            </a:r>
            <a:endParaRPr lang="en-US"/>
          </a:p>
          <a:p>
            <a:pPr marL="457200" indent="-457200">
              <a:buAutoNum type="arabicPeriod"/>
            </a:pPr>
            <a:r>
              <a:rPr lang="en-US">
                <a:ea typeface="+mn-lt"/>
                <a:cs typeface="+mn-lt"/>
              </a:rPr>
              <a:t>The length of the sequence in bp.</a:t>
            </a:r>
            <a:endParaRPr lang="en-US"/>
          </a:p>
          <a:p>
            <a:pPr marL="457200" indent="-457200">
              <a:buAutoNum type="arabicPeriod"/>
            </a:pPr>
            <a:r>
              <a:rPr lang="en-US">
                <a:ea typeface="+mn-lt"/>
                <a:cs typeface="+mn-lt"/>
              </a:rPr>
              <a:t>A space-delimited list indicating the lowest common ancestor (in the taxonomic tree) mapping of each k-</a:t>
            </a:r>
            <a:r>
              <a:rPr lang="en-US" err="1">
                <a:ea typeface="+mn-lt"/>
                <a:cs typeface="+mn-lt"/>
              </a:rPr>
              <a:t>mer</a:t>
            </a:r>
            <a:r>
              <a:rPr lang="en-US">
                <a:ea typeface="+mn-lt"/>
                <a:cs typeface="+mn-lt"/>
              </a:rPr>
              <a:t> in the sequence. For example, </a:t>
            </a:r>
            <a:r>
              <a:rPr lang="en-US">
                <a:latin typeface="Consolas"/>
              </a:rPr>
              <a:t>562:13 561:4 A:31 0:1 562:3</a:t>
            </a:r>
            <a:r>
              <a:rPr lang="en-US">
                <a:ea typeface="+mn-lt"/>
                <a:cs typeface="+mn-lt"/>
              </a:rPr>
              <a:t> would indicate that:</a:t>
            </a:r>
            <a:endParaRPr lang="en-US"/>
          </a:p>
          <a:p>
            <a:pPr marL="560070" lvl="2" indent="-285750">
              <a:buChar char="•"/>
            </a:pPr>
            <a:r>
              <a:rPr lang="en-US">
                <a:ea typeface="+mn-lt"/>
                <a:cs typeface="+mn-lt"/>
              </a:rPr>
              <a:t>the first 13 k-</a:t>
            </a:r>
            <a:r>
              <a:rPr lang="en-US" err="1">
                <a:ea typeface="+mn-lt"/>
                <a:cs typeface="+mn-lt"/>
              </a:rPr>
              <a:t>mers</a:t>
            </a:r>
            <a:r>
              <a:rPr lang="en-US">
                <a:ea typeface="+mn-lt"/>
                <a:cs typeface="+mn-lt"/>
              </a:rPr>
              <a:t> mapped to taxonomy ID #562</a:t>
            </a:r>
            <a:endParaRPr lang="en-US"/>
          </a:p>
          <a:p>
            <a:pPr marL="560070" lvl="2" indent="-285750">
              <a:buChar char="•"/>
            </a:pPr>
            <a:r>
              <a:rPr lang="en-US">
                <a:ea typeface="+mn-lt"/>
                <a:cs typeface="+mn-lt"/>
              </a:rPr>
              <a:t>the next 4 k-</a:t>
            </a:r>
            <a:r>
              <a:rPr lang="en-US" err="1">
                <a:ea typeface="+mn-lt"/>
                <a:cs typeface="+mn-lt"/>
              </a:rPr>
              <a:t>mers</a:t>
            </a:r>
            <a:r>
              <a:rPr lang="en-US">
                <a:ea typeface="+mn-lt"/>
                <a:cs typeface="+mn-lt"/>
              </a:rPr>
              <a:t> mapped to taxonomy ID #561</a:t>
            </a:r>
            <a:endParaRPr lang="en-US"/>
          </a:p>
          <a:p>
            <a:pPr marL="560070" lvl="2" indent="-285750">
              <a:buChar char="•"/>
            </a:pPr>
            <a:r>
              <a:rPr lang="en-US">
                <a:ea typeface="+mn-lt"/>
                <a:cs typeface="+mn-lt"/>
              </a:rPr>
              <a:t>the next 31 k-</a:t>
            </a:r>
            <a:r>
              <a:rPr lang="en-US" err="1">
                <a:ea typeface="+mn-lt"/>
                <a:cs typeface="+mn-lt"/>
              </a:rPr>
              <a:t>mers</a:t>
            </a:r>
            <a:r>
              <a:rPr lang="en-US">
                <a:ea typeface="+mn-lt"/>
                <a:cs typeface="+mn-lt"/>
              </a:rPr>
              <a:t> contained an ambiguous nucleotide</a:t>
            </a:r>
            <a:endParaRPr lang="en-US"/>
          </a:p>
          <a:p>
            <a:pPr marL="560070" lvl="2" indent="-285750">
              <a:buChar char="•"/>
            </a:pPr>
            <a:r>
              <a:rPr lang="en-US">
                <a:ea typeface="+mn-lt"/>
                <a:cs typeface="+mn-lt"/>
              </a:rPr>
              <a:t>the next k-</a:t>
            </a:r>
            <a:r>
              <a:rPr lang="en-US" err="1">
                <a:ea typeface="+mn-lt"/>
                <a:cs typeface="+mn-lt"/>
              </a:rPr>
              <a:t>mer</a:t>
            </a:r>
            <a:r>
              <a:rPr lang="en-US">
                <a:ea typeface="+mn-lt"/>
                <a:cs typeface="+mn-lt"/>
              </a:rPr>
              <a:t> was not in the database</a:t>
            </a:r>
            <a:endParaRPr lang="en-US"/>
          </a:p>
          <a:p>
            <a:pPr marL="560070" lvl="2" indent="-285750">
              <a:buChar char="•"/>
            </a:pPr>
            <a:r>
              <a:rPr lang="en-US">
                <a:ea typeface="+mn-lt"/>
                <a:cs typeface="+mn-lt"/>
              </a:rPr>
              <a:t>the last 3 k-</a:t>
            </a:r>
            <a:r>
              <a:rPr lang="en-US" err="1">
                <a:ea typeface="+mn-lt"/>
                <a:cs typeface="+mn-lt"/>
              </a:rPr>
              <a:t>mers</a:t>
            </a:r>
            <a:r>
              <a:rPr lang="en-US">
                <a:ea typeface="+mn-lt"/>
                <a:cs typeface="+mn-lt"/>
              </a:rPr>
              <a:t> mapped to taxonomy ID #562</a:t>
            </a:r>
            <a:endParaRPr lang="en-US"/>
          </a:p>
          <a:p>
            <a:pPr lvl="2"/>
            <a:r>
              <a:rPr lang="en-US">
                <a:solidFill>
                  <a:srgbClr val="92D050"/>
                </a:solidFill>
              </a:rPr>
              <a:t>|:| token indicates the end of one read and the beginning of another.</a:t>
            </a:r>
          </a:p>
        </p:txBody>
      </p:sp>
      <p:pic>
        <p:nvPicPr>
          <p:cNvPr id="6" name="Picture 6" descr="A picture containing chart&#10;&#10;Description automatically generated">
            <a:extLst>
              <a:ext uri="{FF2B5EF4-FFF2-40B4-BE49-F238E27FC236}">
                <a16:creationId xmlns:a16="http://schemas.microsoft.com/office/drawing/2014/main" id="{510579AF-0E47-6E08-37AD-95002BE08A27}"/>
              </a:ext>
            </a:extLst>
          </p:cNvPr>
          <p:cNvPicPr>
            <a:picLocks noChangeAspect="1"/>
          </p:cNvPicPr>
          <p:nvPr/>
        </p:nvPicPr>
        <p:blipFill>
          <a:blip r:embed="rId4"/>
          <a:stretch>
            <a:fillRect/>
          </a:stretch>
        </p:blipFill>
        <p:spPr>
          <a:xfrm>
            <a:off x="310376" y="3478841"/>
            <a:ext cx="6023518" cy="848172"/>
          </a:xfrm>
          <a:prstGeom prst="rect">
            <a:avLst/>
          </a:prstGeom>
        </p:spPr>
      </p:pic>
    </p:spTree>
    <p:extLst>
      <p:ext uri="{BB962C8B-B14F-4D97-AF65-F5344CB8AC3E}">
        <p14:creationId xmlns:p14="http://schemas.microsoft.com/office/powerpoint/2010/main" val="1329254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855ABF80-0F5D-C547-BAC3-0084172ECA56}"/>
              </a:ext>
            </a:extLst>
          </p:cNvPr>
          <p:cNvPicPr>
            <a:picLocks noChangeAspect="1"/>
          </p:cNvPicPr>
          <p:nvPr/>
        </p:nvPicPr>
        <p:blipFill>
          <a:blip r:embed="rId2"/>
          <a:stretch>
            <a:fillRect/>
          </a:stretch>
        </p:blipFill>
        <p:spPr>
          <a:xfrm>
            <a:off x="1234156" y="1718902"/>
            <a:ext cx="10238358" cy="4656952"/>
          </a:xfrm>
          <a:prstGeom prst="rect">
            <a:avLst/>
          </a:prstGeom>
        </p:spPr>
      </p:pic>
      <p:sp>
        <p:nvSpPr>
          <p:cNvPr id="9" name="Title 1">
            <a:extLst>
              <a:ext uri="{FF2B5EF4-FFF2-40B4-BE49-F238E27FC236}">
                <a16:creationId xmlns:a16="http://schemas.microsoft.com/office/drawing/2014/main" id="{EDF17D2A-961E-77AA-6618-DE83ECA71740}"/>
              </a:ext>
            </a:extLst>
          </p:cNvPr>
          <p:cNvSpPr>
            <a:spLocks noGrp="1"/>
          </p:cNvSpPr>
          <p:nvPr>
            <p:ph type="title"/>
          </p:nvPr>
        </p:nvSpPr>
        <p:spPr>
          <a:xfrm>
            <a:off x="517870" y="969116"/>
            <a:ext cx="8682499" cy="1171969"/>
          </a:xfrm>
        </p:spPr>
        <p:txBody>
          <a:bodyPr vert="horz" lIns="91440" tIns="45720" rIns="91440" bIns="45720" rtlCol="0" anchor="t">
            <a:noAutofit/>
          </a:bodyPr>
          <a:lstStyle/>
          <a:p>
            <a:r>
              <a:rPr lang="en-US" sz="3600">
                <a:ea typeface="+mj-lt"/>
                <a:cs typeface="+mj-lt"/>
              </a:rPr>
              <a:t>Minikraken-v2 </a:t>
            </a:r>
            <a:r>
              <a:rPr lang="en-US" sz="3600" err="1">
                <a:solidFill>
                  <a:srgbClr val="92D050"/>
                </a:solidFill>
                <a:ea typeface="+mj-lt"/>
                <a:cs typeface="+mj-lt"/>
              </a:rPr>
              <a:t>evol.kraken</a:t>
            </a:r>
            <a:r>
              <a:rPr lang="en-US" sz="3600">
                <a:ea typeface="+mj-lt"/>
                <a:cs typeface="+mj-lt"/>
              </a:rPr>
              <a:t> output file</a:t>
            </a:r>
            <a:endParaRPr lang="en-US" sz="3600"/>
          </a:p>
        </p:txBody>
      </p:sp>
    </p:spTree>
    <p:extLst>
      <p:ext uri="{BB962C8B-B14F-4D97-AF65-F5344CB8AC3E}">
        <p14:creationId xmlns:p14="http://schemas.microsoft.com/office/powerpoint/2010/main" val="3917439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1124-BB72-7B19-233E-0B1A03C90463}"/>
              </a:ext>
            </a:extLst>
          </p:cNvPr>
          <p:cNvSpPr>
            <a:spLocks noGrp="1"/>
          </p:cNvSpPr>
          <p:nvPr>
            <p:ph type="title"/>
          </p:nvPr>
        </p:nvSpPr>
        <p:spPr/>
        <p:txBody>
          <a:bodyPr/>
          <a:lstStyle/>
          <a:p>
            <a:r>
              <a:rPr lang="en-US"/>
              <a:t>Minikraken-v2</a:t>
            </a:r>
            <a:br>
              <a:rPr lang="en-US"/>
            </a:br>
            <a:r>
              <a:rPr lang="en-US" sz="3600"/>
              <a:t>(matches </a:t>
            </a:r>
            <a:r>
              <a:rPr lang="en-US" sz="3600">
                <a:solidFill>
                  <a:srgbClr val="92D050"/>
                </a:solidFill>
              </a:rPr>
              <a:t>evol1</a:t>
            </a:r>
            <a:r>
              <a:rPr lang="en-US" sz="3600"/>
              <a:t> report)</a:t>
            </a:r>
          </a:p>
        </p:txBody>
      </p:sp>
      <p:pic>
        <p:nvPicPr>
          <p:cNvPr id="4" name="Picture 4">
            <a:extLst>
              <a:ext uri="{FF2B5EF4-FFF2-40B4-BE49-F238E27FC236}">
                <a16:creationId xmlns:a16="http://schemas.microsoft.com/office/drawing/2014/main" id="{CF922938-1971-CF50-147A-0AEFD865A2D8}"/>
              </a:ext>
            </a:extLst>
          </p:cNvPr>
          <p:cNvPicPr>
            <a:picLocks noGrp="1" noChangeAspect="1"/>
          </p:cNvPicPr>
          <p:nvPr>
            <p:ph idx="1"/>
          </p:nvPr>
        </p:nvPicPr>
        <p:blipFill>
          <a:blip r:embed="rId2"/>
          <a:stretch>
            <a:fillRect/>
          </a:stretch>
        </p:blipFill>
        <p:spPr>
          <a:xfrm>
            <a:off x="3417292" y="2438421"/>
            <a:ext cx="7723407" cy="4157416"/>
          </a:xfrm>
        </p:spPr>
      </p:pic>
    </p:spTree>
    <p:extLst>
      <p:ext uri="{BB962C8B-B14F-4D97-AF65-F5344CB8AC3E}">
        <p14:creationId xmlns:p14="http://schemas.microsoft.com/office/powerpoint/2010/main" val="2544436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181B-44D9-7378-E9FA-3AD59F6344FA}"/>
              </a:ext>
            </a:extLst>
          </p:cNvPr>
          <p:cNvSpPr>
            <a:spLocks noGrp="1"/>
          </p:cNvSpPr>
          <p:nvPr>
            <p:ph type="title"/>
          </p:nvPr>
        </p:nvSpPr>
        <p:spPr/>
        <p:txBody>
          <a:bodyPr/>
          <a:lstStyle/>
          <a:p>
            <a:r>
              <a:rPr lang="en-US">
                <a:solidFill>
                  <a:srgbClr val="92D050"/>
                </a:solidFill>
              </a:rPr>
              <a:t>Evol1</a:t>
            </a:r>
            <a:r>
              <a:rPr lang="en-US"/>
              <a:t> report file form Kraken2</a:t>
            </a:r>
          </a:p>
        </p:txBody>
      </p:sp>
      <p:pic>
        <p:nvPicPr>
          <p:cNvPr id="4" name="Picture 4" descr="Text&#10;&#10;Description automatically generated">
            <a:extLst>
              <a:ext uri="{FF2B5EF4-FFF2-40B4-BE49-F238E27FC236}">
                <a16:creationId xmlns:a16="http://schemas.microsoft.com/office/drawing/2014/main" id="{9E3B0372-3D92-F838-CC34-A46C8F55B083}"/>
              </a:ext>
            </a:extLst>
          </p:cNvPr>
          <p:cNvPicPr>
            <a:picLocks noGrp="1" noChangeAspect="1"/>
          </p:cNvPicPr>
          <p:nvPr>
            <p:ph idx="1"/>
          </p:nvPr>
        </p:nvPicPr>
        <p:blipFill>
          <a:blip r:embed="rId2"/>
          <a:stretch>
            <a:fillRect/>
          </a:stretch>
        </p:blipFill>
        <p:spPr>
          <a:xfrm>
            <a:off x="5198511" y="1503608"/>
            <a:ext cx="6683727" cy="4459981"/>
          </a:xfrm>
        </p:spPr>
      </p:pic>
      <p:sp>
        <p:nvSpPr>
          <p:cNvPr id="3" name="Rectangle: Rounded Corners 2">
            <a:extLst>
              <a:ext uri="{FF2B5EF4-FFF2-40B4-BE49-F238E27FC236}">
                <a16:creationId xmlns:a16="http://schemas.microsoft.com/office/drawing/2014/main" id="{DC186E8C-9B46-11FA-2678-2593715831A3}"/>
              </a:ext>
            </a:extLst>
          </p:cNvPr>
          <p:cNvSpPr/>
          <p:nvPr/>
        </p:nvSpPr>
        <p:spPr>
          <a:xfrm>
            <a:off x="5202044" y="2237678"/>
            <a:ext cx="3865756" cy="167268"/>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610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F9B0-660F-7A60-6538-DA63113C6172}"/>
              </a:ext>
            </a:extLst>
          </p:cNvPr>
          <p:cNvSpPr>
            <a:spLocks noGrp="1"/>
          </p:cNvSpPr>
          <p:nvPr>
            <p:ph type="title"/>
          </p:nvPr>
        </p:nvSpPr>
        <p:spPr>
          <a:xfrm>
            <a:off x="517870" y="969337"/>
            <a:ext cx="10663609" cy="1105814"/>
          </a:xfrm>
        </p:spPr>
        <p:txBody>
          <a:bodyPr>
            <a:normAutofit/>
          </a:bodyPr>
          <a:lstStyle/>
          <a:p>
            <a:r>
              <a:rPr lang="en-US" sz="4900"/>
              <a:t>What is this tutorial?</a:t>
            </a:r>
          </a:p>
        </p:txBody>
      </p:sp>
      <p:sp>
        <p:nvSpPr>
          <p:cNvPr id="3" name="Content Placeholder 2">
            <a:extLst>
              <a:ext uri="{FF2B5EF4-FFF2-40B4-BE49-F238E27FC236}">
                <a16:creationId xmlns:a16="http://schemas.microsoft.com/office/drawing/2014/main" id="{0B329243-ED64-B376-95A8-7A2D315561BC}"/>
              </a:ext>
            </a:extLst>
          </p:cNvPr>
          <p:cNvSpPr>
            <a:spLocks noGrp="1"/>
          </p:cNvSpPr>
          <p:nvPr>
            <p:ph idx="1"/>
          </p:nvPr>
        </p:nvSpPr>
        <p:spPr>
          <a:xfrm>
            <a:off x="520811" y="2221121"/>
            <a:ext cx="5575776" cy="3618600"/>
          </a:xfrm>
        </p:spPr>
        <p:txBody>
          <a:bodyPr vert="horz" lIns="91440" tIns="45720" rIns="91440" bIns="45720" rtlCol="0" anchor="t">
            <a:normAutofit/>
          </a:bodyPr>
          <a:lstStyle/>
          <a:p>
            <a:pPr marL="342900" indent="-342900">
              <a:buChar char="•"/>
            </a:pPr>
            <a:r>
              <a:rPr lang="en-US"/>
              <a:t>This tutorial follows a </a:t>
            </a:r>
            <a:r>
              <a:rPr lang="en-US">
                <a:hlinkClick r:id="rId2"/>
              </a:rPr>
              <a:t>computational genomics tutorial</a:t>
            </a:r>
            <a:endParaRPr lang="en-US"/>
          </a:p>
          <a:p>
            <a:pPr marL="617220" lvl="1" indent="-342900">
              <a:buFont typeface="Arial,Sans-Serif" panose="020B0604020202020204" pitchFamily="34" charset="0"/>
              <a:buChar char="•"/>
            </a:pPr>
            <a:r>
              <a:rPr lang="en-US">
                <a:ea typeface="+mn-lt"/>
                <a:cs typeface="+mn-lt"/>
              </a:rPr>
              <a:t>Specifically, the taxonomic investigation section</a:t>
            </a:r>
            <a:endParaRPr lang="en-US"/>
          </a:p>
          <a:p>
            <a:pPr marL="342900" indent="-342900">
              <a:buChar char="•"/>
            </a:pPr>
            <a:r>
              <a:rPr lang="en-US"/>
              <a:t>The data is next-generation sequencing data of "actual research data"</a:t>
            </a:r>
          </a:p>
          <a:p>
            <a:pPr marL="617220" lvl="1" indent="-342900"/>
            <a:r>
              <a:rPr lang="en-US" i="1"/>
              <a:t>E. coli</a:t>
            </a:r>
            <a:r>
              <a:rPr lang="en-US"/>
              <a:t>, to be precise</a:t>
            </a:r>
          </a:p>
          <a:p>
            <a:pPr marL="342900" indent="-342900">
              <a:buFont typeface="Arial,Sans-Serif"/>
              <a:buChar char="•"/>
            </a:pPr>
            <a:r>
              <a:rPr lang="en-US">
                <a:ea typeface="+mn-lt"/>
                <a:cs typeface="+mn-lt"/>
              </a:rPr>
              <a:t>We will be using Kraken2 to perform the classification</a:t>
            </a:r>
            <a:endParaRPr lang="en-US"/>
          </a:p>
        </p:txBody>
      </p:sp>
      <p:pic>
        <p:nvPicPr>
          <p:cNvPr id="4" name="Picture 4" descr="Diagram&#10;&#10;Description automatically generated">
            <a:extLst>
              <a:ext uri="{FF2B5EF4-FFF2-40B4-BE49-F238E27FC236}">
                <a16:creationId xmlns:a16="http://schemas.microsoft.com/office/drawing/2014/main" id="{F9A2253A-ED4A-DDE8-7069-1EE9A29BBCB9}"/>
              </a:ext>
            </a:extLst>
          </p:cNvPr>
          <p:cNvPicPr>
            <a:picLocks noChangeAspect="1"/>
          </p:cNvPicPr>
          <p:nvPr/>
        </p:nvPicPr>
        <p:blipFill>
          <a:blip r:embed="rId3"/>
          <a:stretch>
            <a:fillRect/>
          </a:stretch>
        </p:blipFill>
        <p:spPr>
          <a:xfrm>
            <a:off x="6397565" y="973292"/>
            <a:ext cx="5273615" cy="5157794"/>
          </a:xfrm>
          <a:prstGeom prst="rect">
            <a:avLst/>
          </a:prstGeom>
        </p:spPr>
      </p:pic>
      <p:sp>
        <p:nvSpPr>
          <p:cNvPr id="6" name="TextBox 5">
            <a:extLst>
              <a:ext uri="{FF2B5EF4-FFF2-40B4-BE49-F238E27FC236}">
                <a16:creationId xmlns:a16="http://schemas.microsoft.com/office/drawing/2014/main" id="{A91FE360-8D16-AC80-E3E4-F9C2395A90B4}"/>
              </a:ext>
            </a:extLst>
          </p:cNvPr>
          <p:cNvSpPr txBox="1"/>
          <p:nvPr/>
        </p:nvSpPr>
        <p:spPr>
          <a:xfrm>
            <a:off x="518556" y="6485906"/>
            <a:ext cx="365364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Image is from the </a:t>
            </a:r>
            <a:r>
              <a:rPr lang="en-US">
                <a:hlinkClick r:id="rId4"/>
              </a:rPr>
              <a:t>tutorial</a:t>
            </a:r>
            <a:endParaRPr lang="en-US"/>
          </a:p>
        </p:txBody>
      </p:sp>
    </p:spTree>
    <p:extLst>
      <p:ext uri="{BB962C8B-B14F-4D97-AF65-F5344CB8AC3E}">
        <p14:creationId xmlns:p14="http://schemas.microsoft.com/office/powerpoint/2010/main" val="1789225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F3352-1AAB-AE75-D9A7-E8EFBDB1F615}"/>
              </a:ext>
            </a:extLst>
          </p:cNvPr>
          <p:cNvSpPr>
            <a:spLocks noGrp="1"/>
          </p:cNvSpPr>
          <p:nvPr>
            <p:ph type="title"/>
          </p:nvPr>
        </p:nvSpPr>
        <p:spPr/>
        <p:txBody>
          <a:bodyPr/>
          <a:lstStyle/>
          <a:p>
            <a:r>
              <a:rPr lang="en-US"/>
              <a:t>Useful links</a:t>
            </a:r>
          </a:p>
        </p:txBody>
      </p:sp>
      <p:sp>
        <p:nvSpPr>
          <p:cNvPr id="3" name="Content Placeholder 2">
            <a:extLst>
              <a:ext uri="{FF2B5EF4-FFF2-40B4-BE49-F238E27FC236}">
                <a16:creationId xmlns:a16="http://schemas.microsoft.com/office/drawing/2014/main" id="{CD613A06-C5ED-8EEA-2C4D-314B378C0FD8}"/>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hlinkClick r:id="rId2"/>
              </a:rPr>
              <a:t>https://genomebiology.biomedcentral.com/articles/10.1186/gb-2014-15-3-r46</a:t>
            </a:r>
            <a:endParaRPr lang="en-US">
              <a:ea typeface="+mn-lt"/>
              <a:cs typeface="+mn-lt"/>
            </a:endParaRPr>
          </a:p>
          <a:p>
            <a:r>
              <a:rPr lang="en-US">
                <a:ea typeface="+mn-lt"/>
                <a:cs typeface="+mn-lt"/>
                <a:hlinkClick r:id="rId3"/>
              </a:rPr>
              <a:t>https://proteusmaster.urcf.drexel.edu/urcfwiki/index.php/Singularity#Pull_an_Image</a:t>
            </a:r>
            <a:endParaRPr lang="en-US"/>
          </a:p>
          <a:p>
            <a:r>
              <a:rPr lang="en-US">
                <a:ea typeface="+mn-lt"/>
                <a:cs typeface="+mn-lt"/>
                <a:hlinkClick r:id="rId4"/>
              </a:rPr>
              <a:t>https://singularity-tutorial.github.io/</a:t>
            </a:r>
            <a:endParaRPr lang="en-US"/>
          </a:p>
          <a:p>
            <a:r>
              <a:rPr lang="en-US">
                <a:ea typeface="+mn-lt"/>
                <a:cs typeface="+mn-lt"/>
                <a:hlinkClick r:id="rId5"/>
              </a:rPr>
              <a:t>https://singularity-user-docs.readthedocs.io/en/latest/singularity_and_docker.html</a:t>
            </a:r>
            <a:endParaRPr lang="en-US"/>
          </a:p>
          <a:p>
            <a:r>
              <a:rPr lang="en-US">
                <a:ea typeface="+mn-lt"/>
                <a:cs typeface="+mn-lt"/>
                <a:hlinkClick r:id="rId6"/>
              </a:rPr>
              <a:t>https://github.com/DerrickWood/kraken2</a:t>
            </a:r>
            <a:endParaRPr lang="en-US"/>
          </a:p>
          <a:p>
            <a:r>
              <a:rPr lang="en-US">
                <a:ea typeface="+mn-lt"/>
                <a:cs typeface="+mn-lt"/>
                <a:hlinkClick r:id="rId7"/>
              </a:rPr>
              <a:t>https://genomics.readthedocs.io/en/latest/ngs-taxonomic-investigation/index.html#kraken2</a:t>
            </a:r>
            <a:endParaRPr lang="en-US"/>
          </a:p>
          <a:p>
            <a:r>
              <a:rPr lang="en-US">
                <a:ea typeface="+mn-lt"/>
                <a:cs typeface="+mn-lt"/>
                <a:hlinkClick r:id="rId8"/>
              </a:rPr>
              <a:t>https://www.ccb.jhu.edu/software/kraken2/index.shtml?t=downloads</a:t>
            </a:r>
            <a:endParaRPr lang="en-US"/>
          </a:p>
          <a:p>
            <a:endParaRPr lang="en-US"/>
          </a:p>
          <a:p>
            <a:endParaRPr lang="en-US"/>
          </a:p>
          <a:p>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0106309E-443F-B5B7-E0BB-757084BB14AA}"/>
              </a:ext>
            </a:extLst>
          </p:cNvPr>
          <p:cNvPicPr>
            <a:picLocks noChangeAspect="1"/>
          </p:cNvPicPr>
          <p:nvPr/>
        </p:nvPicPr>
        <p:blipFill>
          <a:blip r:embed="rId9"/>
          <a:stretch>
            <a:fillRect/>
          </a:stretch>
        </p:blipFill>
        <p:spPr>
          <a:xfrm>
            <a:off x="140851" y="2389801"/>
            <a:ext cx="6385728" cy="2859133"/>
          </a:xfrm>
          <a:prstGeom prst="rect">
            <a:avLst/>
          </a:prstGeom>
        </p:spPr>
      </p:pic>
    </p:spTree>
    <p:extLst>
      <p:ext uri="{BB962C8B-B14F-4D97-AF65-F5344CB8AC3E}">
        <p14:creationId xmlns:p14="http://schemas.microsoft.com/office/powerpoint/2010/main" val="1607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009B-C2C0-E61D-B7CE-61342D2794E5}"/>
              </a:ext>
            </a:extLst>
          </p:cNvPr>
          <p:cNvSpPr>
            <a:spLocks noGrp="1"/>
          </p:cNvSpPr>
          <p:nvPr>
            <p:ph type="title"/>
          </p:nvPr>
        </p:nvSpPr>
        <p:spPr/>
        <p:txBody>
          <a:bodyPr/>
          <a:lstStyle/>
          <a:p>
            <a:r>
              <a:rPr lang="en-US"/>
              <a:t>Appendix: Inspecting the database</a:t>
            </a:r>
          </a:p>
        </p:txBody>
      </p:sp>
      <p:pic>
        <p:nvPicPr>
          <p:cNvPr id="4" name="Picture 4" descr="Text&#10;&#10;Description automatically generated">
            <a:extLst>
              <a:ext uri="{FF2B5EF4-FFF2-40B4-BE49-F238E27FC236}">
                <a16:creationId xmlns:a16="http://schemas.microsoft.com/office/drawing/2014/main" id="{57F3434E-657E-A3BA-B1A5-E6817C9D57EF}"/>
              </a:ext>
            </a:extLst>
          </p:cNvPr>
          <p:cNvPicPr>
            <a:picLocks noGrp="1" noChangeAspect="1"/>
          </p:cNvPicPr>
          <p:nvPr>
            <p:ph idx="1"/>
          </p:nvPr>
        </p:nvPicPr>
        <p:blipFill>
          <a:blip r:embed="rId2"/>
          <a:stretch>
            <a:fillRect/>
          </a:stretch>
        </p:blipFill>
        <p:spPr>
          <a:xfrm>
            <a:off x="1076904" y="3995588"/>
            <a:ext cx="10513519" cy="1773846"/>
          </a:xfrm>
        </p:spPr>
      </p:pic>
    </p:spTree>
    <p:extLst>
      <p:ext uri="{BB962C8B-B14F-4D97-AF65-F5344CB8AC3E}">
        <p14:creationId xmlns:p14="http://schemas.microsoft.com/office/powerpoint/2010/main" val="5024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F9B0-660F-7A60-6538-DA63113C6172}"/>
              </a:ext>
            </a:extLst>
          </p:cNvPr>
          <p:cNvSpPr>
            <a:spLocks noGrp="1"/>
          </p:cNvSpPr>
          <p:nvPr>
            <p:ph type="title"/>
          </p:nvPr>
        </p:nvSpPr>
        <p:spPr>
          <a:xfrm>
            <a:off x="517870" y="969337"/>
            <a:ext cx="5021182" cy="1105814"/>
          </a:xfrm>
        </p:spPr>
        <p:txBody>
          <a:bodyPr>
            <a:normAutofit fontScale="90000"/>
          </a:bodyPr>
          <a:lstStyle/>
          <a:p>
            <a:r>
              <a:rPr lang="en-US"/>
              <a:t>What is kraken?</a:t>
            </a:r>
          </a:p>
        </p:txBody>
      </p:sp>
      <p:sp>
        <p:nvSpPr>
          <p:cNvPr id="3" name="Content Placeholder 2">
            <a:extLst>
              <a:ext uri="{FF2B5EF4-FFF2-40B4-BE49-F238E27FC236}">
                <a16:creationId xmlns:a16="http://schemas.microsoft.com/office/drawing/2014/main" id="{0B329243-ED64-B376-95A8-7A2D315561BC}"/>
              </a:ext>
            </a:extLst>
          </p:cNvPr>
          <p:cNvSpPr>
            <a:spLocks noGrp="1"/>
          </p:cNvSpPr>
          <p:nvPr>
            <p:ph idx="1"/>
          </p:nvPr>
        </p:nvSpPr>
        <p:spPr>
          <a:xfrm>
            <a:off x="520811" y="2221121"/>
            <a:ext cx="5577426" cy="3618600"/>
          </a:xfrm>
        </p:spPr>
        <p:txBody>
          <a:bodyPr vert="horz" lIns="91440" tIns="45720" rIns="91440" bIns="45720" rtlCol="0" anchor="t">
            <a:normAutofit/>
          </a:bodyPr>
          <a:lstStyle/>
          <a:p>
            <a:pPr marL="342900" indent="-342900">
              <a:buChar char="•"/>
            </a:pPr>
            <a:r>
              <a:rPr lang="en-US"/>
              <a:t>It's a taxonomic investigator!</a:t>
            </a:r>
          </a:p>
          <a:p>
            <a:pPr marL="617220" lvl="1" indent="-342900"/>
            <a:r>
              <a:rPr lang="en-US"/>
              <a:t>It works by attempting to exactly match </a:t>
            </a:r>
            <a:r>
              <a:rPr lang="en-US" i="1"/>
              <a:t>k</a:t>
            </a:r>
            <a:r>
              <a:rPr lang="en-US"/>
              <a:t>-</a:t>
            </a:r>
            <a:r>
              <a:rPr lang="en-US" err="1"/>
              <a:t>mers</a:t>
            </a:r>
            <a:endParaRPr lang="en-US"/>
          </a:p>
          <a:p>
            <a:pPr marL="617220" lvl="1" indent="-342900"/>
            <a:r>
              <a:rPr lang="en-US"/>
              <a:t>Default </a:t>
            </a:r>
            <a:r>
              <a:rPr lang="en-US" i="1"/>
              <a:t>k</a:t>
            </a:r>
            <a:r>
              <a:rPr lang="en-US"/>
              <a:t>-</a:t>
            </a:r>
            <a:r>
              <a:rPr lang="en-US" err="1"/>
              <a:t>mer</a:t>
            </a:r>
            <a:r>
              <a:rPr lang="en-US"/>
              <a:t> length is 31</a:t>
            </a:r>
          </a:p>
          <a:p>
            <a:pPr marL="617220" lvl="1" indent="-342900"/>
            <a:r>
              <a:rPr lang="en-US"/>
              <a:t>Matches lowest common ancestor and works up</a:t>
            </a:r>
          </a:p>
          <a:p>
            <a:pPr marL="342900" indent="-342900">
              <a:buChar char="•"/>
            </a:pPr>
            <a:endParaRPr lang="en-US"/>
          </a:p>
          <a:p>
            <a:pPr marL="342900" indent="-342900">
              <a:buChar char="•"/>
            </a:pPr>
            <a:endParaRPr lang="en-US"/>
          </a:p>
        </p:txBody>
      </p:sp>
      <p:pic>
        <p:nvPicPr>
          <p:cNvPr id="4" name="Picture 4" descr="Diagram&#10;&#10;Description automatically generated">
            <a:extLst>
              <a:ext uri="{FF2B5EF4-FFF2-40B4-BE49-F238E27FC236}">
                <a16:creationId xmlns:a16="http://schemas.microsoft.com/office/drawing/2014/main" id="{84077B2C-7A88-6145-0BC3-76E2D4F5EA41}"/>
              </a:ext>
            </a:extLst>
          </p:cNvPr>
          <p:cNvPicPr>
            <a:picLocks noChangeAspect="1"/>
          </p:cNvPicPr>
          <p:nvPr/>
        </p:nvPicPr>
        <p:blipFill>
          <a:blip r:embed="rId3"/>
          <a:stretch>
            <a:fillRect/>
          </a:stretch>
        </p:blipFill>
        <p:spPr>
          <a:xfrm>
            <a:off x="6092284" y="968298"/>
            <a:ext cx="6097858" cy="4585008"/>
          </a:xfrm>
          <a:prstGeom prst="rect">
            <a:avLst/>
          </a:prstGeom>
        </p:spPr>
      </p:pic>
      <p:sp>
        <p:nvSpPr>
          <p:cNvPr id="7" name="TextBox 6">
            <a:extLst>
              <a:ext uri="{FF2B5EF4-FFF2-40B4-BE49-F238E27FC236}">
                <a16:creationId xmlns:a16="http://schemas.microsoft.com/office/drawing/2014/main" id="{9D36111F-8C32-B89A-8C7D-2E369CDA9E51}"/>
              </a:ext>
            </a:extLst>
          </p:cNvPr>
          <p:cNvSpPr txBox="1"/>
          <p:nvPr/>
        </p:nvSpPr>
        <p:spPr>
          <a:xfrm>
            <a:off x="518556" y="6485906"/>
            <a:ext cx="4969822"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Image is Figure 1 from </a:t>
            </a:r>
            <a:r>
              <a:rPr lang="en-US">
                <a:hlinkClick r:id="rId4"/>
              </a:rPr>
              <a:t>Wood and Salzberg 2014</a:t>
            </a:r>
            <a:endParaRPr lang="en-US"/>
          </a:p>
        </p:txBody>
      </p:sp>
    </p:spTree>
    <p:extLst>
      <p:ext uri="{BB962C8B-B14F-4D97-AF65-F5344CB8AC3E}">
        <p14:creationId xmlns:p14="http://schemas.microsoft.com/office/powerpoint/2010/main" val="206335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F9B0-660F-7A60-6538-DA63113C6172}"/>
              </a:ext>
            </a:extLst>
          </p:cNvPr>
          <p:cNvSpPr>
            <a:spLocks noGrp="1"/>
          </p:cNvSpPr>
          <p:nvPr>
            <p:ph type="title"/>
          </p:nvPr>
        </p:nvSpPr>
        <p:spPr>
          <a:xfrm>
            <a:off x="517870" y="969337"/>
            <a:ext cx="9212181" cy="1105814"/>
          </a:xfrm>
        </p:spPr>
        <p:txBody>
          <a:bodyPr>
            <a:normAutofit/>
          </a:bodyPr>
          <a:lstStyle/>
          <a:p>
            <a:r>
              <a:rPr lang="en-US" sz="4900"/>
              <a:t>Performance</a:t>
            </a:r>
            <a:endParaRPr lang="en-US"/>
          </a:p>
        </p:txBody>
      </p:sp>
      <p:sp>
        <p:nvSpPr>
          <p:cNvPr id="3" name="Content Placeholder 2">
            <a:extLst>
              <a:ext uri="{FF2B5EF4-FFF2-40B4-BE49-F238E27FC236}">
                <a16:creationId xmlns:a16="http://schemas.microsoft.com/office/drawing/2014/main" id="{0B329243-ED64-B376-95A8-7A2D315561BC}"/>
              </a:ext>
            </a:extLst>
          </p:cNvPr>
          <p:cNvSpPr>
            <a:spLocks noGrp="1"/>
          </p:cNvSpPr>
          <p:nvPr>
            <p:ph idx="1"/>
          </p:nvPr>
        </p:nvSpPr>
        <p:spPr>
          <a:xfrm>
            <a:off x="520811" y="2221121"/>
            <a:ext cx="5577426" cy="3618600"/>
          </a:xfrm>
        </p:spPr>
        <p:txBody>
          <a:bodyPr vert="horz" lIns="91440" tIns="45720" rIns="91440" bIns="45720" rtlCol="0" anchor="t">
            <a:normAutofit/>
          </a:bodyPr>
          <a:lstStyle/>
          <a:p>
            <a:pPr marL="342900" indent="-342900">
              <a:buFont typeface="Arial" panose="020B0604020202020204" pitchFamily="34" charset="0"/>
              <a:buChar char="•"/>
            </a:pPr>
            <a:r>
              <a:rPr lang="en-US"/>
              <a:t>It's fast</a:t>
            </a:r>
          </a:p>
          <a:p>
            <a:pPr marL="617220" lvl="1" indent="-342900"/>
            <a:r>
              <a:rPr lang="en-US"/>
              <a:t>Like, really fast</a:t>
            </a:r>
          </a:p>
          <a:p>
            <a:pPr marL="342900" indent="-342900">
              <a:buFont typeface="Arial" panose="020B0604020202020204" pitchFamily="34" charset="0"/>
              <a:buChar char="•"/>
            </a:pPr>
            <a:r>
              <a:rPr lang="en-US"/>
              <a:t>Precision is prioritized over sensitivity/recall </a:t>
            </a:r>
          </a:p>
          <a:p>
            <a:pPr marL="342900" indent="-342900">
              <a:buFont typeface="Arial" panose="020B0604020202020204" pitchFamily="34" charset="0"/>
              <a:buChar char="•"/>
            </a:pPr>
            <a:r>
              <a:rPr lang="en-US"/>
              <a:t>Requires 70 GB RAM for Kraken</a:t>
            </a:r>
          </a:p>
          <a:p>
            <a:pPr marL="617220" lvl="1" indent="-342900"/>
            <a:r>
              <a:rPr lang="en-US"/>
              <a:t>Alternative is </a:t>
            </a:r>
            <a:r>
              <a:rPr lang="en-US" err="1"/>
              <a:t>MiniKraken</a:t>
            </a:r>
            <a:r>
              <a:rPr lang="en-US"/>
              <a:t>, which needs 4</a:t>
            </a:r>
          </a:p>
          <a:p>
            <a:pPr marL="617220" lvl="1" indent="-342900"/>
            <a:r>
              <a:rPr lang="en-US"/>
              <a:t>There's also a quick mode for both</a:t>
            </a:r>
          </a:p>
        </p:txBody>
      </p:sp>
      <p:pic>
        <p:nvPicPr>
          <p:cNvPr id="4" name="Picture 4" descr="Chart&#10;&#10;Description automatically generated">
            <a:extLst>
              <a:ext uri="{FF2B5EF4-FFF2-40B4-BE49-F238E27FC236}">
                <a16:creationId xmlns:a16="http://schemas.microsoft.com/office/drawing/2014/main" id="{619E806E-45D1-3855-2B4D-C055D0C0F076}"/>
              </a:ext>
            </a:extLst>
          </p:cNvPr>
          <p:cNvPicPr>
            <a:picLocks noChangeAspect="1"/>
          </p:cNvPicPr>
          <p:nvPr/>
        </p:nvPicPr>
        <p:blipFill>
          <a:blip r:embed="rId2"/>
          <a:stretch>
            <a:fillRect/>
          </a:stretch>
        </p:blipFill>
        <p:spPr>
          <a:xfrm>
            <a:off x="7376282" y="550059"/>
            <a:ext cx="4237511" cy="5289467"/>
          </a:xfrm>
          <a:prstGeom prst="rect">
            <a:avLst/>
          </a:prstGeom>
        </p:spPr>
      </p:pic>
      <p:sp>
        <p:nvSpPr>
          <p:cNvPr id="6" name="TextBox 5">
            <a:extLst>
              <a:ext uri="{FF2B5EF4-FFF2-40B4-BE49-F238E27FC236}">
                <a16:creationId xmlns:a16="http://schemas.microsoft.com/office/drawing/2014/main" id="{5E03EB38-9C76-6708-729A-A51279642D0D}"/>
              </a:ext>
            </a:extLst>
          </p:cNvPr>
          <p:cNvSpPr txBox="1"/>
          <p:nvPr/>
        </p:nvSpPr>
        <p:spPr>
          <a:xfrm>
            <a:off x="7179734" y="5846234"/>
            <a:ext cx="469053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A)</a:t>
            </a:r>
            <a:r>
              <a:rPr lang="en-US" sz="1600"/>
              <a:t> </a:t>
            </a:r>
            <a:r>
              <a:rPr lang="en-US" sz="1600" err="1"/>
              <a:t>HiSeq</a:t>
            </a:r>
            <a:r>
              <a:rPr lang="en-US" sz="1600"/>
              <a:t> metagenome (mean length:92 bp)</a:t>
            </a:r>
          </a:p>
          <a:p>
            <a:r>
              <a:rPr lang="en-US" sz="1600" b="1"/>
              <a:t>B)</a:t>
            </a:r>
            <a:r>
              <a:rPr lang="en-US" sz="1600" b="1">
                <a:ea typeface="+mn-lt"/>
                <a:cs typeface="+mn-lt"/>
              </a:rPr>
              <a:t> </a:t>
            </a:r>
            <a:r>
              <a:rPr lang="en-US" sz="1600">
                <a:ea typeface="+mn-lt"/>
                <a:cs typeface="+mn-lt"/>
              </a:rPr>
              <a:t>MiSeq metagenome (mean length:156 bp)</a:t>
            </a:r>
          </a:p>
          <a:p>
            <a:r>
              <a:rPr lang="en-US" sz="1600" b="1"/>
              <a:t>C) </a:t>
            </a:r>
            <a:r>
              <a:rPr lang="en-US" sz="1600"/>
              <a:t>simBA-5 metagenome (simulated 100 bp reads)</a:t>
            </a:r>
          </a:p>
        </p:txBody>
      </p:sp>
      <p:sp>
        <p:nvSpPr>
          <p:cNvPr id="5" name="TextBox 4">
            <a:extLst>
              <a:ext uri="{FF2B5EF4-FFF2-40B4-BE49-F238E27FC236}">
                <a16:creationId xmlns:a16="http://schemas.microsoft.com/office/drawing/2014/main" id="{EAB33127-6C95-07E5-8CF4-D0D15A827907}"/>
              </a:ext>
            </a:extLst>
          </p:cNvPr>
          <p:cNvSpPr txBox="1"/>
          <p:nvPr/>
        </p:nvSpPr>
        <p:spPr>
          <a:xfrm>
            <a:off x="518556" y="6485906"/>
            <a:ext cx="4969822"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Image is Figure 3 from </a:t>
            </a:r>
            <a:r>
              <a:rPr lang="en-US">
                <a:hlinkClick r:id="rId3"/>
              </a:rPr>
              <a:t>Wood and Salzberg 2014</a:t>
            </a:r>
            <a:endParaRPr lang="en-US"/>
          </a:p>
        </p:txBody>
      </p:sp>
    </p:spTree>
    <p:extLst>
      <p:ext uri="{BB962C8B-B14F-4D97-AF65-F5344CB8AC3E}">
        <p14:creationId xmlns:p14="http://schemas.microsoft.com/office/powerpoint/2010/main" val="330974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F9B0-660F-7A60-6538-DA63113C6172}"/>
              </a:ext>
            </a:extLst>
          </p:cNvPr>
          <p:cNvSpPr>
            <a:spLocks noGrp="1"/>
          </p:cNvSpPr>
          <p:nvPr>
            <p:ph type="title"/>
          </p:nvPr>
        </p:nvSpPr>
        <p:spPr>
          <a:xfrm>
            <a:off x="517870" y="969337"/>
            <a:ext cx="10983583" cy="1105814"/>
          </a:xfrm>
        </p:spPr>
        <p:txBody>
          <a:bodyPr>
            <a:normAutofit/>
          </a:bodyPr>
          <a:lstStyle/>
          <a:p>
            <a:r>
              <a:rPr lang="en-US" sz="4900"/>
              <a:t>Comparison to Other Techniques</a:t>
            </a:r>
          </a:p>
        </p:txBody>
      </p:sp>
      <p:sp>
        <p:nvSpPr>
          <p:cNvPr id="3" name="Content Placeholder 2">
            <a:extLst>
              <a:ext uri="{FF2B5EF4-FFF2-40B4-BE49-F238E27FC236}">
                <a16:creationId xmlns:a16="http://schemas.microsoft.com/office/drawing/2014/main" id="{0B329243-ED64-B376-95A8-7A2D315561BC}"/>
              </a:ext>
            </a:extLst>
          </p:cNvPr>
          <p:cNvSpPr>
            <a:spLocks noGrp="1"/>
          </p:cNvSpPr>
          <p:nvPr>
            <p:ph idx="1"/>
          </p:nvPr>
        </p:nvSpPr>
        <p:spPr>
          <a:xfrm>
            <a:off x="520811" y="2221121"/>
            <a:ext cx="5577426" cy="3618600"/>
          </a:xfrm>
        </p:spPr>
        <p:txBody>
          <a:bodyPr vert="horz" lIns="91440" tIns="45720" rIns="91440" bIns="45720" rtlCol="0" anchor="t">
            <a:normAutofit/>
          </a:bodyPr>
          <a:lstStyle/>
          <a:p>
            <a:pPr marL="342900" indent="-342900">
              <a:buFont typeface="Arial,Sans-Serif" panose="020B0604020202020204" pitchFamily="34" charset="0"/>
              <a:buChar char="•"/>
            </a:pPr>
            <a:r>
              <a:rPr lang="en-US">
                <a:ea typeface="+mn-lt"/>
                <a:cs typeface="+mn-lt"/>
              </a:rPr>
              <a:t>At genus-/species-level, Kraken's recall is reliably top-tier[1]</a:t>
            </a:r>
          </a:p>
          <a:p>
            <a:pPr marL="617220" lvl="1" indent="-342900">
              <a:buFont typeface="Arial,Sans-Serif" panose="020B0604020202020204" pitchFamily="34" charset="0"/>
              <a:buChar char="•"/>
            </a:pPr>
            <a:r>
              <a:rPr lang="en-US">
                <a:ea typeface="+mn-lt"/>
                <a:cs typeface="+mn-lt"/>
              </a:rPr>
              <a:t>Performance falls off at subspecies-level</a:t>
            </a:r>
            <a:endParaRPr lang="en-US"/>
          </a:p>
          <a:p>
            <a:endParaRPr lang="en-US"/>
          </a:p>
        </p:txBody>
      </p:sp>
      <p:pic>
        <p:nvPicPr>
          <p:cNvPr id="4" name="Picture 4" descr="Chart&#10;&#10;Description automatically generated">
            <a:extLst>
              <a:ext uri="{FF2B5EF4-FFF2-40B4-BE49-F238E27FC236}">
                <a16:creationId xmlns:a16="http://schemas.microsoft.com/office/drawing/2014/main" id="{88B3E197-01FA-1B75-926F-B12D4D2C0D79}"/>
              </a:ext>
            </a:extLst>
          </p:cNvPr>
          <p:cNvPicPr>
            <a:picLocks noChangeAspect="1"/>
          </p:cNvPicPr>
          <p:nvPr/>
        </p:nvPicPr>
        <p:blipFill>
          <a:blip r:embed="rId2"/>
          <a:stretch>
            <a:fillRect/>
          </a:stretch>
        </p:blipFill>
        <p:spPr>
          <a:xfrm>
            <a:off x="6090063" y="1713474"/>
            <a:ext cx="6097979" cy="5143078"/>
          </a:xfrm>
          <a:prstGeom prst="rect">
            <a:avLst/>
          </a:prstGeom>
        </p:spPr>
      </p:pic>
      <p:sp>
        <p:nvSpPr>
          <p:cNvPr id="5" name="TextBox 1">
            <a:extLst>
              <a:ext uri="{FF2B5EF4-FFF2-40B4-BE49-F238E27FC236}">
                <a16:creationId xmlns:a16="http://schemas.microsoft.com/office/drawing/2014/main" id="{71A28152-9895-4F13-FEB9-44D3CE75D4DA}"/>
              </a:ext>
            </a:extLst>
          </p:cNvPr>
          <p:cNvSpPr txBox="1"/>
          <p:nvPr/>
        </p:nvSpPr>
        <p:spPr>
          <a:xfrm>
            <a:off x="518556" y="6485906"/>
            <a:ext cx="365364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aseline="30000">
                <a:hlinkClick r:id="rId3"/>
              </a:rPr>
              <a:t>[1]</a:t>
            </a:r>
            <a:r>
              <a:rPr lang="en-US"/>
              <a:t> McIntyre et. al. 2017, Figure 1</a:t>
            </a:r>
          </a:p>
        </p:txBody>
      </p:sp>
      <p:sp>
        <p:nvSpPr>
          <p:cNvPr id="7" name="Arrow: Up 6">
            <a:extLst>
              <a:ext uri="{FF2B5EF4-FFF2-40B4-BE49-F238E27FC236}">
                <a16:creationId xmlns:a16="http://schemas.microsoft.com/office/drawing/2014/main" id="{4F673512-83BA-653C-FA5E-2BF9FB429831}"/>
              </a:ext>
            </a:extLst>
          </p:cNvPr>
          <p:cNvSpPr/>
          <p:nvPr/>
        </p:nvSpPr>
        <p:spPr>
          <a:xfrm>
            <a:off x="7488809" y="3101720"/>
            <a:ext cx="482600" cy="330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a:extLst>
              <a:ext uri="{FF2B5EF4-FFF2-40B4-BE49-F238E27FC236}">
                <a16:creationId xmlns:a16="http://schemas.microsoft.com/office/drawing/2014/main" id="{DE90C372-E191-6B30-669B-0BE00FCA0BCD}"/>
              </a:ext>
            </a:extLst>
          </p:cNvPr>
          <p:cNvSpPr/>
          <p:nvPr/>
        </p:nvSpPr>
        <p:spPr>
          <a:xfrm>
            <a:off x="8752458" y="2835019"/>
            <a:ext cx="482600" cy="330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Up 8">
            <a:extLst>
              <a:ext uri="{FF2B5EF4-FFF2-40B4-BE49-F238E27FC236}">
                <a16:creationId xmlns:a16="http://schemas.microsoft.com/office/drawing/2014/main" id="{9B73C6D8-C534-6A54-11B7-23F9B1E86B4F}"/>
              </a:ext>
            </a:extLst>
          </p:cNvPr>
          <p:cNvSpPr/>
          <p:nvPr/>
        </p:nvSpPr>
        <p:spPr>
          <a:xfrm>
            <a:off x="7469758" y="4790819"/>
            <a:ext cx="482600" cy="330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11EF16D6-5FB4-1A76-CBCB-789A24A0DA53}"/>
              </a:ext>
            </a:extLst>
          </p:cNvPr>
          <p:cNvSpPr/>
          <p:nvPr/>
        </p:nvSpPr>
        <p:spPr>
          <a:xfrm>
            <a:off x="8733407" y="4524119"/>
            <a:ext cx="482600" cy="330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Up 10">
            <a:extLst>
              <a:ext uri="{FF2B5EF4-FFF2-40B4-BE49-F238E27FC236}">
                <a16:creationId xmlns:a16="http://schemas.microsoft.com/office/drawing/2014/main" id="{45FE5F6D-9049-6827-153F-4393120D08B2}"/>
              </a:ext>
            </a:extLst>
          </p:cNvPr>
          <p:cNvSpPr/>
          <p:nvPr/>
        </p:nvSpPr>
        <p:spPr>
          <a:xfrm>
            <a:off x="7850758" y="6505319"/>
            <a:ext cx="482600" cy="330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 11">
            <a:extLst>
              <a:ext uri="{FF2B5EF4-FFF2-40B4-BE49-F238E27FC236}">
                <a16:creationId xmlns:a16="http://schemas.microsoft.com/office/drawing/2014/main" id="{95BEA326-3ADF-1DE8-523C-25C16CAC6101}"/>
              </a:ext>
            </a:extLst>
          </p:cNvPr>
          <p:cNvSpPr/>
          <p:nvPr/>
        </p:nvSpPr>
        <p:spPr>
          <a:xfrm>
            <a:off x="8796907" y="6238619"/>
            <a:ext cx="482600" cy="330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9652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F9B0-660F-7A60-6538-DA63113C6172}"/>
              </a:ext>
            </a:extLst>
          </p:cNvPr>
          <p:cNvSpPr>
            <a:spLocks noGrp="1"/>
          </p:cNvSpPr>
          <p:nvPr>
            <p:ph type="title"/>
          </p:nvPr>
        </p:nvSpPr>
        <p:spPr>
          <a:xfrm>
            <a:off x="517870" y="969337"/>
            <a:ext cx="10983583" cy="1105814"/>
          </a:xfrm>
        </p:spPr>
        <p:txBody>
          <a:bodyPr>
            <a:normAutofit/>
          </a:bodyPr>
          <a:lstStyle/>
          <a:p>
            <a:r>
              <a:rPr lang="en-US" sz="4900"/>
              <a:t>Kraken2</a:t>
            </a:r>
            <a:endParaRPr lang="en-US"/>
          </a:p>
        </p:txBody>
      </p:sp>
      <p:sp>
        <p:nvSpPr>
          <p:cNvPr id="3" name="Content Placeholder 2">
            <a:extLst>
              <a:ext uri="{FF2B5EF4-FFF2-40B4-BE49-F238E27FC236}">
                <a16:creationId xmlns:a16="http://schemas.microsoft.com/office/drawing/2014/main" id="{0B329243-ED64-B376-95A8-7A2D315561BC}"/>
              </a:ext>
            </a:extLst>
          </p:cNvPr>
          <p:cNvSpPr>
            <a:spLocks noGrp="1"/>
          </p:cNvSpPr>
          <p:nvPr>
            <p:ph idx="1"/>
          </p:nvPr>
        </p:nvSpPr>
        <p:spPr>
          <a:xfrm>
            <a:off x="520811" y="2221121"/>
            <a:ext cx="5577426" cy="3618600"/>
          </a:xfrm>
        </p:spPr>
        <p:txBody>
          <a:bodyPr vert="horz" lIns="91440" tIns="45720" rIns="91440" bIns="45720" rtlCol="0" anchor="t">
            <a:normAutofit/>
          </a:bodyPr>
          <a:lstStyle/>
          <a:p>
            <a:pPr marL="342900" indent="-342900">
              <a:buFont typeface="Arial" panose="020B0604020202020204" pitchFamily="34" charset="0"/>
              <a:buChar char="•"/>
            </a:pPr>
            <a:r>
              <a:rPr lang="en-US"/>
              <a:t>70 GB RAM is a lot</a:t>
            </a:r>
          </a:p>
          <a:p>
            <a:pPr marL="617220" lvl="1" indent="-342900"/>
            <a:r>
              <a:rPr lang="en-US"/>
              <a:t>Requirements can easily exceed 100GB</a:t>
            </a:r>
          </a:p>
          <a:p>
            <a:pPr marL="617220" lvl="1" indent="-342900"/>
            <a:r>
              <a:rPr lang="en-US"/>
              <a:t>The full </a:t>
            </a:r>
            <a:r>
              <a:rPr lang="en-US" i="1"/>
              <a:t>k</a:t>
            </a:r>
            <a:r>
              <a:rPr lang="en-US"/>
              <a:t>-</a:t>
            </a:r>
            <a:r>
              <a:rPr lang="en-US" err="1"/>
              <a:t>mer</a:t>
            </a:r>
            <a:r>
              <a:rPr lang="en-US"/>
              <a:t> storage is brutal</a:t>
            </a:r>
          </a:p>
          <a:p>
            <a:pPr marL="342900" indent="-342900">
              <a:buFont typeface="Arial" panose="020B0604020202020204" pitchFamily="34" charset="0"/>
              <a:buChar char="•"/>
            </a:pPr>
            <a:r>
              <a:rPr lang="en-US"/>
              <a:t>Kraken2 introduces probabilistic hashing</a:t>
            </a:r>
          </a:p>
          <a:p>
            <a:pPr marL="617220" lvl="1" indent="-342900"/>
            <a:r>
              <a:rPr lang="en-US"/>
              <a:t>Memory requirements drop substantially</a:t>
            </a:r>
          </a:p>
          <a:p>
            <a:pPr marL="617220" lvl="1" indent="-342900"/>
            <a:r>
              <a:rPr lang="en-US"/>
              <a:t>Sensitivity is also improved</a:t>
            </a:r>
          </a:p>
          <a:p>
            <a:pPr marL="617220" lvl="1" indent="-342900"/>
            <a:r>
              <a:rPr lang="en-US"/>
              <a:t>Accuracy/specificity are hurt</a:t>
            </a:r>
          </a:p>
        </p:txBody>
      </p:sp>
      <p:pic>
        <p:nvPicPr>
          <p:cNvPr id="6" name="Picture 12" descr="Diagram, schematic&#10;&#10;Description automatically generated">
            <a:extLst>
              <a:ext uri="{FF2B5EF4-FFF2-40B4-BE49-F238E27FC236}">
                <a16:creationId xmlns:a16="http://schemas.microsoft.com/office/drawing/2014/main" id="{589BDBAC-CB7B-B80D-A485-476E3BA5835C}"/>
              </a:ext>
            </a:extLst>
          </p:cNvPr>
          <p:cNvPicPr>
            <a:picLocks noChangeAspect="1"/>
          </p:cNvPicPr>
          <p:nvPr/>
        </p:nvPicPr>
        <p:blipFill>
          <a:blip r:embed="rId2"/>
          <a:stretch>
            <a:fillRect/>
          </a:stretch>
        </p:blipFill>
        <p:spPr>
          <a:xfrm>
            <a:off x="6183218" y="969337"/>
            <a:ext cx="5487971" cy="5375813"/>
          </a:xfrm>
          <a:prstGeom prst="rect">
            <a:avLst/>
          </a:prstGeom>
        </p:spPr>
      </p:pic>
      <p:sp>
        <p:nvSpPr>
          <p:cNvPr id="7" name="TextBox 6">
            <a:extLst>
              <a:ext uri="{FF2B5EF4-FFF2-40B4-BE49-F238E27FC236}">
                <a16:creationId xmlns:a16="http://schemas.microsoft.com/office/drawing/2014/main" id="{0B4A3CBC-7F39-8313-5E08-5F43483F0518}"/>
              </a:ext>
            </a:extLst>
          </p:cNvPr>
          <p:cNvSpPr txBox="1"/>
          <p:nvPr/>
        </p:nvSpPr>
        <p:spPr>
          <a:xfrm>
            <a:off x="518556" y="6485906"/>
            <a:ext cx="4969822"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Image is Figure 1 from </a:t>
            </a:r>
            <a:r>
              <a:rPr lang="en-US">
                <a:hlinkClick r:id="rId3"/>
              </a:rPr>
              <a:t>Wood et al. 2019</a:t>
            </a:r>
            <a:endParaRPr lang="en-US"/>
          </a:p>
        </p:txBody>
      </p:sp>
    </p:spTree>
    <p:extLst>
      <p:ext uri="{BB962C8B-B14F-4D97-AF65-F5344CB8AC3E}">
        <p14:creationId xmlns:p14="http://schemas.microsoft.com/office/powerpoint/2010/main" val="3829388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A7A9A-AE91-4DF3-301B-C48758083937}"/>
              </a:ext>
            </a:extLst>
          </p:cNvPr>
          <p:cNvSpPr>
            <a:spLocks noGrp="1"/>
          </p:cNvSpPr>
          <p:nvPr>
            <p:ph type="title"/>
          </p:nvPr>
        </p:nvSpPr>
        <p:spPr/>
        <p:txBody>
          <a:bodyPr/>
          <a:lstStyle/>
          <a:p>
            <a:r>
              <a:rPr lang="en-US">
                <a:ea typeface="+mj-lt"/>
                <a:cs typeface="+mj-lt"/>
              </a:rPr>
              <a:t>Significant improvements to Kraken1</a:t>
            </a:r>
            <a:endParaRPr lang="en-US"/>
          </a:p>
        </p:txBody>
      </p:sp>
      <p:sp>
        <p:nvSpPr>
          <p:cNvPr id="3" name="Content Placeholder 2">
            <a:extLst>
              <a:ext uri="{FF2B5EF4-FFF2-40B4-BE49-F238E27FC236}">
                <a16:creationId xmlns:a16="http://schemas.microsoft.com/office/drawing/2014/main" id="{4B5EC570-4B7A-3C45-FE72-9B1F14101A63}"/>
              </a:ext>
            </a:extLst>
          </p:cNvPr>
          <p:cNvSpPr>
            <a:spLocks noGrp="1"/>
          </p:cNvSpPr>
          <p:nvPr>
            <p:ph sz="half" idx="1"/>
          </p:nvPr>
        </p:nvSpPr>
        <p:spPr/>
        <p:txBody>
          <a:bodyPr vert="horz" lIns="91440" tIns="45720" rIns="91440" bIns="45720" rtlCol="0" anchor="t">
            <a:noAutofit/>
          </a:bodyPr>
          <a:lstStyle/>
          <a:p>
            <a:pPr marL="342900" indent="-342900">
              <a:buFont typeface="Wingdings" panose="020B0604020202020204" pitchFamily="34" charset="0"/>
              <a:buChar char="ü"/>
            </a:pPr>
            <a:r>
              <a:rPr lang="en-US" sz="2800" b="1"/>
              <a:t>Faster database build times</a:t>
            </a:r>
          </a:p>
          <a:p>
            <a:pPr marL="342900" indent="-342900">
              <a:buFont typeface="Wingdings" panose="020B0604020202020204" pitchFamily="34" charset="0"/>
              <a:buChar char="ü"/>
            </a:pPr>
            <a:r>
              <a:rPr lang="en-US" sz="2800" b="1"/>
              <a:t>Smaller database sizes</a:t>
            </a:r>
          </a:p>
          <a:p>
            <a:pPr marL="342900" indent="-342900">
              <a:buFont typeface="Wingdings" panose="020B0604020202020204" pitchFamily="34" charset="0"/>
              <a:buChar char="ü"/>
            </a:pPr>
            <a:r>
              <a:rPr lang="en-US" sz="2800"/>
              <a:t>Faster classification speeds</a:t>
            </a:r>
          </a:p>
        </p:txBody>
      </p:sp>
      <p:sp>
        <p:nvSpPr>
          <p:cNvPr id="4" name="Content Placeholder 3">
            <a:extLst>
              <a:ext uri="{FF2B5EF4-FFF2-40B4-BE49-F238E27FC236}">
                <a16:creationId xmlns:a16="http://schemas.microsoft.com/office/drawing/2014/main" id="{E926DFF7-14F4-3831-028A-BC4A60C2359D}"/>
              </a:ext>
            </a:extLst>
          </p:cNvPr>
          <p:cNvSpPr>
            <a:spLocks noGrp="1"/>
          </p:cNvSpPr>
          <p:nvPr>
            <p:ph sz="half" idx="2"/>
          </p:nvPr>
        </p:nvSpPr>
        <p:spPr/>
        <p:txBody>
          <a:bodyPr vert="horz" lIns="91440" tIns="45720" rIns="91440" bIns="45720" rtlCol="0" anchor="t">
            <a:normAutofit fontScale="70000" lnSpcReduction="20000"/>
          </a:bodyPr>
          <a:lstStyle/>
          <a:p>
            <a:r>
              <a:rPr lang="en-US"/>
              <a:t>Storage of minimizers: instead of storing/querying entire k-</a:t>
            </a:r>
            <a:r>
              <a:rPr lang="en-US" err="1"/>
              <a:t>mers</a:t>
            </a:r>
            <a:r>
              <a:rPr lang="en-US"/>
              <a:t>, K2 stores minimizers (l-</a:t>
            </a:r>
            <a:r>
              <a:rPr lang="en-US" err="1"/>
              <a:t>mers</a:t>
            </a:r>
            <a:r>
              <a:rPr lang="en-US"/>
              <a:t>) of each k-mer.</a:t>
            </a:r>
          </a:p>
          <a:p>
            <a:r>
              <a:rPr lang="en-US"/>
              <a:t>Introduction of Spaced Seeds: spaced seeds used to store/query minimizers to improve classification accuracy</a:t>
            </a:r>
          </a:p>
          <a:p>
            <a:r>
              <a:rPr lang="en-US"/>
              <a:t>Database Structure: probabilistic hashing</a:t>
            </a:r>
          </a:p>
          <a:p>
            <a:r>
              <a:rPr lang="en-US" b="1"/>
              <a:t>Protein Databases: allows for databases built from amino acid sequences</a:t>
            </a:r>
          </a:p>
          <a:p>
            <a:r>
              <a:rPr lang="en-US" b="1"/>
              <a:t>16S Databases: support for databases not based on NCBI's taxonomy</a:t>
            </a:r>
          </a:p>
        </p:txBody>
      </p:sp>
      <p:pic>
        <p:nvPicPr>
          <p:cNvPr id="8" name="Picture 7">
            <a:extLst>
              <a:ext uri="{FF2B5EF4-FFF2-40B4-BE49-F238E27FC236}">
                <a16:creationId xmlns:a16="http://schemas.microsoft.com/office/drawing/2014/main" id="{20119760-A89C-90C1-6008-8BBEDB996730}"/>
              </a:ext>
            </a:extLst>
          </p:cNvPr>
          <p:cNvPicPr>
            <a:picLocks noChangeAspect="1"/>
          </p:cNvPicPr>
          <p:nvPr/>
        </p:nvPicPr>
        <p:blipFill>
          <a:blip r:embed="rId2"/>
          <a:stretch>
            <a:fillRect/>
          </a:stretch>
        </p:blipFill>
        <p:spPr>
          <a:xfrm>
            <a:off x="618525" y="3811714"/>
            <a:ext cx="4932118" cy="1889261"/>
          </a:xfrm>
          <a:prstGeom prst="rect">
            <a:avLst/>
          </a:prstGeom>
        </p:spPr>
      </p:pic>
    </p:spTree>
    <p:extLst>
      <p:ext uri="{BB962C8B-B14F-4D97-AF65-F5344CB8AC3E}">
        <p14:creationId xmlns:p14="http://schemas.microsoft.com/office/powerpoint/2010/main" val="582640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C0BC-19BC-EB00-03F7-DDD7D8822E74}"/>
              </a:ext>
            </a:extLst>
          </p:cNvPr>
          <p:cNvSpPr>
            <a:spLocks noGrp="1"/>
          </p:cNvSpPr>
          <p:nvPr>
            <p:ph type="title"/>
          </p:nvPr>
        </p:nvSpPr>
        <p:spPr/>
        <p:txBody>
          <a:bodyPr/>
          <a:lstStyle/>
          <a:p>
            <a:r>
              <a:rPr lang="en-US"/>
              <a:t>Prebuilt Databases Available for Kraken2</a:t>
            </a:r>
          </a:p>
        </p:txBody>
      </p:sp>
      <p:pic>
        <p:nvPicPr>
          <p:cNvPr id="6" name="Picture 4" descr="Text&#10;&#10;Description automatically generated">
            <a:extLst>
              <a:ext uri="{FF2B5EF4-FFF2-40B4-BE49-F238E27FC236}">
                <a16:creationId xmlns:a16="http://schemas.microsoft.com/office/drawing/2014/main" id="{F928A3FE-DCBD-809B-6637-4506AA38201B}"/>
              </a:ext>
            </a:extLst>
          </p:cNvPr>
          <p:cNvPicPr>
            <a:picLocks noChangeAspect="1"/>
          </p:cNvPicPr>
          <p:nvPr/>
        </p:nvPicPr>
        <p:blipFill>
          <a:blip r:embed="rId2"/>
          <a:stretch>
            <a:fillRect/>
          </a:stretch>
        </p:blipFill>
        <p:spPr>
          <a:xfrm>
            <a:off x="5912683" y="1756988"/>
            <a:ext cx="5921727" cy="2860012"/>
          </a:xfrm>
          <a:prstGeom prst="rect">
            <a:avLst/>
          </a:prstGeom>
        </p:spPr>
      </p:pic>
      <p:pic>
        <p:nvPicPr>
          <p:cNvPr id="3" name="Picture 3" descr="Graphical user interface, text, application&#10;&#10;Description automatically generated">
            <a:extLst>
              <a:ext uri="{FF2B5EF4-FFF2-40B4-BE49-F238E27FC236}">
                <a16:creationId xmlns:a16="http://schemas.microsoft.com/office/drawing/2014/main" id="{48C05E71-A575-4A11-A70D-9332F89CD844}"/>
              </a:ext>
            </a:extLst>
          </p:cNvPr>
          <p:cNvPicPr>
            <a:picLocks noChangeAspect="1"/>
          </p:cNvPicPr>
          <p:nvPr/>
        </p:nvPicPr>
        <p:blipFill>
          <a:blip r:embed="rId3"/>
          <a:stretch>
            <a:fillRect/>
          </a:stretch>
        </p:blipFill>
        <p:spPr>
          <a:xfrm>
            <a:off x="6092802" y="826560"/>
            <a:ext cx="5623930" cy="833862"/>
          </a:xfrm>
          <a:prstGeom prst="rect">
            <a:avLst/>
          </a:prstGeom>
        </p:spPr>
      </p:pic>
      <p:sp>
        <p:nvSpPr>
          <p:cNvPr id="4" name="Content Placeholder 3">
            <a:extLst>
              <a:ext uri="{FF2B5EF4-FFF2-40B4-BE49-F238E27FC236}">
                <a16:creationId xmlns:a16="http://schemas.microsoft.com/office/drawing/2014/main" id="{59135F9B-05E8-AF47-1F11-4B1C4639F512}"/>
              </a:ext>
            </a:extLst>
          </p:cNvPr>
          <p:cNvSpPr txBox="1">
            <a:spLocks/>
          </p:cNvSpPr>
          <p:nvPr/>
        </p:nvSpPr>
        <p:spPr>
          <a:xfrm>
            <a:off x="6063049" y="4755556"/>
            <a:ext cx="5290751" cy="1421407"/>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RDP: bacterial and archaeal 16S data</a:t>
            </a:r>
          </a:p>
          <a:p>
            <a:r>
              <a:rPr lang="en-US"/>
              <a:t>SILVA: Small subunit NR99 sequence set</a:t>
            </a:r>
          </a:p>
          <a:p>
            <a:r>
              <a:rPr lang="en-US"/>
              <a:t>Custom databases are allowed!</a:t>
            </a:r>
          </a:p>
          <a:p>
            <a:endParaRPr lang="en-US"/>
          </a:p>
        </p:txBody>
      </p:sp>
      <p:sp>
        <p:nvSpPr>
          <p:cNvPr id="10" name="Rectangle: Rounded Corners 9">
            <a:extLst>
              <a:ext uri="{FF2B5EF4-FFF2-40B4-BE49-F238E27FC236}">
                <a16:creationId xmlns:a16="http://schemas.microsoft.com/office/drawing/2014/main" id="{7BA1A314-9364-A547-B4B9-23068F39314C}"/>
              </a:ext>
            </a:extLst>
          </p:cNvPr>
          <p:cNvSpPr/>
          <p:nvPr/>
        </p:nvSpPr>
        <p:spPr>
          <a:xfrm>
            <a:off x="6066263" y="2460703"/>
            <a:ext cx="3828585" cy="2072266"/>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3600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F04B-C0BD-762B-0BC9-0EE46D554EA5}"/>
              </a:ext>
            </a:extLst>
          </p:cNvPr>
          <p:cNvSpPr>
            <a:spLocks noGrp="1"/>
          </p:cNvSpPr>
          <p:nvPr>
            <p:ph type="title"/>
          </p:nvPr>
        </p:nvSpPr>
        <p:spPr/>
        <p:txBody>
          <a:bodyPr/>
          <a:lstStyle/>
          <a:p>
            <a:r>
              <a:rPr lang="en-US"/>
              <a:t>Contents of minikraken-v1 database</a:t>
            </a:r>
          </a:p>
        </p:txBody>
      </p:sp>
      <p:pic>
        <p:nvPicPr>
          <p:cNvPr id="5" name="Picture 5">
            <a:extLst>
              <a:ext uri="{FF2B5EF4-FFF2-40B4-BE49-F238E27FC236}">
                <a16:creationId xmlns:a16="http://schemas.microsoft.com/office/drawing/2014/main" id="{E816785E-C0C1-DFC8-FCF2-05203C02BDAE}"/>
              </a:ext>
            </a:extLst>
          </p:cNvPr>
          <p:cNvPicPr>
            <a:picLocks noChangeAspect="1"/>
          </p:cNvPicPr>
          <p:nvPr/>
        </p:nvPicPr>
        <p:blipFill>
          <a:blip r:embed="rId2"/>
          <a:stretch>
            <a:fillRect/>
          </a:stretch>
        </p:blipFill>
        <p:spPr>
          <a:xfrm>
            <a:off x="570811" y="5044038"/>
            <a:ext cx="10903746" cy="555788"/>
          </a:xfrm>
          <a:prstGeom prst="rect">
            <a:avLst/>
          </a:prstGeom>
        </p:spPr>
      </p:pic>
      <p:sp>
        <p:nvSpPr>
          <p:cNvPr id="4" name="Content Placeholder 3">
            <a:extLst>
              <a:ext uri="{FF2B5EF4-FFF2-40B4-BE49-F238E27FC236}">
                <a16:creationId xmlns:a16="http://schemas.microsoft.com/office/drawing/2014/main" id="{B82F5ED3-6891-50F7-0CEE-8C51F5A48E81}"/>
              </a:ext>
            </a:extLst>
          </p:cNvPr>
          <p:cNvSpPr txBox="1">
            <a:spLocks/>
          </p:cNvSpPr>
          <p:nvPr/>
        </p:nvSpPr>
        <p:spPr>
          <a:xfrm>
            <a:off x="6239610" y="1456654"/>
            <a:ext cx="5290751" cy="2555114"/>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Not human-readable format files:</a:t>
            </a:r>
          </a:p>
          <a:p>
            <a:r>
              <a:rPr lang="en-US"/>
              <a:t>Hash.k2d: contains the minimizer to taxon mappings</a:t>
            </a:r>
          </a:p>
          <a:p>
            <a:r>
              <a:rPr lang="en-US"/>
              <a:t>Opts.k2d: contains information about the options used to build the database</a:t>
            </a:r>
          </a:p>
          <a:p>
            <a:r>
              <a:rPr lang="en-US"/>
              <a:t>Taxo.k2d: contains taxonomy information used to build the database</a:t>
            </a:r>
          </a:p>
        </p:txBody>
      </p:sp>
    </p:spTree>
    <p:extLst>
      <p:ext uri="{BB962C8B-B14F-4D97-AF65-F5344CB8AC3E}">
        <p14:creationId xmlns:p14="http://schemas.microsoft.com/office/powerpoint/2010/main" val="3634944261"/>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251A2F"/>
      </a:dk2>
      <a:lt2>
        <a:srgbClr val="F0F3F3"/>
      </a:lt2>
      <a:accent1>
        <a:srgbClr val="C34D68"/>
      </a:accent1>
      <a:accent2>
        <a:srgbClr val="B13B88"/>
      </a:accent2>
      <a:accent3>
        <a:srgbClr val="BB4DC3"/>
      </a:accent3>
      <a:accent4>
        <a:srgbClr val="783BB1"/>
      </a:accent4>
      <a:accent5>
        <a:srgbClr val="594DC3"/>
      </a:accent5>
      <a:accent6>
        <a:srgbClr val="3B60B1"/>
      </a:accent6>
      <a:hlink>
        <a:srgbClr val="7354C6"/>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782</Words>
  <Application>Microsoft Office PowerPoint</Application>
  <PresentationFormat>Widescreen</PresentationFormat>
  <Paragraphs>91</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Arial,Sans-Serif</vt:lpstr>
      <vt:lpstr>Bierstadt</vt:lpstr>
      <vt:lpstr>Calibri</vt:lpstr>
      <vt:lpstr>Consolas</vt:lpstr>
      <vt:lpstr>Wingdings</vt:lpstr>
      <vt:lpstr>GestaltVTI</vt:lpstr>
      <vt:lpstr>Kraken2</vt:lpstr>
      <vt:lpstr>What is this tutorial?</vt:lpstr>
      <vt:lpstr>What is kraken?</vt:lpstr>
      <vt:lpstr>Performance</vt:lpstr>
      <vt:lpstr>Comparison to Other Techniques</vt:lpstr>
      <vt:lpstr>Kraken2</vt:lpstr>
      <vt:lpstr>Significant improvements to Kraken1</vt:lpstr>
      <vt:lpstr>Prebuilt Databases Available for Kraken2</vt:lpstr>
      <vt:lpstr>Contents of minikraken-v1 database</vt:lpstr>
      <vt:lpstr>Using minikraken-v1 database</vt:lpstr>
      <vt:lpstr>Using minikraken-v2 database</vt:lpstr>
      <vt:lpstr>Using  16s_RDP database</vt:lpstr>
      <vt:lpstr>Using 16s_silva132 database</vt:lpstr>
      <vt:lpstr>Using 16s_silva138 database</vt:lpstr>
      <vt:lpstr>Using 16s_Greengenes database</vt:lpstr>
      <vt:lpstr>Minikraken-v2 evol.kraken output file</vt:lpstr>
      <vt:lpstr>Minikraken-v2 evol.kraken output file</vt:lpstr>
      <vt:lpstr>Minikraken-v2 (matches evol1 report)</vt:lpstr>
      <vt:lpstr>Evol1 report file form Kraken2</vt:lpstr>
      <vt:lpstr>Useful links</vt:lpstr>
      <vt:lpstr>Appendix: Inspecting the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dc:creator>
  <cp:lastModifiedBy>Stewart,Joseph</cp:lastModifiedBy>
  <cp:revision>2</cp:revision>
  <dcterms:created xsi:type="dcterms:W3CDTF">2022-05-09T00:41:45Z</dcterms:created>
  <dcterms:modified xsi:type="dcterms:W3CDTF">2022-05-17T00:53:19Z</dcterms:modified>
</cp:coreProperties>
</file>