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1" d="100"/>
          <a:sy n="111" d="100"/>
        </p:scale>
        <p:origin x="15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3CA4-EC02-5CB4-AC02-BBDF0AA9CB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9E9E3B-1868-21F9-194A-A2BC338D9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BE82BC-4472-001A-406A-22CF449F702D}"/>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5" name="Footer Placeholder 4">
            <a:extLst>
              <a:ext uri="{FF2B5EF4-FFF2-40B4-BE49-F238E27FC236}">
                <a16:creationId xmlns:a16="http://schemas.microsoft.com/office/drawing/2014/main" id="{0D426184-7905-B6DA-6006-DAF38539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0D5A8-0AA8-E5E4-73DD-472F5DEDC570}"/>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100142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D858-AF8F-46B3-5C69-18C42A8F1D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AB38FA-86AE-BD56-0E4B-82BB69AC30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CB58F-192A-E1D3-15B2-6284BE186D69}"/>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5" name="Footer Placeholder 4">
            <a:extLst>
              <a:ext uri="{FF2B5EF4-FFF2-40B4-BE49-F238E27FC236}">
                <a16:creationId xmlns:a16="http://schemas.microsoft.com/office/drawing/2014/main" id="{D3832174-74DD-7ABA-DC2A-90CFADFC3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FB170-7274-4A37-8469-83F94C882851}"/>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247445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80638-3408-ACEC-92F6-BF701A294F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C88E7-1CEE-7CDF-6225-F996653630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82619-A715-D6E1-8277-826EC9489ED8}"/>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5" name="Footer Placeholder 4">
            <a:extLst>
              <a:ext uri="{FF2B5EF4-FFF2-40B4-BE49-F238E27FC236}">
                <a16:creationId xmlns:a16="http://schemas.microsoft.com/office/drawing/2014/main" id="{CA875FD0-40AD-2D16-A5B9-BA390652D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A80B5-767D-3325-1191-A590EB58F348}"/>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135700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2513-3563-A008-7B58-87DED7CA6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08BFB-D5FF-BCC6-CEF7-4A6B14AD4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F6702-D4DD-844B-EE49-DD46F51528FB}"/>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5" name="Footer Placeholder 4">
            <a:extLst>
              <a:ext uri="{FF2B5EF4-FFF2-40B4-BE49-F238E27FC236}">
                <a16:creationId xmlns:a16="http://schemas.microsoft.com/office/drawing/2014/main" id="{4F54E9D4-B1B1-2703-0988-286E9E4C6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4EAF1-D287-17FF-51A5-69ED3B8D93BF}"/>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384191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1328-816B-E8B7-179A-0838413634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71F466-20B0-2811-6E83-785E33E6A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E5261-7A76-4164-014F-77C86361BAD8}"/>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5" name="Footer Placeholder 4">
            <a:extLst>
              <a:ext uri="{FF2B5EF4-FFF2-40B4-BE49-F238E27FC236}">
                <a16:creationId xmlns:a16="http://schemas.microsoft.com/office/drawing/2014/main" id="{C1C18D8A-0667-60D6-ADA6-8D5188C3C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BA2A1-0C59-48E2-471B-C36BAAD3B899}"/>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73050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AB0A-AE65-D177-3516-29CF23919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913F0-FCB0-7055-0613-EB4E94980E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36CF50-034F-DBC6-E342-F76B58A3A9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35BC68-5887-DCA9-5F1C-01130B0D7ADD}"/>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6" name="Footer Placeholder 5">
            <a:extLst>
              <a:ext uri="{FF2B5EF4-FFF2-40B4-BE49-F238E27FC236}">
                <a16:creationId xmlns:a16="http://schemas.microsoft.com/office/drawing/2014/main" id="{6E4CD742-2F24-83EC-5102-A209CFC39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C2C4-7615-881E-31D4-1E0B02E53114}"/>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339030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C562-C168-2590-98A9-E63603C095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56FF86-F15C-C7A9-C726-4A1A12DA8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1E0C5F-7EDC-F8B5-3EA5-0283C7442B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1CBD1-2201-5B85-298D-1874970731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9D1C9-C655-B942-B806-2DAE25218F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D77076-E0DA-2AD0-018D-03D22C205C15}"/>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8" name="Footer Placeholder 7">
            <a:extLst>
              <a:ext uri="{FF2B5EF4-FFF2-40B4-BE49-F238E27FC236}">
                <a16:creationId xmlns:a16="http://schemas.microsoft.com/office/drawing/2014/main" id="{D841F350-94BB-88B0-796E-541A4B9508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AE366-901F-855C-7D9C-6EC0DBC1986D}"/>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400879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16FB-1321-7E9A-3790-CCD2A30842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6B6916-7945-3518-EE63-49B341E94F0E}"/>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4" name="Footer Placeholder 3">
            <a:extLst>
              <a:ext uri="{FF2B5EF4-FFF2-40B4-BE49-F238E27FC236}">
                <a16:creationId xmlns:a16="http://schemas.microsoft.com/office/drawing/2014/main" id="{9150A792-D499-F884-087C-B8238AE2E8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8A4562-91B6-5217-F5A6-E98536A656EE}"/>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50453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309D6-8139-F405-F1B3-1B1ECD7E5ADA}"/>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3" name="Footer Placeholder 2">
            <a:extLst>
              <a:ext uri="{FF2B5EF4-FFF2-40B4-BE49-F238E27FC236}">
                <a16:creationId xmlns:a16="http://schemas.microsoft.com/office/drawing/2014/main" id="{33BC2650-0961-B2E3-FE68-E4ED3E1AA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DBCB57-1EB4-4B67-26FF-B73C51C446F4}"/>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329280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E09C-AD8F-4559-E55C-9F55181D9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F02096-67E6-01AC-B574-4F5B06ACD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2748CC-8654-1D6F-9C28-11F644AAD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8E913-4261-B2D6-07EF-C6A57CD05907}"/>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6" name="Footer Placeholder 5">
            <a:extLst>
              <a:ext uri="{FF2B5EF4-FFF2-40B4-BE49-F238E27FC236}">
                <a16:creationId xmlns:a16="http://schemas.microsoft.com/office/drawing/2014/main" id="{73689CCC-AC46-82DD-ED56-8B1351924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CF1287-E9B0-4397-1C9E-2868005C5FF0}"/>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61485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32E8-559A-C705-8E17-6108594FB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601B8-B191-C3AA-6CAD-0E4E963D4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C7A6B3-3D2A-EA53-C56F-09C0C8841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8B36D-D9D0-D559-E5E7-F412C0F2CC3E}"/>
              </a:ext>
            </a:extLst>
          </p:cNvPr>
          <p:cNvSpPr>
            <a:spLocks noGrp="1"/>
          </p:cNvSpPr>
          <p:nvPr>
            <p:ph type="dt" sz="half" idx="10"/>
          </p:nvPr>
        </p:nvSpPr>
        <p:spPr/>
        <p:txBody>
          <a:bodyPr/>
          <a:lstStyle/>
          <a:p>
            <a:fld id="{992C177E-F202-40ED-8A15-CD50D3B03FBC}" type="datetimeFigureOut">
              <a:rPr lang="en-US" smtClean="0"/>
              <a:t>7/6/2023</a:t>
            </a:fld>
            <a:endParaRPr lang="en-US"/>
          </a:p>
        </p:txBody>
      </p:sp>
      <p:sp>
        <p:nvSpPr>
          <p:cNvPr id="6" name="Footer Placeholder 5">
            <a:extLst>
              <a:ext uri="{FF2B5EF4-FFF2-40B4-BE49-F238E27FC236}">
                <a16:creationId xmlns:a16="http://schemas.microsoft.com/office/drawing/2014/main" id="{A2923F37-8B13-7F28-6D9C-C2EA5F154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5F823-E54C-CA6F-328B-AA4A1049E279}"/>
              </a:ext>
            </a:extLst>
          </p:cNvPr>
          <p:cNvSpPr>
            <a:spLocks noGrp="1"/>
          </p:cNvSpPr>
          <p:nvPr>
            <p:ph type="sldNum" sz="quarter" idx="12"/>
          </p:nvPr>
        </p:nvSpPr>
        <p:spPr/>
        <p:txBody>
          <a:bodyPr/>
          <a:lstStyle/>
          <a:p>
            <a:fld id="{8417E4E5-D4F4-4870-82B2-5E54D3D7C158}" type="slidenum">
              <a:rPr lang="en-US" smtClean="0"/>
              <a:t>‹#›</a:t>
            </a:fld>
            <a:endParaRPr lang="en-US"/>
          </a:p>
        </p:txBody>
      </p:sp>
    </p:spTree>
    <p:extLst>
      <p:ext uri="{BB962C8B-B14F-4D97-AF65-F5344CB8AC3E}">
        <p14:creationId xmlns:p14="http://schemas.microsoft.com/office/powerpoint/2010/main" val="25586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0E4A48-12F0-03E6-D7B7-0F027B06A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8FEA1-7D59-025E-CB68-5BB0B3B04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18A63-6304-6285-2D06-ABB60DE5A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C177E-F202-40ED-8A15-CD50D3B03FBC}" type="datetimeFigureOut">
              <a:rPr lang="en-US" smtClean="0"/>
              <a:t>7/6/2023</a:t>
            </a:fld>
            <a:endParaRPr lang="en-US"/>
          </a:p>
        </p:txBody>
      </p:sp>
      <p:sp>
        <p:nvSpPr>
          <p:cNvPr id="5" name="Footer Placeholder 4">
            <a:extLst>
              <a:ext uri="{FF2B5EF4-FFF2-40B4-BE49-F238E27FC236}">
                <a16:creationId xmlns:a16="http://schemas.microsoft.com/office/drawing/2014/main" id="{46835D73-D403-18F7-BE30-1E2D28018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CADA93-0564-1BD8-B35D-67F51E491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7E4E5-D4F4-4870-82B2-5E54D3D7C158}" type="slidenum">
              <a:rPr lang="en-US" smtClean="0"/>
              <a:t>‹#›</a:t>
            </a:fld>
            <a:endParaRPr lang="en-US"/>
          </a:p>
        </p:txBody>
      </p:sp>
    </p:spTree>
    <p:extLst>
      <p:ext uri="{BB962C8B-B14F-4D97-AF65-F5344CB8AC3E}">
        <p14:creationId xmlns:p14="http://schemas.microsoft.com/office/powerpoint/2010/main" val="2303499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394A-79FC-3775-9CC7-40DB9C90064B}"/>
              </a:ext>
            </a:extLst>
          </p:cNvPr>
          <p:cNvSpPr>
            <a:spLocks noGrp="1"/>
          </p:cNvSpPr>
          <p:nvPr>
            <p:ph type="ctrTitle"/>
          </p:nvPr>
        </p:nvSpPr>
        <p:spPr/>
        <p:txBody>
          <a:bodyPr>
            <a:normAutofit fontScale="90000"/>
          </a:bodyPr>
          <a:lstStyle/>
          <a:p>
            <a:r>
              <a:rPr lang="en-US" dirty="0"/>
              <a:t>VISUAL EXPLORATORY DATA ANALYSIS OF COMPANIES THAT ATTAINED  UNICORN  STATUS.</a:t>
            </a:r>
          </a:p>
        </p:txBody>
      </p:sp>
      <p:sp>
        <p:nvSpPr>
          <p:cNvPr id="3" name="Subtitle 2">
            <a:extLst>
              <a:ext uri="{FF2B5EF4-FFF2-40B4-BE49-F238E27FC236}">
                <a16:creationId xmlns:a16="http://schemas.microsoft.com/office/drawing/2014/main" id="{F29062B2-30A6-1F15-4BC8-C38429F1C695}"/>
              </a:ext>
            </a:extLst>
          </p:cNvPr>
          <p:cNvSpPr>
            <a:spLocks noGrp="1"/>
          </p:cNvSpPr>
          <p:nvPr>
            <p:ph type="subTitle" idx="1"/>
          </p:nvPr>
        </p:nvSpPr>
        <p:spPr/>
        <p:txBody>
          <a:bodyPr/>
          <a:lstStyle/>
          <a:p>
            <a:endParaRPr lang="en-US" dirty="0"/>
          </a:p>
          <a:p>
            <a:r>
              <a:rPr lang="en-US" dirty="0"/>
              <a:t>BY STEPHEN OLUWI</a:t>
            </a:r>
          </a:p>
          <a:p>
            <a:r>
              <a:rPr lang="en-US" dirty="0"/>
              <a:t>QUANTUM ANALYTICS APRIL COHORT 2023</a:t>
            </a:r>
          </a:p>
        </p:txBody>
      </p:sp>
    </p:spTree>
    <p:extLst>
      <p:ext uri="{BB962C8B-B14F-4D97-AF65-F5344CB8AC3E}">
        <p14:creationId xmlns:p14="http://schemas.microsoft.com/office/powerpoint/2010/main" val="288129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F108-EDBF-6106-1B11-1CEA194E8106}"/>
              </a:ext>
            </a:extLst>
          </p:cNvPr>
          <p:cNvSpPr>
            <a:spLocks noGrp="1"/>
          </p:cNvSpPr>
          <p:nvPr>
            <p:ph type="title"/>
          </p:nvPr>
        </p:nvSpPr>
        <p:spPr>
          <a:xfrm>
            <a:off x="838200" y="365126"/>
            <a:ext cx="10515600" cy="644166"/>
          </a:xfrm>
        </p:spPr>
        <p:txBody>
          <a:bodyPr>
            <a:normAutofit/>
          </a:bodyPr>
          <a:lstStyle/>
          <a:p>
            <a:pPr algn="ctr"/>
            <a:r>
              <a:rPr lang="en-US" sz="1800" b="1" dirty="0"/>
              <a:t>UNIVARIATE ANALYSIS:BAR CHART</a:t>
            </a:r>
          </a:p>
        </p:txBody>
      </p:sp>
      <p:pic>
        <p:nvPicPr>
          <p:cNvPr id="5" name="Content Placeholder 4" descr="A graph of blue bars&#10;&#10;Description automatically generated">
            <a:extLst>
              <a:ext uri="{FF2B5EF4-FFF2-40B4-BE49-F238E27FC236}">
                <a16:creationId xmlns:a16="http://schemas.microsoft.com/office/drawing/2014/main" id="{BDAA79EF-8593-D910-CF7C-132ECADD9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234" y="1311215"/>
            <a:ext cx="10689565" cy="5181660"/>
          </a:xfrm>
        </p:spPr>
      </p:pic>
    </p:spTree>
    <p:extLst>
      <p:ext uri="{BB962C8B-B14F-4D97-AF65-F5344CB8AC3E}">
        <p14:creationId xmlns:p14="http://schemas.microsoft.com/office/powerpoint/2010/main" val="102653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113D-33BA-FFF4-DA57-CEE9A7C876B6}"/>
              </a:ext>
            </a:extLst>
          </p:cNvPr>
          <p:cNvSpPr>
            <a:spLocks noGrp="1"/>
          </p:cNvSpPr>
          <p:nvPr>
            <p:ph type="title"/>
          </p:nvPr>
        </p:nvSpPr>
        <p:spPr>
          <a:xfrm>
            <a:off x="838200" y="365126"/>
            <a:ext cx="10515600" cy="488890"/>
          </a:xfrm>
        </p:spPr>
        <p:txBody>
          <a:bodyPr>
            <a:normAutofit/>
          </a:bodyPr>
          <a:lstStyle/>
          <a:p>
            <a:pPr algn="ctr"/>
            <a:r>
              <a:rPr lang="en-US" sz="1800" b="1"/>
              <a:t>BIVARIATE ANALYSIS:PIE CHART AND SCATTER PLOT</a:t>
            </a:r>
            <a:endParaRPr lang="en-US" sz="1800" b="1" dirty="0"/>
          </a:p>
        </p:txBody>
      </p:sp>
      <p:pic>
        <p:nvPicPr>
          <p:cNvPr id="5" name="Content Placeholder 4" descr="A pie chart with different colored sections&#10;&#10;Description automatically generated">
            <a:extLst>
              <a:ext uri="{FF2B5EF4-FFF2-40B4-BE49-F238E27FC236}">
                <a16:creationId xmlns:a16="http://schemas.microsoft.com/office/drawing/2014/main" id="{7671F8A5-CC64-3BC8-E4E5-CAE63237D7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010" y="1302589"/>
            <a:ext cx="5477475" cy="4252822"/>
          </a:xfrm>
        </p:spPr>
      </p:pic>
      <p:pic>
        <p:nvPicPr>
          <p:cNvPr id="9" name="Picture 8" descr="A blue dotted line on a white background&#10;&#10;Description automatically generated">
            <a:extLst>
              <a:ext uri="{FF2B5EF4-FFF2-40B4-BE49-F238E27FC236}">
                <a16:creationId xmlns:a16="http://schemas.microsoft.com/office/drawing/2014/main" id="{1DD2BA06-6F47-F095-132F-766A04ACB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520" y="1129465"/>
            <a:ext cx="6076470" cy="4599069"/>
          </a:xfrm>
          <a:prstGeom prst="rect">
            <a:avLst/>
          </a:prstGeom>
        </p:spPr>
      </p:pic>
    </p:spTree>
    <p:extLst>
      <p:ext uri="{BB962C8B-B14F-4D97-AF65-F5344CB8AC3E}">
        <p14:creationId xmlns:p14="http://schemas.microsoft.com/office/powerpoint/2010/main" val="192896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3E4D-2CF9-0757-B495-239CAE23BF5B}"/>
              </a:ext>
            </a:extLst>
          </p:cNvPr>
          <p:cNvSpPr>
            <a:spLocks noGrp="1"/>
          </p:cNvSpPr>
          <p:nvPr>
            <p:ph type="title"/>
          </p:nvPr>
        </p:nvSpPr>
        <p:spPr>
          <a:xfrm>
            <a:off x="838200" y="365126"/>
            <a:ext cx="10515600" cy="532022"/>
          </a:xfrm>
        </p:spPr>
        <p:txBody>
          <a:bodyPr>
            <a:normAutofit/>
          </a:bodyPr>
          <a:lstStyle/>
          <a:p>
            <a:pPr algn="ctr"/>
            <a:r>
              <a:rPr lang="en-US" sz="1800" b="1" dirty="0"/>
              <a:t>MULTIVARIATE ANALYSIS:GROUPED BAR CHART AND STACKED BAR CHART</a:t>
            </a:r>
          </a:p>
        </p:txBody>
      </p:sp>
      <p:pic>
        <p:nvPicPr>
          <p:cNvPr id="5" name="Content Placeholder 4" descr="A graph of a graph with blue and orange bars">
            <a:extLst>
              <a:ext uri="{FF2B5EF4-FFF2-40B4-BE49-F238E27FC236}">
                <a16:creationId xmlns:a16="http://schemas.microsoft.com/office/drawing/2014/main" id="{83EFE252-0F6B-7AD4-CE55-A23074429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518" y="935968"/>
            <a:ext cx="4924245" cy="5624422"/>
          </a:xfrm>
        </p:spPr>
      </p:pic>
      <p:pic>
        <p:nvPicPr>
          <p:cNvPr id="7" name="Picture 6" descr="A graph with blue and orange bars">
            <a:extLst>
              <a:ext uri="{FF2B5EF4-FFF2-40B4-BE49-F238E27FC236}">
                <a16:creationId xmlns:a16="http://schemas.microsoft.com/office/drawing/2014/main" id="{E7993DA4-FBE4-DBD9-0B63-17D92D4546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885" y="1035171"/>
            <a:ext cx="6587115" cy="5525219"/>
          </a:xfrm>
          <a:prstGeom prst="rect">
            <a:avLst/>
          </a:prstGeom>
        </p:spPr>
      </p:pic>
    </p:spTree>
    <p:extLst>
      <p:ext uri="{BB962C8B-B14F-4D97-AF65-F5344CB8AC3E}">
        <p14:creationId xmlns:p14="http://schemas.microsoft.com/office/powerpoint/2010/main" val="4995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C193-8623-F4F8-7EC1-3EF265198EBE}"/>
              </a:ext>
            </a:extLst>
          </p:cNvPr>
          <p:cNvSpPr>
            <a:spLocks noGrp="1"/>
          </p:cNvSpPr>
          <p:nvPr>
            <p:ph type="title"/>
          </p:nvPr>
        </p:nvSpPr>
        <p:spPr>
          <a:xfrm>
            <a:off x="838200" y="365126"/>
            <a:ext cx="10515600" cy="695924"/>
          </a:xfrm>
        </p:spPr>
        <p:txBody>
          <a:bodyPr>
            <a:normAutofit/>
          </a:bodyPr>
          <a:lstStyle/>
          <a:p>
            <a:pPr algn="ctr"/>
            <a:r>
              <a:rPr lang="en-US" sz="1800" b="1" dirty="0"/>
              <a:t>RECOMMENDATIONS</a:t>
            </a:r>
          </a:p>
        </p:txBody>
      </p:sp>
      <p:sp>
        <p:nvSpPr>
          <p:cNvPr id="3" name="Content Placeholder 2">
            <a:extLst>
              <a:ext uri="{FF2B5EF4-FFF2-40B4-BE49-F238E27FC236}">
                <a16:creationId xmlns:a16="http://schemas.microsoft.com/office/drawing/2014/main" id="{2927AE15-FC71-B55A-9DCA-4F66F32121F2}"/>
              </a:ext>
            </a:extLst>
          </p:cNvPr>
          <p:cNvSpPr>
            <a:spLocks noGrp="1"/>
          </p:cNvSpPr>
          <p:nvPr>
            <p:ph idx="1"/>
          </p:nvPr>
        </p:nvSpPr>
        <p:spPr>
          <a:xfrm>
            <a:off x="838200" y="1242204"/>
            <a:ext cx="10515600" cy="4934759"/>
          </a:xfrm>
        </p:spPr>
        <p:txBody>
          <a:bodyPr>
            <a:normAutofit fontScale="47500" lnSpcReduction="20000"/>
          </a:bodyPr>
          <a:lstStyle/>
          <a:p>
            <a:pPr marL="0" indent="0">
              <a:buNone/>
            </a:pPr>
            <a:r>
              <a:rPr lang="en-US" dirty="0"/>
              <a:t>Based on the data the below are my recommendations.</a:t>
            </a:r>
          </a:p>
          <a:p>
            <a:endParaRPr lang="en-US" dirty="0"/>
          </a:p>
          <a:p>
            <a:r>
              <a:rPr lang="en-US" dirty="0"/>
              <a:t>    The Pie chart shows that the top 4 industries with the highest valuations over time are Fintech , internet software &amp; services, Ecommerce &amp; direct-to-consumer , Artificial Intelligence industries so </a:t>
            </a:r>
            <a:r>
              <a:rPr lang="en-US" dirty="0" err="1"/>
              <a:t>i</a:t>
            </a:r>
            <a:r>
              <a:rPr lang="en-US" dirty="0"/>
              <a:t> recommend investors focusing on those industries</a:t>
            </a:r>
          </a:p>
          <a:p>
            <a:endParaRPr lang="en-US" dirty="0"/>
          </a:p>
          <a:p>
            <a:r>
              <a:rPr lang="en-US" dirty="0"/>
              <a:t>-Also the scatter plot is letting us know that companies founded in the late 2000's attained unicorn status faster</a:t>
            </a:r>
          </a:p>
          <a:p>
            <a:endParaRPr lang="en-US" dirty="0"/>
          </a:p>
          <a:p>
            <a:r>
              <a:rPr lang="en-US" dirty="0"/>
              <a:t>-The Artificial Intelligence Industry has a better risk to reward ratio.</a:t>
            </a:r>
          </a:p>
          <a:p>
            <a:endParaRPr lang="en-US" dirty="0"/>
          </a:p>
          <a:p>
            <a:r>
              <a:rPr lang="en-US" dirty="0"/>
              <a:t>-Data told us most of the unicorn companies were founded in the united states and from the stacked bar chart we can observe that in the year 2021 the fintech industry ,Ecommerce &amp; direct-to-consumer , internet software &amp; services industry was where the focus was on, whereas in 2020 the go to industry was Cybersecurity, Health and internet software &amp; services</a:t>
            </a:r>
          </a:p>
          <a:p>
            <a:endParaRPr lang="en-US" dirty="0"/>
          </a:p>
          <a:p>
            <a:pPr marL="0" indent="0">
              <a:buNone/>
            </a:pPr>
            <a:r>
              <a:rPr lang="en-US" dirty="0"/>
              <a:t>I recommend a diversification of portfolio for any interested investor who wants to fund a start up company with the below percentages</a:t>
            </a:r>
          </a:p>
          <a:p>
            <a:endParaRPr lang="en-US" dirty="0"/>
          </a:p>
          <a:p>
            <a:r>
              <a:rPr lang="en-US" dirty="0"/>
              <a:t>25%-Fintech Industry 25% -Internet Software and Services 20% -Ecommerce and Direct to Consumer 20%- Artificial Intelligence 10%- Cybersecurity</a:t>
            </a:r>
          </a:p>
          <a:p>
            <a:endParaRPr lang="en-US" dirty="0"/>
          </a:p>
          <a:p>
            <a:r>
              <a:rPr lang="en-US" dirty="0"/>
              <a:t>I recommend the company should be located in the united states , and the wait time for such companies to reach unicorn status should be between 3 and 8 years</a:t>
            </a:r>
          </a:p>
        </p:txBody>
      </p:sp>
    </p:spTree>
    <p:extLst>
      <p:ext uri="{BB962C8B-B14F-4D97-AF65-F5344CB8AC3E}">
        <p14:creationId xmlns:p14="http://schemas.microsoft.com/office/powerpoint/2010/main" val="243475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268</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VISUAL EXPLORATORY DATA ANALYSIS OF COMPANIES THAT ATTAINED  UNICORN  STATUS.</vt:lpstr>
      <vt:lpstr>UNIVARIATE ANALYSIS:BAR CHART</vt:lpstr>
      <vt:lpstr>BIVARIATE ANALYSIS:PIE CHART AND SCATTER PLOT</vt:lpstr>
      <vt:lpstr>MULTIVARIATE ANALYSIS:GROUPED BAR CHART AND STACKED BAR CHART</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EXPLORATORY DATA ANALYSIS OF COMPANIES THAT ATTAINED  UNICORN  STATUS.</dc:title>
  <dc:creator>3690</dc:creator>
  <cp:lastModifiedBy>3690</cp:lastModifiedBy>
  <cp:revision>2</cp:revision>
  <dcterms:created xsi:type="dcterms:W3CDTF">2023-07-06T14:23:29Z</dcterms:created>
  <dcterms:modified xsi:type="dcterms:W3CDTF">2023-07-06T15:03:07Z</dcterms:modified>
</cp:coreProperties>
</file>