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365" r:id="rId5"/>
    <p:sldId id="2147471038" r:id="rId6"/>
    <p:sldId id="3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lent" id="{385F3CF8-4FEA-43B7-8008-8F347D714291}">
          <p14:sldIdLst>
            <p14:sldId id="365"/>
            <p14:sldId id="214747103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D600"/>
    <a:srgbClr val="229DCE"/>
    <a:srgbClr val="9BC2E5"/>
    <a:srgbClr val="BDD7EE"/>
    <a:srgbClr val="FFC000"/>
    <a:srgbClr val="9AD8F0"/>
    <a:srgbClr val="2E75B6"/>
    <a:srgbClr val="9DC3E6"/>
    <a:srgbClr val="A5A5A5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40885-CF82-4D53-82EE-1EDF28A06D89}" v="1" dt="2025-05-20T08:18:06.713"/>
    <p1510:client id="{82E52A02-422D-4A29-A216-0789E4D2D147}" v="4" dt="2025-05-19T11:44:56.141"/>
    <p1510:client id="{8F126538-5599-46E6-92C1-CFC96E86DB07}" v="1" dt="2025-05-20T09:10:53.167"/>
    <p1510:client id="{A0A86F06-6C8B-44CC-83E5-FB53CCD3A854}" v="49" dt="2025-05-19T11:56:15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kania, Gaurav" userId="37fd1935-0e28-4f29-8608-358cde582ff8" providerId="ADAL" clId="{8F126538-5599-46E6-92C1-CFC96E86DB07}"/>
    <pc:docChg chg="custSel addSld delSld modSld delSection modSection">
      <pc:chgData name="Dokania, Gaurav" userId="37fd1935-0e28-4f29-8608-358cde582ff8" providerId="ADAL" clId="{8F126538-5599-46E6-92C1-CFC96E86DB07}" dt="2025-05-20T09:10:57.714" v="20" actId="20577"/>
      <pc:docMkLst>
        <pc:docMk/>
      </pc:docMkLst>
      <pc:sldChg chg="modSp add mod">
        <pc:chgData name="Dokania, Gaurav" userId="37fd1935-0e28-4f29-8608-358cde582ff8" providerId="ADAL" clId="{8F126538-5599-46E6-92C1-CFC96E86DB07}" dt="2025-05-20T09:10:57.714" v="20" actId="20577"/>
        <pc:sldMkLst>
          <pc:docMk/>
          <pc:sldMk cId="499712911" sldId="257"/>
        </pc:sldMkLst>
        <pc:spChg chg="mod">
          <ac:chgData name="Dokania, Gaurav" userId="37fd1935-0e28-4f29-8608-358cde582ff8" providerId="ADAL" clId="{8F126538-5599-46E6-92C1-CFC96E86DB07}" dt="2025-05-20T09:10:57.714" v="20" actId="20577"/>
          <ac:spMkLst>
            <pc:docMk/>
            <pc:sldMk cId="499712911" sldId="257"/>
            <ac:spMk id="2" creationId="{BD5BDACD-E229-611A-3714-10BBBD55981D}"/>
          </ac:spMkLst>
        </pc:spChg>
      </pc:sldChg>
      <pc:sldChg chg="del">
        <pc:chgData name="Dokania, Gaurav" userId="37fd1935-0e28-4f29-8608-358cde582ff8" providerId="ADAL" clId="{8F126538-5599-46E6-92C1-CFC96E86DB07}" dt="2025-05-20T08:29:49.611" v="5" actId="18676"/>
        <pc:sldMkLst>
          <pc:docMk/>
          <pc:sldMk cId="1523049230" sldId="342"/>
        </pc:sldMkLst>
      </pc:sldChg>
      <pc:sldChg chg="delSp mod">
        <pc:chgData name="Dokania, Gaurav" userId="37fd1935-0e28-4f29-8608-358cde582ff8" providerId="ADAL" clId="{8F126538-5599-46E6-92C1-CFC96E86DB07}" dt="2025-05-20T08:30:08.158" v="13" actId="478"/>
        <pc:sldMkLst>
          <pc:docMk/>
          <pc:sldMk cId="3049517069" sldId="354"/>
        </pc:sldMkLst>
        <pc:spChg chg="del">
          <ac:chgData name="Dokania, Gaurav" userId="37fd1935-0e28-4f29-8608-358cde582ff8" providerId="ADAL" clId="{8F126538-5599-46E6-92C1-CFC96E86DB07}" dt="2025-05-20T08:30:08.158" v="13" actId="478"/>
          <ac:spMkLst>
            <pc:docMk/>
            <pc:sldMk cId="3049517069" sldId="354"/>
            <ac:spMk id="4" creationId="{178A1A08-947B-EEE2-611C-9A17D1DA7E65}"/>
          </ac:spMkLst>
        </pc:spChg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4198284169" sldId="357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83529873" sldId="358"/>
        </pc:sldMkLst>
      </pc:sldChg>
      <pc:sldChg chg="delSp mod">
        <pc:chgData name="Dokania, Gaurav" userId="37fd1935-0e28-4f29-8608-358cde582ff8" providerId="ADAL" clId="{8F126538-5599-46E6-92C1-CFC96E86DB07}" dt="2025-05-20T08:30:04.887" v="11" actId="478"/>
        <pc:sldMkLst>
          <pc:docMk/>
          <pc:sldMk cId="624913056" sldId="359"/>
        </pc:sldMkLst>
        <pc:spChg chg="del">
          <ac:chgData name="Dokania, Gaurav" userId="37fd1935-0e28-4f29-8608-358cde582ff8" providerId="ADAL" clId="{8F126538-5599-46E6-92C1-CFC96E86DB07}" dt="2025-05-20T08:30:04.887" v="11" actId="478"/>
          <ac:spMkLst>
            <pc:docMk/>
            <pc:sldMk cId="624913056" sldId="359"/>
            <ac:spMk id="4" creationId="{267CCC6C-F8A7-F3C3-F3FB-FAB1348A1352}"/>
          </ac:spMkLst>
        </pc:spChg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3080145076" sldId="360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2944164149" sldId="361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3295244577" sldId="362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531991458" sldId="363"/>
        </pc:sldMkLst>
      </pc:sldChg>
      <pc:sldChg chg="delSp mod">
        <pc:chgData name="Dokania, Gaurav" userId="37fd1935-0e28-4f29-8608-358cde582ff8" providerId="ADAL" clId="{8F126538-5599-46E6-92C1-CFC96E86DB07}" dt="2025-05-20T08:30:00.578" v="9" actId="478"/>
        <pc:sldMkLst>
          <pc:docMk/>
          <pc:sldMk cId="3632937128" sldId="365"/>
        </pc:sldMkLst>
        <pc:spChg chg="del">
          <ac:chgData name="Dokania, Gaurav" userId="37fd1935-0e28-4f29-8608-358cde582ff8" providerId="ADAL" clId="{8F126538-5599-46E6-92C1-CFC96E86DB07}" dt="2025-05-20T08:30:00.578" v="9" actId="478"/>
          <ac:spMkLst>
            <pc:docMk/>
            <pc:sldMk cId="3632937128" sldId="365"/>
            <ac:spMk id="17" creationId="{B2E530D4-6814-4B3F-1F22-5C5E80D6F934}"/>
          </ac:spMkLst>
        </pc:spChg>
        <pc:grpChg chg="del">
          <ac:chgData name="Dokania, Gaurav" userId="37fd1935-0e28-4f29-8608-358cde582ff8" providerId="ADAL" clId="{8F126538-5599-46E6-92C1-CFC96E86DB07}" dt="2025-05-20T08:29:58.762" v="8" actId="478"/>
          <ac:grpSpMkLst>
            <pc:docMk/>
            <pc:sldMk cId="3632937128" sldId="365"/>
            <ac:grpSpMk id="29" creationId="{CA7D0BA0-C183-17ED-B5C7-DB31AD23316B}"/>
          </ac:grpSpMkLst>
        </pc:grpChg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2847062371" sldId="376"/>
        </pc:sldMkLst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620558325" sldId="378"/>
        </pc:sldMkLst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101527207" sldId="379"/>
        </pc:sldMkLst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2835617613" sldId="380"/>
        </pc:sldMkLst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4000531222" sldId="381"/>
        </pc:sldMkLst>
      </pc:sldChg>
      <pc:sldChg chg="del">
        <pc:chgData name="Dokania, Gaurav" userId="37fd1935-0e28-4f29-8608-358cde582ff8" providerId="ADAL" clId="{8F126538-5599-46E6-92C1-CFC96E86DB07}" dt="2025-05-20T08:29:52.245" v="6" actId="18676"/>
        <pc:sldMkLst>
          <pc:docMk/>
          <pc:sldMk cId="3717484344" sldId="382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1677357934" sldId="384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3533886141" sldId="471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3603701571" sldId="472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2471031210" sldId="473"/>
        </pc:sldMkLst>
      </pc:sldChg>
      <pc:sldChg chg="del">
        <pc:chgData name="Dokania, Gaurav" userId="37fd1935-0e28-4f29-8608-358cde582ff8" providerId="ADAL" clId="{8F126538-5599-46E6-92C1-CFC96E86DB07}" dt="2025-05-20T08:29:43.981" v="3" actId="18676"/>
        <pc:sldMkLst>
          <pc:docMk/>
          <pc:sldMk cId="179951109" sldId="474"/>
        </pc:sldMkLst>
      </pc:sldChg>
      <pc:sldChg chg="delSp mod">
        <pc:chgData name="Dokania, Gaurav" userId="37fd1935-0e28-4f29-8608-358cde582ff8" providerId="ADAL" clId="{8F126538-5599-46E6-92C1-CFC96E86DB07}" dt="2025-05-20T08:30:06.763" v="12" actId="478"/>
        <pc:sldMkLst>
          <pc:docMk/>
          <pc:sldMk cId="198469402" sldId="2147471014"/>
        </pc:sldMkLst>
        <pc:spChg chg="del">
          <ac:chgData name="Dokania, Gaurav" userId="37fd1935-0e28-4f29-8608-358cde582ff8" providerId="ADAL" clId="{8F126538-5599-46E6-92C1-CFC96E86DB07}" dt="2025-05-20T08:30:06.763" v="12" actId="478"/>
          <ac:spMkLst>
            <pc:docMk/>
            <pc:sldMk cId="198469402" sldId="2147471014"/>
            <ac:spMk id="24" creationId="{15BCFA61-E0D3-FEF3-372C-7D7B8C611D5C}"/>
          </ac:spMkLst>
        </pc:spChg>
      </pc:sldChg>
      <pc:sldChg chg="del">
        <pc:chgData name="Dokania, Gaurav" userId="37fd1935-0e28-4f29-8608-358cde582ff8" providerId="ADAL" clId="{8F126538-5599-46E6-92C1-CFC96E86DB07}" dt="2025-05-20T08:29:46.371" v="4" actId="18676"/>
        <pc:sldMkLst>
          <pc:docMk/>
          <pc:sldMk cId="2936776105" sldId="2147471030"/>
        </pc:sldMkLst>
      </pc:sldChg>
      <pc:sldChg chg="del">
        <pc:chgData name="Dokania, Gaurav" userId="37fd1935-0e28-4f29-8608-358cde582ff8" providerId="ADAL" clId="{8F126538-5599-46E6-92C1-CFC96E86DB07}" dt="2025-05-20T08:29:33.759" v="0" actId="18676"/>
        <pc:sldMkLst>
          <pc:docMk/>
          <pc:sldMk cId="3923462514" sldId="2147471037"/>
        </pc:sldMkLst>
      </pc:sldChg>
      <pc:sldChg chg="delSp mod">
        <pc:chgData name="Dokania, Gaurav" userId="37fd1935-0e28-4f29-8608-358cde582ff8" providerId="ADAL" clId="{8F126538-5599-46E6-92C1-CFC96E86DB07}" dt="2025-05-20T08:30:03.286" v="10" actId="478"/>
        <pc:sldMkLst>
          <pc:docMk/>
          <pc:sldMk cId="987582551" sldId="2147471038"/>
        </pc:sldMkLst>
        <pc:spChg chg="del">
          <ac:chgData name="Dokania, Gaurav" userId="37fd1935-0e28-4f29-8608-358cde582ff8" providerId="ADAL" clId="{8F126538-5599-46E6-92C1-CFC96E86DB07}" dt="2025-05-20T08:30:03.286" v="10" actId="478"/>
          <ac:spMkLst>
            <pc:docMk/>
            <pc:sldMk cId="987582551" sldId="2147471038"/>
            <ac:spMk id="2" creationId="{1FD97659-AE3E-471B-5D34-43092A3680FD}"/>
          </ac:spMkLst>
        </pc:spChg>
      </pc:sldChg>
      <pc:sldChg chg="del">
        <pc:chgData name="Dokania, Gaurav" userId="37fd1935-0e28-4f29-8608-358cde582ff8" providerId="ADAL" clId="{8F126538-5599-46E6-92C1-CFC96E86DB07}" dt="2025-05-20T08:29:41.350" v="2" actId="18676"/>
        <pc:sldMkLst>
          <pc:docMk/>
          <pc:sldMk cId="3902221028" sldId="2147471043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2419869334" sldId="2147471046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2053907546" sldId="2147471047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2819894738" sldId="2147471048"/>
        </pc:sldMkLst>
      </pc:sldChg>
      <pc:sldChg chg="del">
        <pc:chgData name="Dokania, Gaurav" userId="37fd1935-0e28-4f29-8608-358cde582ff8" providerId="ADAL" clId="{8F126538-5599-46E6-92C1-CFC96E86DB07}" dt="2025-05-20T08:29:55.291" v="7" actId="18676"/>
        <pc:sldMkLst>
          <pc:docMk/>
          <pc:sldMk cId="438085728" sldId="2147471049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3781094821" sldId="2147471050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13399535" sldId="2147471052"/>
        </pc:sldMkLst>
      </pc:sldChg>
      <pc:sldChg chg="del">
        <pc:chgData name="Dokania, Gaurav" userId="37fd1935-0e28-4f29-8608-358cde582ff8" providerId="ADAL" clId="{8F126538-5599-46E6-92C1-CFC96E86DB07}" dt="2025-05-20T08:29:41.350" v="2" actId="18676"/>
        <pc:sldMkLst>
          <pc:docMk/>
          <pc:sldMk cId="3154612830" sldId="2147471053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3277908544" sldId="2147471056"/>
        </pc:sldMkLst>
      </pc:sldChg>
      <pc:sldChg chg="del">
        <pc:chgData name="Dokania, Gaurav" userId="37fd1935-0e28-4f29-8608-358cde582ff8" providerId="ADAL" clId="{8F126538-5599-46E6-92C1-CFC96E86DB07}" dt="2025-05-20T08:29:41.350" v="2" actId="18676"/>
        <pc:sldMkLst>
          <pc:docMk/>
          <pc:sldMk cId="1184737599" sldId="2147471057"/>
        </pc:sldMkLst>
      </pc:sldChg>
      <pc:sldChg chg="del">
        <pc:chgData name="Dokania, Gaurav" userId="37fd1935-0e28-4f29-8608-358cde582ff8" providerId="ADAL" clId="{8F126538-5599-46E6-92C1-CFC96E86DB07}" dt="2025-05-20T08:29:41.350" v="2" actId="18676"/>
        <pc:sldMkLst>
          <pc:docMk/>
          <pc:sldMk cId="1492969653" sldId="2147471058"/>
        </pc:sldMkLst>
      </pc:sldChg>
      <pc:sldChg chg="del">
        <pc:chgData name="Dokania, Gaurav" userId="37fd1935-0e28-4f29-8608-358cde582ff8" providerId="ADAL" clId="{8F126538-5599-46E6-92C1-CFC96E86DB07}" dt="2025-05-20T08:29:46.371" v="4" actId="18676"/>
        <pc:sldMkLst>
          <pc:docMk/>
          <pc:sldMk cId="4081339662" sldId="2147471059"/>
        </pc:sldMkLst>
      </pc:sldChg>
      <pc:sldChg chg="del">
        <pc:chgData name="Dokania, Gaurav" userId="37fd1935-0e28-4f29-8608-358cde582ff8" providerId="ADAL" clId="{8F126538-5599-46E6-92C1-CFC96E86DB07}" dt="2025-05-20T08:29:46.371" v="4" actId="18676"/>
        <pc:sldMkLst>
          <pc:docMk/>
          <pc:sldMk cId="1847315773" sldId="2147471060"/>
        </pc:sldMkLst>
      </pc:sldChg>
      <pc:sldChg chg="del">
        <pc:chgData name="Dokania, Gaurav" userId="37fd1935-0e28-4f29-8608-358cde582ff8" providerId="ADAL" clId="{8F126538-5599-46E6-92C1-CFC96E86DB07}" dt="2025-05-20T08:29:46.371" v="4" actId="18676"/>
        <pc:sldMkLst>
          <pc:docMk/>
          <pc:sldMk cId="640439583" sldId="2147471062"/>
        </pc:sldMkLst>
      </pc:sldChg>
      <pc:sldChg chg="del">
        <pc:chgData name="Dokania, Gaurav" userId="37fd1935-0e28-4f29-8608-358cde582ff8" providerId="ADAL" clId="{8F126538-5599-46E6-92C1-CFC96E86DB07}" dt="2025-05-20T08:29:46.371" v="4" actId="18676"/>
        <pc:sldMkLst>
          <pc:docMk/>
          <pc:sldMk cId="1945209406" sldId="2147471063"/>
        </pc:sldMkLst>
      </pc:sldChg>
      <pc:sldChg chg="del">
        <pc:chgData name="Dokania, Gaurav" userId="37fd1935-0e28-4f29-8608-358cde582ff8" providerId="ADAL" clId="{8F126538-5599-46E6-92C1-CFC96E86DB07}" dt="2025-05-20T08:29:38.978" v="1" actId="18676"/>
        <pc:sldMkLst>
          <pc:docMk/>
          <pc:sldMk cId="1975751440" sldId="214747106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6856740176105046"/>
          <c:y val="8.5039800995024881E-2"/>
          <c:w val="0.26151823736151686"/>
          <c:h val="0.8302280265339967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Data</c:v>
                </c:pt>
              </c:strCache>
            </c:strRef>
          </c:tx>
          <c:dPt>
            <c:idx val="0"/>
            <c:bubble3D val="0"/>
            <c:spPr>
              <a:solidFill>
                <a:srgbClr val="6EBFD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96B-47BC-B6D5-430E5A6F6FBD}"/>
              </c:ext>
            </c:extLst>
          </c:dPt>
          <c:dPt>
            <c:idx val="1"/>
            <c:bubble3D val="0"/>
            <c:spPr>
              <a:solidFill>
                <a:srgbClr val="0AAB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96B-47BC-B6D5-430E5A6F6FBD}"/>
              </c:ext>
            </c:extLst>
          </c:dPt>
          <c:dPt>
            <c:idx val="2"/>
            <c:bubble3D val="0"/>
            <c:spPr>
              <a:solidFill>
                <a:srgbClr val="2A758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96B-47BC-B6D5-430E5A6F6FBD}"/>
              </c:ext>
            </c:extLst>
          </c:dPt>
          <c:dPt>
            <c:idx val="3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96B-47BC-B6D5-430E5A6F6FB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E1E-4483-97A3-B5E48E9544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Sheet1!$A$2:$A$6</c:f>
              <c:strCache>
                <c:ptCount val="5"/>
                <c:pt idx="0">
                  <c:v>Functional</c:v>
                </c:pt>
                <c:pt idx="1">
                  <c:v>Professional</c:v>
                </c:pt>
                <c:pt idx="2">
                  <c:v>Leadership</c:v>
                </c:pt>
                <c:pt idx="3">
                  <c:v>Manadatory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9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B-47BC-B6D5-430E5A6F6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1.9856160100062539E-2"/>
          <c:y val="0.13133697258497454"/>
          <c:w val="0.26815744215134463"/>
          <c:h val="0.737325451639171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Hires</c:v>
                </c:pt>
              </c:strCache>
            </c:strRef>
          </c:tx>
          <c:dPt>
            <c:idx val="0"/>
            <c:bubble3D val="0"/>
            <c:spPr>
              <a:solidFill>
                <a:srgbClr val="41AB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C3-44B2-A012-6648741CF5A4}"/>
              </c:ext>
            </c:extLst>
          </c:dPt>
          <c:dPt>
            <c:idx val="1"/>
            <c:bubble3D val="0"/>
            <c:spPr>
              <a:solidFill>
                <a:srgbClr val="319AA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C3-44B2-A012-6648741CF5A4}"/>
              </c:ext>
            </c:extLst>
          </c:dPt>
          <c:dLbls>
            <c:dLbl>
              <c:idx val="0"/>
              <c:layout>
                <c:manualLayout>
                  <c:x val="0.10542368700667881"/>
                  <c:y val="-0.119009370816599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1CC3-44B2-A012-6648741CF5A4}"/>
                </c:ext>
              </c:extLst>
            </c:dLbl>
            <c:dLbl>
              <c:idx val="1"/>
              <c:layout>
                <c:manualLayout>
                  <c:x val="9.0363160291438982E-2"/>
                  <c:y val="7.739356462277630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bg1"/>
                      </a:solidFill>
                      <a:latin typeface="Poppins" panose="00000500000000000000" pitchFamily="2" charset="0"/>
                      <a:ea typeface="+mn-ea"/>
                      <a:cs typeface="Poppins" panose="00000500000000000000" pitchFamily="2" charset="0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334457450952253"/>
                      <c:h val="0.1126585184452040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1CC3-44B2-A012-6648741CF5A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Internal</c:v>
                </c:pt>
                <c:pt idx="1">
                  <c:v>External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CC3-44B2-A012-6648741CF5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394774683484976E-3"/>
          <c:y val="0.8677046812505621"/>
          <c:w val="0.99721008455043592"/>
          <c:h val="0.1010012858479923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238967752870889"/>
          <c:y val="0.13874877829055046"/>
          <c:w val="0.48254756557481249"/>
          <c:h val="0.62322052546572271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Employee</c:v>
                </c:pt>
              </c:strCache>
            </c:strRef>
          </c:tx>
          <c:spPr>
            <a:solidFill>
              <a:srgbClr val="1F4E79"/>
            </a:solidFill>
          </c:spPr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467-4CC1-B385-F2E0B4D5D6F9}"/>
              </c:ext>
            </c:extLst>
          </c:dPt>
          <c:dPt>
            <c:idx val="1"/>
            <c:bubble3D val="0"/>
            <c:spPr>
              <a:solidFill>
                <a:srgbClr val="41AB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467-4CC1-B385-F2E0B4D5D6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0.79</c:v>
                </c:pt>
                <c:pt idx="1">
                  <c:v>0.21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467-4CC1-B385-F2E0B4D5D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7392083198049753"/>
          <c:w val="0.99658324505275653"/>
          <c:h val="9.44009851000294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976266604433332E-2"/>
          <c:y val="3.5561775135821726E-2"/>
          <c:w val="0.87562747403517271"/>
          <c:h val="0.60942088213255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Sheet1!$B$2:$B$17</c:f>
              <c:strCache>
                <c:ptCount val="16"/>
                <c:pt idx="0">
                  <c:v>Order to Cash</c:v>
                </c:pt>
                <c:pt idx="1">
                  <c:v>Procure to Pay</c:v>
                </c:pt>
                <c:pt idx="2">
                  <c:v>Record to Report</c:v>
                </c:pt>
                <c:pt idx="3">
                  <c:v>Hire to Retire</c:v>
                </c:pt>
                <c:pt idx="4">
                  <c:v>TMLD</c:v>
                </c:pt>
                <c:pt idx="5">
                  <c:v>TMLBSL- Office</c:v>
                </c:pt>
                <c:pt idx="6">
                  <c:v>Legal</c:v>
                </c:pt>
                <c:pt idx="7">
                  <c:v>Indirect Taxation</c:v>
                </c:pt>
                <c:pt idx="8">
                  <c:v>Control &amp; Compliance</c:v>
                </c:pt>
                <c:pt idx="9">
                  <c:v>Direct Taxation</c:v>
                </c:pt>
                <c:pt idx="10">
                  <c:v>Concurrent IA</c:v>
                </c:pt>
                <c:pt idx="11">
                  <c:v>Human Resources</c:v>
                </c:pt>
                <c:pt idx="12">
                  <c:v>Finance</c:v>
                </c:pt>
                <c:pt idx="13">
                  <c:v>IT</c:v>
                </c:pt>
                <c:pt idx="14">
                  <c:v>Process Excellence</c:v>
                </c:pt>
                <c:pt idx="15">
                  <c:v>Cadre</c:v>
                </c:pt>
              </c:strCache>
            </c:strRef>
          </c:cat>
          <c:val>
            <c:numRef>
              <c:f>Sheet1!$C$2:$C$17</c:f>
              <c:numCache>
                <c:formatCode>General</c:formatCode>
                <c:ptCount val="16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2</c:v>
                </c:pt>
                <c:pt idx="6">
                  <c:v>1</c:v>
                </c:pt>
                <c:pt idx="7">
                  <c:v>5</c:v>
                </c:pt>
                <c:pt idx="8">
                  <c:v>7</c:v>
                </c:pt>
                <c:pt idx="9">
                  <c:v>19</c:v>
                </c:pt>
                <c:pt idx="10">
                  <c:v>4</c:v>
                </c:pt>
                <c:pt idx="11">
                  <c:v>18</c:v>
                </c:pt>
                <c:pt idx="12">
                  <c:v>8</c:v>
                </c:pt>
                <c:pt idx="13">
                  <c:v>1</c:v>
                </c:pt>
                <c:pt idx="14">
                  <c:v>12</c:v>
                </c:pt>
                <c:pt idx="15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D9-4C15-8841-7C7F54BB4E4B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HIP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Sheet1!$B$2:$B$17</c:f>
              <c:strCache>
                <c:ptCount val="16"/>
                <c:pt idx="0">
                  <c:v>Order to Cash</c:v>
                </c:pt>
                <c:pt idx="1">
                  <c:v>Procure to Pay</c:v>
                </c:pt>
                <c:pt idx="2">
                  <c:v>Record to Report</c:v>
                </c:pt>
                <c:pt idx="3">
                  <c:v>Hire to Retire</c:v>
                </c:pt>
                <c:pt idx="4">
                  <c:v>TMLD</c:v>
                </c:pt>
                <c:pt idx="5">
                  <c:v>TMLBSL- Office</c:v>
                </c:pt>
                <c:pt idx="6">
                  <c:v>Legal</c:v>
                </c:pt>
                <c:pt idx="7">
                  <c:v>Indirect Taxation</c:v>
                </c:pt>
                <c:pt idx="8">
                  <c:v>Control &amp; Compliance</c:v>
                </c:pt>
                <c:pt idx="9">
                  <c:v>Direct Taxation</c:v>
                </c:pt>
                <c:pt idx="10">
                  <c:v>Concurrent IA</c:v>
                </c:pt>
                <c:pt idx="11">
                  <c:v>Human Resources</c:v>
                </c:pt>
                <c:pt idx="12">
                  <c:v>Finance</c:v>
                </c:pt>
                <c:pt idx="13">
                  <c:v>IT</c:v>
                </c:pt>
                <c:pt idx="14">
                  <c:v>Process Excellence</c:v>
                </c:pt>
                <c:pt idx="15">
                  <c:v>Cadre</c:v>
                </c:pt>
              </c:strCache>
            </c:strRef>
          </c:cat>
          <c:val>
            <c:numRef>
              <c:f>Sheet1!$D$2:$D$17</c:f>
              <c:numCache>
                <c:formatCode>General</c:formatCode>
                <c:ptCount val="16"/>
                <c:pt idx="0">
                  <c:v>3</c:v>
                </c:pt>
                <c:pt idx="1">
                  <c:v>2</c:v>
                </c:pt>
                <c:pt idx="2">
                  <c:v>6</c:v>
                </c:pt>
                <c:pt idx="3">
                  <c:v>21</c:v>
                </c:pt>
                <c:pt idx="4">
                  <c:v>25</c:v>
                </c:pt>
                <c:pt idx="5">
                  <c:v>1</c:v>
                </c:pt>
                <c:pt idx="6">
                  <c:v>3</c:v>
                </c:pt>
                <c:pt idx="7">
                  <c:v>6</c:v>
                </c:pt>
                <c:pt idx="8">
                  <c:v>4</c:v>
                </c:pt>
                <c:pt idx="9">
                  <c:v>8</c:v>
                </c:pt>
                <c:pt idx="10">
                  <c:v>12</c:v>
                </c:pt>
                <c:pt idx="11">
                  <c:v>2</c:v>
                </c:pt>
                <c:pt idx="12">
                  <c:v>12</c:v>
                </c:pt>
                <c:pt idx="13">
                  <c:v>12</c:v>
                </c:pt>
                <c:pt idx="14">
                  <c:v>5</c:v>
                </c:pt>
                <c:pt idx="15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1D9-4C15-8841-7C7F54BB4E4B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Closed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Sheet1!$B$2:$B$17</c:f>
              <c:strCache>
                <c:ptCount val="16"/>
                <c:pt idx="0">
                  <c:v>Order to Cash</c:v>
                </c:pt>
                <c:pt idx="1">
                  <c:v>Procure to Pay</c:v>
                </c:pt>
                <c:pt idx="2">
                  <c:v>Record to Report</c:v>
                </c:pt>
                <c:pt idx="3">
                  <c:v>Hire to Retire</c:v>
                </c:pt>
                <c:pt idx="4">
                  <c:v>TMLD</c:v>
                </c:pt>
                <c:pt idx="5">
                  <c:v>TMLBSL- Office</c:v>
                </c:pt>
                <c:pt idx="6">
                  <c:v>Legal</c:v>
                </c:pt>
                <c:pt idx="7">
                  <c:v>Indirect Taxation</c:v>
                </c:pt>
                <c:pt idx="8">
                  <c:v>Control &amp; Compliance</c:v>
                </c:pt>
                <c:pt idx="9">
                  <c:v>Direct Taxation</c:v>
                </c:pt>
                <c:pt idx="10">
                  <c:v>Concurrent IA</c:v>
                </c:pt>
                <c:pt idx="11">
                  <c:v>Human Resources</c:v>
                </c:pt>
                <c:pt idx="12">
                  <c:v>Finance</c:v>
                </c:pt>
                <c:pt idx="13">
                  <c:v>IT</c:v>
                </c:pt>
                <c:pt idx="14">
                  <c:v>Process Excellence</c:v>
                </c:pt>
                <c:pt idx="15">
                  <c:v>Cadre</c:v>
                </c:pt>
              </c:strCache>
            </c:strRef>
          </c:cat>
          <c:val>
            <c:numRef>
              <c:f>Sheet1!$E$2:$E$17</c:f>
              <c:numCache>
                <c:formatCode>General</c:formatCode>
                <c:ptCount val="16"/>
                <c:pt idx="0">
                  <c:v>4</c:v>
                </c:pt>
                <c:pt idx="1">
                  <c:v>6</c:v>
                </c:pt>
                <c:pt idx="2">
                  <c:v>32</c:v>
                </c:pt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7</c:v>
                </c:pt>
                <c:pt idx="7">
                  <c:v>12</c:v>
                </c:pt>
                <c:pt idx="8">
                  <c:v>3</c:v>
                </c:pt>
                <c:pt idx="9">
                  <c:v>12</c:v>
                </c:pt>
                <c:pt idx="10">
                  <c:v>1</c:v>
                </c:pt>
                <c:pt idx="11">
                  <c:v>1</c:v>
                </c:pt>
                <c:pt idx="12">
                  <c:v>2</c:v>
                </c:pt>
                <c:pt idx="13">
                  <c:v>1</c:v>
                </c:pt>
                <c:pt idx="14">
                  <c:v>12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D9-4C15-8841-7C7F54BB4E4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296404224"/>
        <c:axId val="296410464"/>
      </c:barChart>
      <c:catAx>
        <c:axId val="2964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10464"/>
        <c:crosses val="autoZero"/>
        <c:auto val="1"/>
        <c:lblAlgn val="ctr"/>
        <c:lblOffset val="100"/>
        <c:noMultiLvlLbl val="0"/>
      </c:catAx>
      <c:valAx>
        <c:axId val="29641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0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9086193205554"/>
          <c:y val="5.3806365810989326E-2"/>
          <c:w val="0.28540619240815429"/>
          <c:h val="6.45796225578187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solidFill>
        <a:srgbClr val="229DCE"/>
      </a:solidFill>
    </a:ln>
    <a:effectLst/>
  </c:spPr>
  <c:txPr>
    <a:bodyPr/>
    <a:lstStyle/>
    <a:p>
      <a:pPr>
        <a:defRPr lang="en-US" sz="900" b="0" i="0" u="none" strike="noStrike" kern="1200" baseline="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Hires</c:v>
                </c:pt>
              </c:strCache>
            </c:strRef>
          </c:tx>
          <c:dPt>
            <c:idx val="0"/>
            <c:bubble3D val="0"/>
            <c:spPr>
              <a:solidFill>
                <a:srgbClr val="41ABD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7B6-41F9-9DEA-A03E7371FC42}"/>
              </c:ext>
            </c:extLst>
          </c:dPt>
          <c:dPt>
            <c:idx val="1"/>
            <c:bubble3D val="0"/>
            <c:spPr>
              <a:solidFill>
                <a:srgbClr val="319AA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7B6-41F9-9DEA-A03E7371FC42}"/>
              </c:ext>
            </c:extLst>
          </c:dPt>
          <c:dLbls>
            <c:dLbl>
              <c:idx val="0"/>
              <c:layout>
                <c:manualLayout>
                  <c:x val="0.10542368700667881"/>
                  <c:y val="-0.1190093708165997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7B6-41F9-9DEA-A03E7371FC42}"/>
                </c:ext>
              </c:extLst>
            </c:dLbl>
            <c:dLbl>
              <c:idx val="1"/>
              <c:layout>
                <c:manualLayout>
                  <c:x val="9.0363160291438982E-2"/>
                  <c:y val="6.80053547523426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7B6-41F9-9DEA-A03E7371FC4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oppins" panose="00000500000000000000" pitchFamily="2" charset="0"/>
                    <a:ea typeface="+mn-ea"/>
                    <a:cs typeface="Poppins" panose="00000500000000000000" pitchFamily="2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Internal</c:v>
                </c:pt>
                <c:pt idx="1">
                  <c:v>External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0.22</c:v>
                </c:pt>
                <c:pt idx="1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7B6-41F9-9DEA-A03E7371FC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Poppins" panose="00000500000000000000" pitchFamily="2" charset="0"/>
              <a:ea typeface="+mn-ea"/>
              <a:cs typeface="Poppins" panose="00000500000000000000" pitchFamily="2" charset="0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671264453681521"/>
          <c:y val="0.20044081076312945"/>
          <c:w val="0.72591497740236599"/>
          <c:h val="0.547964351685142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Diversity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070C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8A3-4073-91B9-965A93CF89A9}"/>
              </c:ext>
            </c:extLst>
          </c:dPt>
          <c:dPt>
            <c:idx val="1"/>
            <c:bubble3D val="0"/>
            <c:spPr>
              <a:solidFill>
                <a:srgbClr val="9AD8F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8A3-4073-91B9-965A93CF89A9}"/>
              </c:ext>
            </c:extLst>
          </c:dPt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88A3-4073-91B9-965A93CF89A9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88A3-4073-91B9-965A93CF89A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50" b="1" i="0" u="none" strike="noStrike" kern="1200" cap="none" spc="0" normalizeH="0" baseline="0">
                    <a:solidFill>
                      <a:schemeClr val="bg1"/>
                    </a:solidFill>
                    <a:latin typeface="+mn-lt"/>
                    <a:ea typeface="+mj-ea"/>
                    <a:cs typeface="Poppins" panose="00000500000000000000" pitchFamily="2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0.28999999999999998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A3-4073-91B9-965A93CF89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ysClr val="window" lastClr="FFFFFF"/>
    </a:solidFill>
    <a:ln>
      <a:solidFill>
        <a:srgbClr val="229DCE"/>
      </a:solidFill>
    </a:ln>
    <a:effectLst/>
  </c:spPr>
  <c:txPr>
    <a:bodyPr/>
    <a:lstStyle/>
    <a:p>
      <a:pPr algn="ctr" rtl="0">
        <a:defRPr lang="en-US" sz="1050" b="1" i="0" u="none" strike="noStrike" kern="1200" cap="none" spc="0" normalizeH="0" baseline="0">
          <a:solidFill>
            <a:schemeClr val="tx1"/>
          </a:solidFill>
          <a:latin typeface="+mn-lt"/>
          <a:ea typeface="+mj-ea"/>
          <a:cs typeface="Poppins" panose="00000500000000000000" pitchFamily="2" charset="0"/>
        </a:defRPr>
      </a:pPr>
      <a:endParaRPr lang="en-US"/>
    </a:p>
  </c:txPr>
  <c:externalData r:id="rId4">
    <c:autoUpdate val="0"/>
  </c:externalData>
  <c:userShapes r:id="rId5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77872474958906E-2"/>
          <c:y val="9.7398810060093113E-2"/>
          <c:w val="0.97484637756489523"/>
          <c:h val="0.6441831363591220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Sheet3!$B$4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rgbClr val="41ABD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Sheet3!$C$3:$F$3</c:f>
              <c:strCache>
                <c:ptCount val="4"/>
                <c:pt idx="0">
                  <c:v>Knowledge</c:v>
                </c:pt>
                <c:pt idx="1">
                  <c:v>Service Delivery</c:v>
                </c:pt>
                <c:pt idx="2">
                  <c:v>Support Service</c:v>
                </c:pt>
                <c:pt idx="3">
                  <c:v>Total</c:v>
                </c:pt>
              </c:strCache>
            </c:strRef>
          </c:cat>
          <c:val>
            <c:numRef>
              <c:f>Sheet3!$C$4:$F$4</c:f>
              <c:numCache>
                <c:formatCode>General</c:formatCode>
                <c:ptCount val="4"/>
                <c:pt idx="0">
                  <c:v>742</c:v>
                </c:pt>
                <c:pt idx="1">
                  <c:v>1269</c:v>
                </c:pt>
                <c:pt idx="2">
                  <c:v>1410</c:v>
                </c:pt>
                <c:pt idx="3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88-47F9-93F6-CDB89BAA5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"/>
        <c:overlap val="100"/>
        <c:axId val="2105591168"/>
        <c:axId val="2105590336"/>
      </c:barChart>
      <c:valAx>
        <c:axId val="2105590336"/>
        <c:scaling>
          <c:orientation val="minMax"/>
          <c:max val="1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105591168"/>
        <c:crosses val="autoZero"/>
        <c:crossBetween val="between"/>
        <c:majorUnit val="50"/>
      </c:valAx>
      <c:catAx>
        <c:axId val="2105591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dk1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pPr>
            <a:endParaRPr lang="en-US"/>
          </a:p>
        </c:txPr>
        <c:crossAx val="21055903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12700" cap="flat" cmpd="sng" algn="ctr">
      <a:solidFill>
        <a:srgbClr val="229DCE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80" b="1" i="0" u="none" strike="noStrike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 kern="1200" cap="none" spc="12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Tower wise HC (Nos)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217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080" b="1" i="0" u="none" strike="noStrike" kern="1200" cap="none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976266604433332E-2"/>
          <c:y val="3.5561775135821726E-2"/>
          <c:w val="0.87562747403517271"/>
          <c:h val="0.494884679415551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Sheet1!$B$2:$B$19</c:f>
              <c:strCache>
                <c:ptCount val="18"/>
                <c:pt idx="0">
                  <c:v>Order to Cash</c:v>
                </c:pt>
                <c:pt idx="1">
                  <c:v>Procure to Pay</c:v>
                </c:pt>
                <c:pt idx="2">
                  <c:v>Record to Report</c:v>
                </c:pt>
                <c:pt idx="3">
                  <c:v>Hire to Retire</c:v>
                </c:pt>
                <c:pt idx="4">
                  <c:v>TMLD</c:v>
                </c:pt>
                <c:pt idx="5">
                  <c:v>TMLBSL- Office</c:v>
                </c:pt>
                <c:pt idx="6">
                  <c:v>Legal</c:v>
                </c:pt>
                <c:pt idx="7">
                  <c:v>Indirect Taxation</c:v>
                </c:pt>
                <c:pt idx="8">
                  <c:v>Control &amp; Compliance</c:v>
                </c:pt>
                <c:pt idx="9">
                  <c:v>Direct Taxation</c:v>
                </c:pt>
                <c:pt idx="10">
                  <c:v>Group Statutory Accounting</c:v>
                </c:pt>
                <c:pt idx="11">
                  <c:v>Concurrent IA</c:v>
                </c:pt>
                <c:pt idx="12">
                  <c:v>Human Resources</c:v>
                </c:pt>
                <c:pt idx="13">
                  <c:v>Finance</c:v>
                </c:pt>
                <c:pt idx="14">
                  <c:v>IT</c:v>
                </c:pt>
                <c:pt idx="15">
                  <c:v>Process Excellence</c:v>
                </c:pt>
                <c:pt idx="16">
                  <c:v>Cadre</c:v>
                </c:pt>
                <c:pt idx="17">
                  <c:v>Total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219</c:v>
                </c:pt>
                <c:pt idx="1">
                  <c:v>299</c:v>
                </c:pt>
                <c:pt idx="2">
                  <c:v>157</c:v>
                </c:pt>
                <c:pt idx="3">
                  <c:v>136</c:v>
                </c:pt>
                <c:pt idx="4">
                  <c:v>78</c:v>
                </c:pt>
                <c:pt idx="5">
                  <c:v>1</c:v>
                </c:pt>
                <c:pt idx="6">
                  <c:v>4</c:v>
                </c:pt>
                <c:pt idx="7">
                  <c:v>64</c:v>
                </c:pt>
                <c:pt idx="8">
                  <c:v>44</c:v>
                </c:pt>
                <c:pt idx="9">
                  <c:v>19</c:v>
                </c:pt>
                <c:pt idx="10">
                  <c:v>7</c:v>
                </c:pt>
                <c:pt idx="11">
                  <c:v>4</c:v>
                </c:pt>
                <c:pt idx="12">
                  <c:v>20</c:v>
                </c:pt>
                <c:pt idx="13">
                  <c:v>8</c:v>
                </c:pt>
                <c:pt idx="14">
                  <c:v>1</c:v>
                </c:pt>
                <c:pt idx="15">
                  <c:v>40</c:v>
                </c:pt>
                <c:pt idx="16">
                  <c:v>24</c:v>
                </c:pt>
                <c:pt idx="17">
                  <c:v>950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F7-4372-84B2-2EA4E24230B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296404224"/>
        <c:axId val="296410464"/>
      </c:barChart>
      <c:catAx>
        <c:axId val="29640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10464"/>
        <c:crosses val="autoZero"/>
        <c:auto val="1"/>
        <c:lblAlgn val="ctr"/>
        <c:lblOffset val="100"/>
        <c:noMultiLvlLbl val="0"/>
      </c:catAx>
      <c:valAx>
        <c:axId val="2964104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404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229DCE"/>
      </a:solidFill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100" b="1">
                <a:solidFill>
                  <a:schemeClr val="tx1"/>
                </a:solidFill>
              </a:rPr>
              <a:t>Level Wise</a:t>
            </a:r>
            <a:r>
              <a:rPr lang="en-US" sz="1100" b="1" baseline="0">
                <a:solidFill>
                  <a:schemeClr val="tx1"/>
                </a:solidFill>
              </a:rPr>
              <a:t> Retention %</a:t>
            </a:r>
            <a:endParaRPr lang="en-US" sz="1100" b="1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6120554385131378E-2"/>
          <c:y val="0.19198591561278358"/>
          <c:w val="0.88894593057057658"/>
          <c:h val="0.688303060013416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Retention Rate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2.8581966854420882E-2"/>
                  <c:y val="-1.5475295138702982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D3E-47A4-8B14-72B0AB3CF5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L3</c:v>
                </c:pt>
                <c:pt idx="1">
                  <c:v>L4</c:v>
                </c:pt>
                <c:pt idx="2">
                  <c:v>L5</c:v>
                </c:pt>
                <c:pt idx="3">
                  <c:v>L6</c:v>
                </c:pt>
                <c:pt idx="4">
                  <c:v>Total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0.02</c:v>
                </c:pt>
                <c:pt idx="1">
                  <c:v>0.03</c:v>
                </c:pt>
                <c:pt idx="2">
                  <c:v>7.0000000000000007E-2</c:v>
                </c:pt>
                <c:pt idx="3">
                  <c:v>0.15</c:v>
                </c:pt>
                <c:pt idx="4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3E-47A4-8B14-72B0AB3CF5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7392799"/>
        <c:axId val="297399519"/>
      </c:barChart>
      <c:catAx>
        <c:axId val="297392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99519"/>
        <c:crosses val="autoZero"/>
        <c:auto val="1"/>
        <c:lblAlgn val="ctr"/>
        <c:lblOffset val="100"/>
        <c:noMultiLvlLbl val="0"/>
      </c:catAx>
      <c:valAx>
        <c:axId val="297399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92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1100" b="1">
                <a:solidFill>
                  <a:schemeClr val="tx1"/>
                </a:solidFill>
              </a:rPr>
              <a:t>Gender Distribution</a:t>
            </a:r>
          </a:p>
        </c:rich>
      </c:tx>
      <c:layout>
        <c:manualLayout>
          <c:xMode val="edge"/>
          <c:yMode val="edge"/>
          <c:x val="1.4863056905921565E-2"/>
          <c:y val="9.16874828537187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2034203324971989E-2"/>
          <c:y val="0.22443529866527206"/>
          <c:w val="0.97593159335005597"/>
          <c:h val="0.5815750445029795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4D29-4D73-90C7-374A4656E63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Gender Diversity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9-4D73-90C7-374A4656E6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rgbClr val="8FAA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Gender Diversity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9-4D73-90C7-374A4656E6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82"/>
        <c:overlap val="100"/>
        <c:axId val="1485435983"/>
        <c:axId val="1485449423"/>
      </c:barChart>
      <c:catAx>
        <c:axId val="14854359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5449423"/>
        <c:crosses val="autoZero"/>
        <c:auto val="1"/>
        <c:lblAlgn val="ctr"/>
        <c:lblOffset val="100"/>
        <c:noMultiLvlLbl val="0"/>
      </c:catAx>
      <c:valAx>
        <c:axId val="1485449423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854359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3279043435064826E-2"/>
          <c:y val="5.018394192888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Distribution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20-30</c:v>
                </c:pt>
                <c:pt idx="1">
                  <c:v>31-40</c:v>
                </c:pt>
                <c:pt idx="2">
                  <c:v>41-50</c:v>
                </c:pt>
                <c:pt idx="3">
                  <c:v>51+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E2B-4DDB-81CF-C94A29D80F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5457103"/>
        <c:axId val="1485451823"/>
      </c:barChart>
      <c:catAx>
        <c:axId val="1485457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451823"/>
        <c:crosses val="autoZero"/>
        <c:auto val="1"/>
        <c:lblAlgn val="ctr"/>
        <c:lblOffset val="100"/>
        <c:noMultiLvlLbl val="0"/>
      </c:catAx>
      <c:valAx>
        <c:axId val="148545182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8545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3279043435064826E-2"/>
          <c:y val="5.01839419288810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Tenure Distribution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0-2 years</c:v>
                </c:pt>
                <c:pt idx="1">
                  <c:v>2-5 years</c:v>
                </c:pt>
                <c:pt idx="2">
                  <c:v>5-10 years</c:v>
                </c:pt>
                <c:pt idx="3">
                  <c:v>10+ years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0.3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74-4545-B16E-C5DF137BE55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85457103"/>
        <c:axId val="1485451823"/>
      </c:barChart>
      <c:catAx>
        <c:axId val="14854571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451823"/>
        <c:crosses val="autoZero"/>
        <c:auto val="1"/>
        <c:lblAlgn val="ctr"/>
        <c:lblOffset val="100"/>
        <c:noMultiLvlLbl val="0"/>
      </c:catAx>
      <c:valAx>
        <c:axId val="1485451823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4854571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229DCE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0.01132</cdr:x>
      <cdr:y>0.79946</cdr:y>
    </cdr:from>
    <cdr:to>
      <cdr:x>1</cdr:x>
      <cdr:y>0.97171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1215" y="1984824"/>
          <a:ext cx="1852875" cy="42763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IN" sz="1000" b="1" dirty="0"/>
            <a:t>F –329(1-PWD) | M –796(2-PWD) 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B6CC5-E7C5-4B85-A83C-586DF89EC2D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D76FE-645B-4DDC-973E-D980809CF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2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D077-D4E1-7B32-12AF-761F0FEF3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B0DFA-4ACD-3BD5-E575-7377E8E4C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B7B1E-49DA-B9D5-D575-ECCDAAD8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7662C-25EA-9EF6-9806-4CEF1395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235F2-AFDB-FE95-6907-A6A9B3F6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1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FF5C-A922-BDF6-7C56-6CBB651B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F0865-53CE-700B-E326-083A5B9AA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A3434-F974-F571-84B5-20A61806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732E-8868-4EAC-BCD6-B1ABE740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A58D-B4A3-16B6-2215-B96AD993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29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16839-172D-D607-E74F-779A3FBD9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D35C9-C391-A54E-D5BD-68732546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60B6C-503D-2B58-78C4-16F56295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D427B-AE06-EBAA-CD8F-EB650B65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6AF2-7F7D-3081-66DF-E00DF7F24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7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5253-3137-A918-7EF6-D85294B36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8E93-C509-7673-E1EC-31A174ED3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5CC19-3F6E-55FD-561C-2039F115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9633-EA5F-2978-A540-B4BABF70F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FD1EC-3946-98B7-BD12-C416FAE9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142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1FA-ECA1-8F20-2790-1BA85339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2587F-62B5-2C1B-C08F-D4B24965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E9AE8-3306-91EE-C01D-B22584A8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7BCB4-75CF-6728-C0F8-51F3753D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66ED-3374-8714-9DF8-6B44503A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52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C89D-4511-5900-E03A-96291C733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B17A4-A547-D26D-C669-91D67AABC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CAE8C-B654-599C-C055-1390DC998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DFBA-B2F7-5352-19B8-76F61928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AEAF0-CEAA-A3E8-ADCD-75A2B0182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65D3F-486F-0A38-FA56-CF9FC40D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9E25-6A3F-7010-336D-1D03F37A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3D1AB-B79F-0836-B40E-A0C7B793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9C876-92B5-7B08-1149-2F79F7A57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B1990-8171-A03C-92B3-830FD0A0B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822CA-55AD-E70D-15C1-572B00794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901810-4738-7C86-16C9-E1310E3E8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A63DC-E9FB-C51A-0313-EB161C87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A0797E-00E1-B1CE-F59D-45CD9A70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7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E617-ED93-FB1F-A6C9-E3F02443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C8E35-8913-DFFF-AA77-B00AA2E7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F5A4-34E2-24A2-2B77-D9F8B0DE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2269B-886F-58DB-003A-57613417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4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353E0-3FE8-3760-5D4B-C1B2D905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B8D9E-451D-28DA-3AE4-5EF8C91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55812F-4EA0-1304-B590-C0C06C03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6EF-0F6C-3E67-26D6-10D1B2E6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47E41-1A73-019F-23A5-5BA54F01C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C0273-9240-679C-A788-F7DAF0F1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9E6F8-BAD4-C7ED-379A-E08B4366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2DEE4-8638-924F-57F7-FB995391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2865E-F64E-E759-F782-2834D3F8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085D-D460-3D7F-E2C4-F3655A61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1745E-60D3-951C-0060-54E054712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B7A78-ACC9-0EEC-87DE-55020250F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53663-9CDA-DE81-F8FA-63BB4BAD8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9F91A-A571-D4E7-8941-91780E2A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F749-DB4A-F552-7A3E-13F57B31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8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FB9888-177A-FB34-631B-0027F89E0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2CAB8-7FB1-FE88-9C97-67D5FE67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17B50-93FB-DA99-C0DC-7BE3B63E6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88885-8EB9-4E53-9FC5-36DF8D671365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C16B6-A365-4735-FC23-D926BE181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B186-3A4F-CA17-B9EA-9B48BF9A3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2F89D-0D59-4B18-A543-3A06BFF20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2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chart" Target="../charts/chart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7" Type="http://schemas.openxmlformats.org/officeDocument/2006/relationships/chart" Target="../charts/chart9.xml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5" Type="http://schemas.openxmlformats.org/officeDocument/2006/relationships/slide" Target="slide1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8897AB-3489-305F-1729-6D114B7B9848}"/>
              </a:ext>
            </a:extLst>
          </p:cNvPr>
          <p:cNvGrpSpPr/>
          <p:nvPr/>
        </p:nvGrpSpPr>
        <p:grpSpPr>
          <a:xfrm>
            <a:off x="7821571" y="134548"/>
            <a:ext cx="1265948" cy="332371"/>
            <a:chOff x="6273096" y="812920"/>
            <a:chExt cx="1463040" cy="33237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36F689F-7B41-5277-6F3C-EDE99E9AE39B}"/>
                </a:ext>
              </a:extLst>
            </p:cNvPr>
            <p:cNvSpPr/>
            <p:nvPr/>
          </p:nvSpPr>
          <p:spPr>
            <a:xfrm>
              <a:off x="6273096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Year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65D881B-9BE0-7DB9-0375-C03C2E118C80}"/>
                </a:ext>
              </a:extLst>
            </p:cNvPr>
            <p:cNvSpPr/>
            <p:nvPr/>
          </p:nvSpPr>
          <p:spPr>
            <a:xfrm rot="10800000">
              <a:off x="7501883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3095F47-A7CA-994E-7A5D-D7248C85E993}"/>
              </a:ext>
            </a:extLst>
          </p:cNvPr>
          <p:cNvGrpSpPr/>
          <p:nvPr/>
        </p:nvGrpSpPr>
        <p:grpSpPr>
          <a:xfrm>
            <a:off x="9270284" y="134548"/>
            <a:ext cx="1265948" cy="332371"/>
            <a:chOff x="8335414" y="812920"/>
            <a:chExt cx="1463040" cy="33237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44192FE-79A4-E75F-9D9A-FDA6E8D18142}"/>
                </a:ext>
              </a:extLst>
            </p:cNvPr>
            <p:cNvSpPr/>
            <p:nvPr/>
          </p:nvSpPr>
          <p:spPr>
            <a:xfrm>
              <a:off x="8335414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Quarter</a:t>
              </a: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57EAD1BD-8490-78C5-454B-CB11949CA14A}"/>
                </a:ext>
              </a:extLst>
            </p:cNvPr>
            <p:cNvSpPr/>
            <p:nvPr/>
          </p:nvSpPr>
          <p:spPr>
            <a:xfrm rot="10800000">
              <a:off x="9564202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537DE5-15AC-F762-9C00-1FD6A2D4EF69}"/>
              </a:ext>
            </a:extLst>
          </p:cNvPr>
          <p:cNvGrpSpPr/>
          <p:nvPr/>
        </p:nvGrpSpPr>
        <p:grpSpPr>
          <a:xfrm>
            <a:off x="10718997" y="134548"/>
            <a:ext cx="1265948" cy="332371"/>
            <a:chOff x="10397733" y="812920"/>
            <a:chExt cx="1463040" cy="33237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7E18618-3AF7-9D52-2790-AEBE04FBEBF3}"/>
                </a:ext>
              </a:extLst>
            </p:cNvPr>
            <p:cNvSpPr/>
            <p:nvPr/>
          </p:nvSpPr>
          <p:spPr>
            <a:xfrm>
              <a:off x="10397733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89D8E168-F2B2-B04F-A5F9-0B549521F684}"/>
                </a:ext>
              </a:extLst>
            </p:cNvPr>
            <p:cNvSpPr/>
            <p:nvPr/>
          </p:nvSpPr>
          <p:spPr>
            <a:xfrm rot="10800000">
              <a:off x="11626520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099D6F6-3FFB-CD1C-6A4C-C30B6EAFF5F7}"/>
              </a:ext>
            </a:extLst>
          </p:cNvPr>
          <p:cNvSpPr txBox="1"/>
          <p:nvPr/>
        </p:nvSpPr>
        <p:spPr>
          <a:xfrm>
            <a:off x="489387" y="177609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Talent Dashboard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85B005D-7627-623A-6CC8-830D02481381}"/>
              </a:ext>
            </a:extLst>
          </p:cNvPr>
          <p:cNvSpPr/>
          <p:nvPr/>
        </p:nvSpPr>
        <p:spPr>
          <a:xfrm>
            <a:off x="6211624" y="520700"/>
            <a:ext cx="5770276" cy="24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Talent Acquisition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A24FC5-9CF9-8896-09D2-2C633665498C}"/>
              </a:ext>
            </a:extLst>
          </p:cNvPr>
          <p:cNvSpPr/>
          <p:nvPr/>
        </p:nvSpPr>
        <p:spPr>
          <a:xfrm>
            <a:off x="304800" y="520700"/>
            <a:ext cx="5768058" cy="242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Business HR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A58367-A9CD-C595-44F9-4E2E1364D70C}"/>
              </a:ext>
            </a:extLst>
          </p:cNvPr>
          <p:cNvSpPr/>
          <p:nvPr/>
        </p:nvSpPr>
        <p:spPr>
          <a:xfrm>
            <a:off x="8140700" y="3680394"/>
            <a:ext cx="1951154" cy="2209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Facility Mgmt. &amp; Admin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4A8260-1779-E264-E624-D641B7299498}"/>
              </a:ext>
            </a:extLst>
          </p:cNvPr>
          <p:cNvSpPr/>
          <p:nvPr/>
        </p:nvSpPr>
        <p:spPr>
          <a:xfrm>
            <a:off x="304800" y="3660140"/>
            <a:ext cx="7761474" cy="242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Learning &amp; Development and Events</a:t>
            </a:r>
          </a:p>
        </p:txBody>
      </p:sp>
      <p:sp>
        <p:nvSpPr>
          <p:cNvPr id="67" name="Arrow: Striped Right 66">
            <a:hlinkClick r:id="rId2" action="ppaction://hlinksldjump"/>
            <a:extLst>
              <a:ext uri="{FF2B5EF4-FFF2-40B4-BE49-F238E27FC236}">
                <a16:creationId xmlns:a16="http://schemas.microsoft.com/office/drawing/2014/main" id="{7B3E828B-76E7-F04F-B6E4-FA12732FC1CE}"/>
              </a:ext>
            </a:extLst>
          </p:cNvPr>
          <p:cNvSpPr/>
          <p:nvPr/>
        </p:nvSpPr>
        <p:spPr>
          <a:xfrm>
            <a:off x="5803180" y="508484"/>
            <a:ext cx="213361" cy="253416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4" name="Arrow: Striped Right 3">
            <a:hlinkClick r:id="rId3" action="ppaction://hlinksldjump"/>
            <a:extLst>
              <a:ext uri="{FF2B5EF4-FFF2-40B4-BE49-F238E27FC236}">
                <a16:creationId xmlns:a16="http://schemas.microsoft.com/office/drawing/2014/main" id="{670769AB-ECC9-818C-EB8D-1A8934E24656}"/>
              </a:ext>
            </a:extLst>
          </p:cNvPr>
          <p:cNvSpPr/>
          <p:nvPr/>
        </p:nvSpPr>
        <p:spPr>
          <a:xfrm>
            <a:off x="11675568" y="508484"/>
            <a:ext cx="213361" cy="253416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2D155601-9894-A58B-15D5-0836890E7E83}"/>
              </a:ext>
            </a:extLst>
          </p:cNvPr>
          <p:cNvGraphicFramePr>
            <a:graphicFrameLocks noGrp="1"/>
          </p:cNvGraphicFramePr>
          <p:nvPr/>
        </p:nvGraphicFramePr>
        <p:xfrm>
          <a:off x="302580" y="3992880"/>
          <a:ext cx="1874090" cy="66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45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3227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Training Programs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32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7D6111CA-19F7-7113-78E2-94C0FCED592B}"/>
              </a:ext>
            </a:extLst>
          </p:cNvPr>
          <p:cNvGraphicFramePr>
            <a:graphicFrameLocks noGrp="1"/>
          </p:cNvGraphicFramePr>
          <p:nvPr/>
        </p:nvGraphicFramePr>
        <p:xfrm>
          <a:off x="2262710" y="3992880"/>
          <a:ext cx="1874090" cy="66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45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3227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Learning Hours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4.5K </a:t>
                      </a:r>
                      <a:r>
                        <a:rPr kumimoji="0" lang="en-US" sz="1800" b="1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Hrs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graphicFrame>
        <p:nvGraphicFramePr>
          <p:cNvPr id="32" name="Table 20">
            <a:extLst>
              <a:ext uri="{FF2B5EF4-FFF2-40B4-BE49-F238E27FC236}">
                <a16:creationId xmlns:a16="http://schemas.microsoft.com/office/drawing/2014/main" id="{CCCE923F-50D1-54EB-3537-4FBDF5B4F990}"/>
              </a:ext>
            </a:extLst>
          </p:cNvPr>
          <p:cNvGraphicFramePr>
            <a:graphicFrameLocks noGrp="1"/>
          </p:cNvGraphicFramePr>
          <p:nvPr/>
        </p:nvGraphicFramePr>
        <p:xfrm>
          <a:off x="4231959" y="3992880"/>
          <a:ext cx="3841200" cy="744747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80400">
                  <a:extLst>
                    <a:ext uri="{9D8B030D-6E8A-4147-A177-3AD203B41FA5}">
                      <a16:colId xmlns:a16="http://schemas.microsoft.com/office/drawing/2014/main" val="1757520780"/>
                    </a:ext>
                  </a:extLst>
                </a:gridCol>
                <a:gridCol w="1280400">
                  <a:extLst>
                    <a:ext uri="{9D8B030D-6E8A-4147-A177-3AD203B41FA5}">
                      <a16:colId xmlns:a16="http://schemas.microsoft.com/office/drawing/2014/main" val="3420939647"/>
                    </a:ext>
                  </a:extLst>
                </a:gridCol>
                <a:gridCol w="1280400">
                  <a:extLst>
                    <a:ext uri="{9D8B030D-6E8A-4147-A177-3AD203B41FA5}">
                      <a16:colId xmlns:a16="http://schemas.microsoft.com/office/drawing/2014/main" val="2630220259"/>
                    </a:ext>
                  </a:extLst>
                </a:gridCol>
              </a:tblGrid>
              <a:tr h="284240"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eNPS Score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No. of Participants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Participant Rate 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32561"/>
                  </a:ext>
                </a:extLst>
              </a:tr>
              <a:tr h="378987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rgbClr val="00B050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+67</a:t>
                      </a:r>
                    </a:p>
                  </a:txBody>
                  <a:tcPr marL="36000" marR="36000" anchor="ctr"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345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88%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207166"/>
                  </a:ext>
                </a:extLst>
              </a:tr>
            </a:tbl>
          </a:graphicData>
        </a:graphic>
      </p:graphicFrame>
      <p:graphicFrame>
        <p:nvGraphicFramePr>
          <p:cNvPr id="33" name="Table 47">
            <a:extLst>
              <a:ext uri="{FF2B5EF4-FFF2-40B4-BE49-F238E27FC236}">
                <a16:creationId xmlns:a16="http://schemas.microsoft.com/office/drawing/2014/main" id="{8987CEB1-B384-368D-8107-1E406D2701BD}"/>
              </a:ext>
            </a:extLst>
          </p:cNvPr>
          <p:cNvGraphicFramePr>
            <a:graphicFrameLocks noGrp="1"/>
          </p:cNvGraphicFramePr>
          <p:nvPr/>
        </p:nvGraphicFramePr>
        <p:xfrm>
          <a:off x="4225073" y="4986038"/>
          <a:ext cx="7748143" cy="1596912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03232">
                  <a:extLst>
                    <a:ext uri="{9D8B030D-6E8A-4147-A177-3AD203B41FA5}">
                      <a16:colId xmlns:a16="http://schemas.microsoft.com/office/drawing/2014/main" val="3745174425"/>
                    </a:ext>
                  </a:extLst>
                </a:gridCol>
                <a:gridCol w="5544911">
                  <a:extLst>
                    <a:ext uri="{9D8B030D-6E8A-4147-A177-3AD203B41FA5}">
                      <a16:colId xmlns:a16="http://schemas.microsoft.com/office/drawing/2014/main" val="3226684813"/>
                    </a:ext>
                  </a:extLst>
                </a:gridCol>
              </a:tblGrid>
              <a:tr h="266152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chemeClr val="tx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Calendar 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822745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22</a:t>
                      </a:r>
                      <a:r>
                        <a:rPr kumimoji="0" lang="en-US" sz="105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nd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Jan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Onboarding Starts for new batch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596256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27</a:t>
                      </a:r>
                      <a:r>
                        <a:rPr kumimoji="0" lang="en-US" sz="105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th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Jan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Leadership Development Meet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70925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2</a:t>
                      </a:r>
                      <a:r>
                        <a:rPr kumimoji="0" lang="en-US" sz="1050" b="0" i="0" u="none" strike="noStrike" kern="1200" cap="none" spc="0" normalizeH="0" baseline="30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nd</a:t>
                      </a:r>
                      <a:r>
                        <a:rPr kumimoji="0" lang="en-US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 Feb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Cultural Food Fest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176536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7</a:t>
                      </a:r>
                      <a:r>
                        <a:rPr lang="en-US" sz="1050" b="0" baseline="30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</a:t>
                      </a:r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Feb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Lunch and learn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581238"/>
                  </a:ext>
                </a:extLst>
              </a:tr>
              <a:tr h="266152"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r>
                        <a:rPr lang="en-US" sz="1050" b="0" baseline="3000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th</a:t>
                      </a:r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Feb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Payroll Finalization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083581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FD79BA2E-0B1E-AC22-6F8D-FF5DB3066DDE}"/>
              </a:ext>
            </a:extLst>
          </p:cNvPr>
          <p:cNvGraphicFramePr/>
          <p:nvPr/>
        </p:nvGraphicFramePr>
        <p:xfrm>
          <a:off x="307680" y="4945651"/>
          <a:ext cx="3837600" cy="1657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3999FD3D-7C41-76E7-BD31-66A7BDA4F198}"/>
              </a:ext>
            </a:extLst>
          </p:cNvPr>
          <p:cNvSpPr/>
          <p:nvPr/>
        </p:nvSpPr>
        <p:spPr>
          <a:xfrm>
            <a:off x="307680" y="4729650"/>
            <a:ext cx="3833876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Trainings by Types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0899F9-DC84-329D-25E2-A18B12FEC49B}"/>
              </a:ext>
            </a:extLst>
          </p:cNvPr>
          <p:cNvSpPr/>
          <p:nvPr/>
        </p:nvSpPr>
        <p:spPr>
          <a:xfrm>
            <a:off x="4239283" y="4729650"/>
            <a:ext cx="7733370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Upcoming Events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54BD55-38A3-AEBC-D91C-44CD447054B3}"/>
              </a:ext>
            </a:extLst>
          </p:cNvPr>
          <p:cNvSpPr/>
          <p:nvPr/>
        </p:nvSpPr>
        <p:spPr>
          <a:xfrm>
            <a:off x="9246303" y="905538"/>
            <a:ext cx="2728834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Source of Talent</a:t>
            </a:r>
          </a:p>
        </p:txBody>
      </p:sp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2B098912-8DA7-7FB3-562B-32C972A9F791}"/>
              </a:ext>
            </a:extLst>
          </p:cNvPr>
          <p:cNvGraphicFramePr/>
          <p:nvPr/>
        </p:nvGraphicFramePr>
        <p:xfrm>
          <a:off x="9249144" y="1121414"/>
          <a:ext cx="2732754" cy="243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9" name="Table 39">
            <a:extLst>
              <a:ext uri="{FF2B5EF4-FFF2-40B4-BE49-F238E27FC236}">
                <a16:creationId xmlns:a16="http://schemas.microsoft.com/office/drawing/2014/main" id="{4D5DAB5E-AF71-174B-6F11-FBB1E96FCE61}"/>
              </a:ext>
            </a:extLst>
          </p:cNvPr>
          <p:cNvGraphicFramePr>
            <a:graphicFrameLocks noGrp="1"/>
          </p:cNvGraphicFramePr>
          <p:nvPr/>
        </p:nvGraphicFramePr>
        <p:xfrm>
          <a:off x="7721600" y="859660"/>
          <a:ext cx="1412386" cy="127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86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490251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Average Time to Hire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78440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 Days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graphicFrame>
        <p:nvGraphicFramePr>
          <p:cNvPr id="41" name="Table 39">
            <a:extLst>
              <a:ext uri="{FF2B5EF4-FFF2-40B4-BE49-F238E27FC236}">
                <a16:creationId xmlns:a16="http://schemas.microsoft.com/office/drawing/2014/main" id="{33FD5837-54CB-B43A-F289-40D81A7D9945}"/>
              </a:ext>
            </a:extLst>
          </p:cNvPr>
          <p:cNvGraphicFramePr>
            <a:graphicFrameLocks noGrp="1"/>
          </p:cNvGraphicFramePr>
          <p:nvPr/>
        </p:nvGraphicFramePr>
        <p:xfrm>
          <a:off x="7721600" y="2273300"/>
          <a:ext cx="1412386" cy="127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86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490251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Average Time to Fill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78440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 Days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62F66BA5-1003-D386-517E-4544927919DB}"/>
              </a:ext>
            </a:extLst>
          </p:cNvPr>
          <p:cNvSpPr/>
          <p:nvPr/>
        </p:nvSpPr>
        <p:spPr>
          <a:xfrm>
            <a:off x="311061" y="1614245"/>
            <a:ext cx="3825739" cy="218191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Headcount (Numbers)</a:t>
            </a:r>
          </a:p>
        </p:txBody>
      </p:sp>
      <p:graphicFrame>
        <p:nvGraphicFramePr>
          <p:cNvPr id="49" name="Table 39">
            <a:extLst>
              <a:ext uri="{FF2B5EF4-FFF2-40B4-BE49-F238E27FC236}">
                <a16:creationId xmlns:a16="http://schemas.microsoft.com/office/drawing/2014/main" id="{8BF53A78-39BC-4CF7-128A-6CABB2BDCDFB}"/>
              </a:ext>
            </a:extLst>
          </p:cNvPr>
          <p:cNvGraphicFramePr>
            <a:graphicFrameLocks noGrp="1"/>
          </p:cNvGraphicFramePr>
          <p:nvPr/>
        </p:nvGraphicFramePr>
        <p:xfrm>
          <a:off x="6210300" y="859660"/>
          <a:ext cx="1412386" cy="127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86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490251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Vacancies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78440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45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graphicFrame>
        <p:nvGraphicFramePr>
          <p:cNvPr id="50" name="Table 39">
            <a:extLst>
              <a:ext uri="{FF2B5EF4-FFF2-40B4-BE49-F238E27FC236}">
                <a16:creationId xmlns:a16="http://schemas.microsoft.com/office/drawing/2014/main" id="{E8EC021D-0748-EAFC-3923-2088A480EDAB}"/>
              </a:ext>
            </a:extLst>
          </p:cNvPr>
          <p:cNvGraphicFramePr>
            <a:graphicFrameLocks noGrp="1"/>
          </p:cNvGraphicFramePr>
          <p:nvPr/>
        </p:nvGraphicFramePr>
        <p:xfrm>
          <a:off x="6210300" y="2273300"/>
          <a:ext cx="1412386" cy="1274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386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490251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Hiring In Progress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784402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sp>
        <p:nvSpPr>
          <p:cNvPr id="52" name="Arrow: Striped Right 51">
            <a:hlinkClick r:id="" action="ppaction://noaction"/>
            <a:extLst>
              <a:ext uri="{FF2B5EF4-FFF2-40B4-BE49-F238E27FC236}">
                <a16:creationId xmlns:a16="http://schemas.microsoft.com/office/drawing/2014/main" id="{426DFFC3-6E87-1048-53B8-4FC7371BDA1B}"/>
              </a:ext>
            </a:extLst>
          </p:cNvPr>
          <p:cNvSpPr/>
          <p:nvPr/>
        </p:nvSpPr>
        <p:spPr>
          <a:xfrm>
            <a:off x="7829773" y="3666045"/>
            <a:ext cx="213361" cy="253416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B17905CA-DADD-F445-D24A-4A6DB3DE9018}"/>
              </a:ext>
            </a:extLst>
          </p:cNvPr>
          <p:cNvGraphicFramePr>
            <a:graphicFrameLocks noGrp="1"/>
          </p:cNvGraphicFramePr>
          <p:nvPr/>
        </p:nvGraphicFramePr>
        <p:xfrm>
          <a:off x="2803449" y="4945650"/>
          <a:ext cx="133361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3619">
                  <a:extLst>
                    <a:ext uri="{9D8B030D-6E8A-4147-A177-3AD203B41FA5}">
                      <a16:colId xmlns:a16="http://schemas.microsoft.com/office/drawing/2014/main" val="33155267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rgbClr val="1F4E79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Training Types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432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>
                          <a:solidFill>
                            <a:srgbClr val="1F4E79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Learning Platform Distribution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66238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>
                          <a:solidFill>
                            <a:srgbClr val="1F4E79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Gyansarovar Learnings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115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kern="1200">
                          <a:solidFill>
                            <a:srgbClr val="1F4E79"/>
                          </a:solidFill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Learning Avenues</a:t>
                      </a:r>
                    </a:p>
                  </a:txBody>
                  <a:tcPr marL="45720" marR="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688480"/>
                  </a:ext>
                </a:extLst>
              </a:tr>
            </a:tbl>
          </a:graphicData>
        </a:graphic>
      </p:graphicFrame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28DE4BA-EEF0-7B77-242B-4078D7B86C7B}"/>
              </a:ext>
            </a:extLst>
          </p:cNvPr>
          <p:cNvSpPr/>
          <p:nvPr/>
        </p:nvSpPr>
        <p:spPr>
          <a:xfrm>
            <a:off x="2798064" y="4763267"/>
            <a:ext cx="1339683" cy="208937"/>
          </a:xfrm>
          <a:prstGeom prst="round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Analysis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17C1451-29E9-3CFC-FB5E-8F6DFCA8B964}"/>
              </a:ext>
            </a:extLst>
          </p:cNvPr>
          <p:cNvSpPr/>
          <p:nvPr/>
        </p:nvSpPr>
        <p:spPr>
          <a:xfrm rot="10800000">
            <a:off x="3849363" y="4825901"/>
            <a:ext cx="145917" cy="55932"/>
          </a:xfrm>
          <a:prstGeom prst="triangle">
            <a:avLst/>
          </a:prstGeom>
          <a:solidFill>
            <a:srgbClr val="229D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AE4F7FC-D3DB-E8B3-1603-F1FF67585D5C}"/>
              </a:ext>
            </a:extLst>
          </p:cNvPr>
          <p:cNvSpPr/>
          <p:nvPr/>
        </p:nvSpPr>
        <p:spPr>
          <a:xfrm>
            <a:off x="2792776" y="4949690"/>
            <a:ext cx="1344292" cy="19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3C35C5-84EA-777F-77CD-05C088BD5EDD}"/>
              </a:ext>
            </a:extLst>
          </p:cNvPr>
          <p:cNvSpPr txBox="1"/>
          <p:nvPr/>
        </p:nvSpPr>
        <p:spPr>
          <a:xfrm>
            <a:off x="10910074" y="543700"/>
            <a:ext cx="8002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Detailed View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88775E-4E4F-8F1B-AE61-04BA7763F057}"/>
              </a:ext>
            </a:extLst>
          </p:cNvPr>
          <p:cNvSpPr txBox="1"/>
          <p:nvPr/>
        </p:nvSpPr>
        <p:spPr>
          <a:xfrm>
            <a:off x="6935407" y="3680395"/>
            <a:ext cx="883575" cy="21544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Detailed View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F0B53F-8D9B-350C-F166-D123CD5F261D}"/>
              </a:ext>
            </a:extLst>
          </p:cNvPr>
          <p:cNvSpPr txBox="1"/>
          <p:nvPr/>
        </p:nvSpPr>
        <p:spPr>
          <a:xfrm>
            <a:off x="5010397" y="543700"/>
            <a:ext cx="8002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Detailed View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13F4A9C6-B06B-FBE3-B236-EE56B83546C4}"/>
              </a:ext>
            </a:extLst>
          </p:cNvPr>
          <p:cNvGraphicFramePr>
            <a:graphicFrameLocks noGrp="1"/>
          </p:cNvGraphicFramePr>
          <p:nvPr/>
        </p:nvGraphicFramePr>
        <p:xfrm>
          <a:off x="8187208" y="3992880"/>
          <a:ext cx="1904646" cy="6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323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952323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2400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EHS Incidents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E55D7D51-7BFC-DD07-F95E-AF2640338561}"/>
              </a:ext>
            </a:extLst>
          </p:cNvPr>
          <p:cNvGraphicFramePr>
            <a:graphicFrameLocks noGrp="1"/>
          </p:cNvGraphicFramePr>
          <p:nvPr/>
        </p:nvGraphicFramePr>
        <p:xfrm>
          <a:off x="311060" y="849150"/>
          <a:ext cx="1874090" cy="66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45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3227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Employees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950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8853C48-F87C-BEF1-4F38-72B02425F543}"/>
              </a:ext>
            </a:extLst>
          </p:cNvPr>
          <p:cNvGraphicFramePr>
            <a:graphicFrameLocks noGrp="1"/>
          </p:cNvGraphicFramePr>
          <p:nvPr/>
        </p:nvGraphicFramePr>
        <p:xfrm>
          <a:off x="2271190" y="849150"/>
          <a:ext cx="1874090" cy="6632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37045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937045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3227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Retention Rate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16%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5AFC65-DA0C-0803-998E-88454639FD3F}"/>
              </a:ext>
            </a:extLst>
          </p:cNvPr>
          <p:cNvGraphicFramePr/>
          <p:nvPr/>
        </p:nvGraphicFramePr>
        <p:xfrm>
          <a:off x="4256152" y="1073685"/>
          <a:ext cx="1816706" cy="2512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A9D8DA82-D5EB-B8C6-CB9B-F2E6E7B75468}"/>
              </a:ext>
            </a:extLst>
          </p:cNvPr>
          <p:cNvSpPr/>
          <p:nvPr/>
        </p:nvSpPr>
        <p:spPr>
          <a:xfrm>
            <a:off x="4256152" y="851872"/>
            <a:ext cx="1816706" cy="222622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Diversity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D3A2EB5C-E1DD-96FB-4DC2-F9D99ED16D8C}"/>
              </a:ext>
            </a:extLst>
          </p:cNvPr>
          <p:cNvGraphicFramePr>
            <a:graphicFrameLocks/>
          </p:cNvGraphicFramePr>
          <p:nvPr/>
        </p:nvGraphicFramePr>
        <p:xfrm>
          <a:off x="311060" y="1824521"/>
          <a:ext cx="3825740" cy="176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F36D509-C0CD-840A-7E4C-37E0E90BFC40}"/>
              </a:ext>
            </a:extLst>
          </p:cNvPr>
          <p:cNvGraphicFramePr>
            <a:graphicFrameLocks noGrp="1"/>
          </p:cNvGraphicFramePr>
          <p:nvPr/>
        </p:nvGraphicFramePr>
        <p:xfrm>
          <a:off x="10205903" y="3990145"/>
          <a:ext cx="1767314" cy="66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3657">
                  <a:extLst>
                    <a:ext uri="{9D8B030D-6E8A-4147-A177-3AD203B41FA5}">
                      <a16:colId xmlns:a16="http://schemas.microsoft.com/office/drawing/2014/main" val="2872024279"/>
                    </a:ext>
                  </a:extLst>
                </a:gridCol>
                <a:gridCol w="883657">
                  <a:extLst>
                    <a:ext uri="{9D8B030D-6E8A-4147-A177-3AD203B41FA5}">
                      <a16:colId xmlns:a16="http://schemas.microsoft.com/office/drawing/2014/main" val="2938365523"/>
                    </a:ext>
                  </a:extLst>
                </a:gridCol>
              </a:tblGrid>
              <a:tr h="662400"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chemeClr val="bg1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Other Projects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8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10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666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2940899-9F5C-F7AD-9C1D-47C448BCD038}"/>
              </a:ext>
            </a:extLst>
          </p:cNvPr>
          <p:cNvSpPr/>
          <p:nvPr/>
        </p:nvSpPr>
        <p:spPr>
          <a:xfrm>
            <a:off x="10182136" y="3666046"/>
            <a:ext cx="1799762" cy="23254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Other Projects</a:t>
            </a:r>
          </a:p>
        </p:txBody>
      </p:sp>
      <p:sp>
        <p:nvSpPr>
          <p:cNvPr id="28" name="Arrow: Striped Right 27">
            <a:hlinkClick r:id="" action="ppaction://noaction"/>
            <a:extLst>
              <a:ext uri="{FF2B5EF4-FFF2-40B4-BE49-F238E27FC236}">
                <a16:creationId xmlns:a16="http://schemas.microsoft.com/office/drawing/2014/main" id="{D941722E-6128-165D-70CA-EA34C8C86BF7}"/>
              </a:ext>
            </a:extLst>
          </p:cNvPr>
          <p:cNvSpPr/>
          <p:nvPr/>
        </p:nvSpPr>
        <p:spPr>
          <a:xfrm>
            <a:off x="11733311" y="3650169"/>
            <a:ext cx="213361" cy="253416"/>
          </a:xfrm>
          <a:prstGeom prst="striped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93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099D6F6-3FFB-CD1C-6A4C-C30B6EAFF5F7}"/>
              </a:ext>
            </a:extLst>
          </p:cNvPr>
          <p:cNvSpPr txBox="1"/>
          <p:nvPr/>
        </p:nvSpPr>
        <p:spPr>
          <a:xfrm>
            <a:off x="489387" y="177609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Talent Dashboard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A24FC5-9CF9-8896-09D2-2C633665498C}"/>
              </a:ext>
            </a:extLst>
          </p:cNvPr>
          <p:cNvSpPr/>
          <p:nvPr/>
        </p:nvSpPr>
        <p:spPr>
          <a:xfrm>
            <a:off x="304800" y="520700"/>
            <a:ext cx="11612880" cy="242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Business HR – Detailed View (Drill through)</a:t>
            </a:r>
          </a:p>
        </p:txBody>
      </p:sp>
      <p:sp>
        <p:nvSpPr>
          <p:cNvPr id="34" name="Arrow: Left 33">
            <a:hlinkClick r:id="rId2" action="ppaction://hlinksldjump"/>
            <a:extLst>
              <a:ext uri="{FF2B5EF4-FFF2-40B4-BE49-F238E27FC236}">
                <a16:creationId xmlns:a16="http://schemas.microsoft.com/office/drawing/2014/main" id="{03AEE717-DEB5-ABED-0A14-E207B0266E34}"/>
              </a:ext>
            </a:extLst>
          </p:cNvPr>
          <p:cNvSpPr/>
          <p:nvPr/>
        </p:nvSpPr>
        <p:spPr>
          <a:xfrm>
            <a:off x="11564325" y="508975"/>
            <a:ext cx="246927" cy="26621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853FFF3-5840-FE3B-197D-63929A1C8F68}"/>
              </a:ext>
            </a:extLst>
          </p:cNvPr>
          <p:cNvSpPr txBox="1"/>
          <p:nvPr/>
        </p:nvSpPr>
        <p:spPr>
          <a:xfrm>
            <a:off x="9468972" y="520550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Go back to Talent Dashboard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30D422-5BA8-AFA1-C309-9A1C936357F3}"/>
              </a:ext>
            </a:extLst>
          </p:cNvPr>
          <p:cNvGrpSpPr/>
          <p:nvPr/>
        </p:nvGrpSpPr>
        <p:grpSpPr>
          <a:xfrm>
            <a:off x="7779291" y="134548"/>
            <a:ext cx="1265948" cy="332371"/>
            <a:chOff x="6273096" y="812920"/>
            <a:chExt cx="1463040" cy="332371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EB6F163-EB66-AEF7-8A3F-132AA6E71EC3}"/>
                </a:ext>
              </a:extLst>
            </p:cNvPr>
            <p:cNvSpPr/>
            <p:nvPr/>
          </p:nvSpPr>
          <p:spPr>
            <a:xfrm>
              <a:off x="6273096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Year</a:t>
              </a:r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843D723-57F0-7CC3-223F-2A7A44CA50FC}"/>
                </a:ext>
              </a:extLst>
            </p:cNvPr>
            <p:cNvSpPr/>
            <p:nvPr/>
          </p:nvSpPr>
          <p:spPr>
            <a:xfrm rot="10800000">
              <a:off x="7501883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FDAA48-B735-E9D9-3EE8-33F6D2ED90DB}"/>
              </a:ext>
            </a:extLst>
          </p:cNvPr>
          <p:cNvGrpSpPr/>
          <p:nvPr/>
        </p:nvGrpSpPr>
        <p:grpSpPr>
          <a:xfrm>
            <a:off x="9249144" y="134548"/>
            <a:ext cx="1265948" cy="332371"/>
            <a:chOff x="8335414" y="812920"/>
            <a:chExt cx="1463040" cy="332371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0F8FECC6-7301-A4DE-D98E-75B5FEE771C6}"/>
                </a:ext>
              </a:extLst>
            </p:cNvPr>
            <p:cNvSpPr/>
            <p:nvPr/>
          </p:nvSpPr>
          <p:spPr>
            <a:xfrm>
              <a:off x="8335414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Quarter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FC7F75A-5252-126D-F0CE-6A8846A088F1}"/>
                </a:ext>
              </a:extLst>
            </p:cNvPr>
            <p:cNvSpPr/>
            <p:nvPr/>
          </p:nvSpPr>
          <p:spPr>
            <a:xfrm rot="10800000">
              <a:off x="9564202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4D2332-004D-044A-5F1B-722CCEEADE62}"/>
              </a:ext>
            </a:extLst>
          </p:cNvPr>
          <p:cNvGrpSpPr/>
          <p:nvPr/>
        </p:nvGrpSpPr>
        <p:grpSpPr>
          <a:xfrm>
            <a:off x="10718997" y="134548"/>
            <a:ext cx="1265948" cy="332371"/>
            <a:chOff x="10397733" y="812920"/>
            <a:chExt cx="1463040" cy="332371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8BAFD424-EBD9-58B0-02EA-CAD04D8E4452}"/>
                </a:ext>
              </a:extLst>
            </p:cNvPr>
            <p:cNvSpPr/>
            <p:nvPr/>
          </p:nvSpPr>
          <p:spPr>
            <a:xfrm>
              <a:off x="10397733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0F54026F-EFD6-5561-A1DE-4F975002B985}"/>
                </a:ext>
              </a:extLst>
            </p:cNvPr>
            <p:cNvSpPr/>
            <p:nvPr/>
          </p:nvSpPr>
          <p:spPr>
            <a:xfrm rot="10800000">
              <a:off x="11626520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36EBEC-0751-095B-4026-498E6A8C7718}"/>
              </a:ext>
            </a:extLst>
          </p:cNvPr>
          <p:cNvGraphicFramePr/>
          <p:nvPr/>
        </p:nvGraphicFramePr>
        <p:xfrm>
          <a:off x="304800" y="1125272"/>
          <a:ext cx="5721135" cy="2623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EF3F0A00-15BF-1289-8B1D-5C68941CEA8F}"/>
              </a:ext>
            </a:extLst>
          </p:cNvPr>
          <p:cNvSpPr/>
          <p:nvPr/>
        </p:nvSpPr>
        <p:spPr>
          <a:xfrm>
            <a:off x="304800" y="909272"/>
            <a:ext cx="5721135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Headcount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6F067B-D1FB-2CAC-0289-567D32D54E00}"/>
              </a:ext>
            </a:extLst>
          </p:cNvPr>
          <p:cNvSpPr/>
          <p:nvPr/>
        </p:nvSpPr>
        <p:spPr>
          <a:xfrm>
            <a:off x="4980266" y="969834"/>
            <a:ext cx="936000" cy="17529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View Distribution by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3F52A18-F043-61D2-C4CE-E6F0E53F989D}"/>
              </a:ext>
            </a:extLst>
          </p:cNvPr>
          <p:cNvSpPr/>
          <p:nvPr/>
        </p:nvSpPr>
        <p:spPr>
          <a:xfrm rot="10800000">
            <a:off x="5782887" y="1029515"/>
            <a:ext cx="108000" cy="55932"/>
          </a:xfrm>
          <a:prstGeom prst="triangle">
            <a:avLst/>
          </a:prstGeom>
          <a:solidFill>
            <a:srgbClr val="229D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CBCD5-01D7-90C1-0DFF-C0C8033D7D82}"/>
              </a:ext>
            </a:extLst>
          </p:cNvPr>
          <p:cNvSpPr/>
          <p:nvPr/>
        </p:nvSpPr>
        <p:spPr>
          <a:xfrm>
            <a:off x="4980266" y="113256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Level Wise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494CDD-1698-9C83-AD95-2F1CCB8B4D3F}"/>
              </a:ext>
            </a:extLst>
          </p:cNvPr>
          <p:cNvSpPr/>
          <p:nvPr/>
        </p:nvSpPr>
        <p:spPr>
          <a:xfrm>
            <a:off x="4980266" y="132336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Tower Wise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DE8EE4-2778-BD02-5432-0A030A095F66}"/>
              </a:ext>
            </a:extLst>
          </p:cNvPr>
          <p:cNvSpPr/>
          <p:nvPr/>
        </p:nvSpPr>
        <p:spPr>
          <a:xfrm>
            <a:off x="4999076" y="115596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44D0646-CC22-1EBE-8035-E0E26EAFCD28}"/>
              </a:ext>
            </a:extLst>
          </p:cNvPr>
          <p:cNvSpPr/>
          <p:nvPr/>
        </p:nvSpPr>
        <p:spPr>
          <a:xfrm>
            <a:off x="4999076" y="134676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483492-B837-3BB6-5EEA-4B57CC57FE43}"/>
              </a:ext>
            </a:extLst>
          </p:cNvPr>
          <p:cNvSpPr/>
          <p:nvPr/>
        </p:nvSpPr>
        <p:spPr>
          <a:xfrm>
            <a:off x="4980266" y="151416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Tenure Wise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221E84C-4961-AD94-9FE6-248BAD499371}"/>
              </a:ext>
            </a:extLst>
          </p:cNvPr>
          <p:cNvSpPr/>
          <p:nvPr/>
        </p:nvSpPr>
        <p:spPr>
          <a:xfrm>
            <a:off x="4999076" y="1537561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0B0BA1-ED0F-41CE-D560-13442789BA62}"/>
              </a:ext>
            </a:extLst>
          </p:cNvPr>
          <p:cNvSpPr/>
          <p:nvPr/>
        </p:nvSpPr>
        <p:spPr>
          <a:xfrm>
            <a:off x="4980266" y="1710585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Gender Wise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67FFAA-3272-3BB9-6333-4B2D141F9CB8}"/>
              </a:ext>
            </a:extLst>
          </p:cNvPr>
          <p:cNvSpPr/>
          <p:nvPr/>
        </p:nvSpPr>
        <p:spPr>
          <a:xfrm>
            <a:off x="4999076" y="1733985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A4310C-F9BD-F459-5B51-65AEA11626F0}"/>
              </a:ext>
            </a:extLst>
          </p:cNvPr>
          <p:cNvSpPr/>
          <p:nvPr/>
        </p:nvSpPr>
        <p:spPr>
          <a:xfrm>
            <a:off x="4973173" y="1313355"/>
            <a:ext cx="950186" cy="19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45DD68-A0CC-D11D-7F70-15413A3AADD0}"/>
              </a:ext>
            </a:extLst>
          </p:cNvPr>
          <p:cNvSpPr/>
          <p:nvPr/>
        </p:nvSpPr>
        <p:spPr>
          <a:xfrm>
            <a:off x="4980266" y="1907009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WFH/WFO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EF57D62-3A41-F4A5-51E6-4D0927DD0163}"/>
              </a:ext>
            </a:extLst>
          </p:cNvPr>
          <p:cNvSpPr/>
          <p:nvPr/>
        </p:nvSpPr>
        <p:spPr>
          <a:xfrm>
            <a:off x="4999076" y="1930409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4A7D6199-A4F9-154E-4A95-9215D045AD61}"/>
              </a:ext>
            </a:extLst>
          </p:cNvPr>
          <p:cNvGraphicFramePr/>
          <p:nvPr/>
        </p:nvGraphicFramePr>
        <p:xfrm>
          <a:off x="6197280" y="1113022"/>
          <a:ext cx="5719888" cy="2635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463EC2EE-E336-C509-8A7A-509F09E4F675}"/>
              </a:ext>
            </a:extLst>
          </p:cNvPr>
          <p:cNvSpPr/>
          <p:nvPr/>
        </p:nvSpPr>
        <p:spPr>
          <a:xfrm>
            <a:off x="6197791" y="909272"/>
            <a:ext cx="5719889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Retention Rate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3FB7752-3B43-C9D7-96BE-87BD7A2BBE0F}"/>
              </a:ext>
            </a:extLst>
          </p:cNvPr>
          <p:cNvSpPr/>
          <p:nvPr/>
        </p:nvSpPr>
        <p:spPr>
          <a:xfrm>
            <a:off x="10680361" y="950296"/>
            <a:ext cx="1084260" cy="17529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View Distribution by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F1AD60FC-A97F-72F1-0200-D8717A290D5B}"/>
              </a:ext>
            </a:extLst>
          </p:cNvPr>
          <p:cNvSpPr/>
          <p:nvPr/>
        </p:nvSpPr>
        <p:spPr>
          <a:xfrm rot="10800000">
            <a:off x="11610114" y="1009977"/>
            <a:ext cx="125107" cy="55932"/>
          </a:xfrm>
          <a:prstGeom prst="triangle">
            <a:avLst/>
          </a:prstGeom>
          <a:solidFill>
            <a:srgbClr val="229D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22C6C3E-2FAF-0A5D-922C-C65957D7C116}"/>
              </a:ext>
            </a:extLst>
          </p:cNvPr>
          <p:cNvSpPr/>
          <p:nvPr/>
        </p:nvSpPr>
        <p:spPr>
          <a:xfrm>
            <a:off x="10680361" y="1113023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Level Wise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12F40D0-FF77-B202-6F3E-FAC8F02B88E5}"/>
              </a:ext>
            </a:extLst>
          </p:cNvPr>
          <p:cNvSpPr/>
          <p:nvPr/>
        </p:nvSpPr>
        <p:spPr>
          <a:xfrm>
            <a:off x="10680361" y="1303823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Tower Wise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AC03185-E16E-E050-9053-BF12BFF1C718}"/>
              </a:ext>
            </a:extLst>
          </p:cNvPr>
          <p:cNvSpPr/>
          <p:nvPr/>
        </p:nvSpPr>
        <p:spPr>
          <a:xfrm>
            <a:off x="10705945" y="1132600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F0D20E5-754A-E923-3E63-8B8C0AA7B761}"/>
              </a:ext>
            </a:extLst>
          </p:cNvPr>
          <p:cNvSpPr/>
          <p:nvPr/>
        </p:nvSpPr>
        <p:spPr>
          <a:xfrm>
            <a:off x="10705945" y="1323400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7EDE93-202E-9C32-328D-E4F7042BF3D1}"/>
              </a:ext>
            </a:extLst>
          </p:cNvPr>
          <p:cNvSpPr/>
          <p:nvPr/>
        </p:nvSpPr>
        <p:spPr>
          <a:xfrm>
            <a:off x="10680361" y="1494623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Location Wise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EA75589-1443-4461-53D9-29BF973149A7}"/>
              </a:ext>
            </a:extLst>
          </p:cNvPr>
          <p:cNvSpPr/>
          <p:nvPr/>
        </p:nvSpPr>
        <p:spPr>
          <a:xfrm>
            <a:off x="10705945" y="1514200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8C2F234-BE21-6B81-72C5-E2A2B9573A0E}"/>
              </a:ext>
            </a:extLst>
          </p:cNvPr>
          <p:cNvSpPr/>
          <p:nvPr/>
        </p:nvSpPr>
        <p:spPr>
          <a:xfrm>
            <a:off x="10680361" y="1691047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Gender Wise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2389541-C292-121E-3E0E-34738CE9AE1A}"/>
              </a:ext>
            </a:extLst>
          </p:cNvPr>
          <p:cNvSpPr/>
          <p:nvPr/>
        </p:nvSpPr>
        <p:spPr>
          <a:xfrm>
            <a:off x="10705945" y="1710624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E39A75-5474-F047-EB19-DDD695715E74}"/>
              </a:ext>
            </a:extLst>
          </p:cNvPr>
          <p:cNvSpPr/>
          <p:nvPr/>
        </p:nvSpPr>
        <p:spPr>
          <a:xfrm>
            <a:off x="10672144" y="1104976"/>
            <a:ext cx="1100693" cy="19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A50E7E-B620-AB91-ABE8-7B2B9B061ADF}"/>
              </a:ext>
            </a:extLst>
          </p:cNvPr>
          <p:cNvSpPr/>
          <p:nvPr/>
        </p:nvSpPr>
        <p:spPr>
          <a:xfrm>
            <a:off x="10672144" y="1879824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Tenure Wise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5E61EB69-5932-51B4-B1FD-E9AE3992BC9D}"/>
              </a:ext>
            </a:extLst>
          </p:cNvPr>
          <p:cNvSpPr/>
          <p:nvPr/>
        </p:nvSpPr>
        <p:spPr>
          <a:xfrm>
            <a:off x="10697729" y="1899401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3953F61-AA25-052A-0B77-B75767C9F55C}"/>
              </a:ext>
            </a:extLst>
          </p:cNvPr>
          <p:cNvSpPr/>
          <p:nvPr/>
        </p:nvSpPr>
        <p:spPr>
          <a:xfrm>
            <a:off x="10668286" y="2076248"/>
            <a:ext cx="108426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Manager Wise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D7B9A62-750E-B65A-60DA-C2CD6E63A351}"/>
              </a:ext>
            </a:extLst>
          </p:cNvPr>
          <p:cNvSpPr/>
          <p:nvPr/>
        </p:nvSpPr>
        <p:spPr>
          <a:xfrm>
            <a:off x="10693870" y="2095825"/>
            <a:ext cx="166809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149FDE9-E56C-8F9E-B4D8-7AECBD2E30CC}"/>
              </a:ext>
            </a:extLst>
          </p:cNvPr>
          <p:cNvSpPr/>
          <p:nvPr/>
        </p:nvSpPr>
        <p:spPr>
          <a:xfrm>
            <a:off x="304799" y="3850782"/>
            <a:ext cx="11613600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Workforce Distribution</a:t>
            </a:r>
          </a:p>
        </p:txBody>
      </p:sp>
      <p:graphicFrame>
        <p:nvGraphicFramePr>
          <p:cNvPr id="106" name="Chart 105">
            <a:extLst>
              <a:ext uri="{FF2B5EF4-FFF2-40B4-BE49-F238E27FC236}">
                <a16:creationId xmlns:a16="http://schemas.microsoft.com/office/drawing/2014/main" id="{1527AD92-158C-48CA-902D-502A7C9AD1A3}"/>
              </a:ext>
            </a:extLst>
          </p:cNvPr>
          <p:cNvGraphicFramePr/>
          <p:nvPr/>
        </p:nvGraphicFramePr>
        <p:xfrm>
          <a:off x="304797" y="4072466"/>
          <a:ext cx="11608581" cy="96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1" name="Chart 110">
            <a:extLst>
              <a:ext uri="{FF2B5EF4-FFF2-40B4-BE49-F238E27FC236}">
                <a16:creationId xmlns:a16="http://schemas.microsoft.com/office/drawing/2014/main" id="{7368777E-C0F2-383C-98E4-299644ABE4A7}"/>
              </a:ext>
            </a:extLst>
          </p:cNvPr>
          <p:cNvGraphicFramePr/>
          <p:nvPr/>
        </p:nvGraphicFramePr>
        <p:xfrm>
          <a:off x="304797" y="5042064"/>
          <a:ext cx="5882422" cy="163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2" name="Chart 111">
            <a:extLst>
              <a:ext uri="{FF2B5EF4-FFF2-40B4-BE49-F238E27FC236}">
                <a16:creationId xmlns:a16="http://schemas.microsoft.com/office/drawing/2014/main" id="{0BE453E8-9A01-03C0-B4A6-3E53A5FF45A1}"/>
              </a:ext>
            </a:extLst>
          </p:cNvPr>
          <p:cNvGraphicFramePr/>
          <p:nvPr/>
        </p:nvGraphicFramePr>
        <p:xfrm>
          <a:off x="6192240" y="5042064"/>
          <a:ext cx="5721138" cy="16383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98758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099D6F6-3FFB-CD1C-6A4C-C30B6EAFF5F7}"/>
              </a:ext>
            </a:extLst>
          </p:cNvPr>
          <p:cNvSpPr txBox="1"/>
          <p:nvPr/>
        </p:nvSpPr>
        <p:spPr>
          <a:xfrm>
            <a:off x="489387" y="177609"/>
            <a:ext cx="160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Talent Dashboard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5A24FC5-9CF9-8896-09D2-2C633665498C}"/>
              </a:ext>
            </a:extLst>
          </p:cNvPr>
          <p:cNvSpPr/>
          <p:nvPr/>
        </p:nvSpPr>
        <p:spPr>
          <a:xfrm>
            <a:off x="304800" y="520700"/>
            <a:ext cx="11612880" cy="2427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Lato Medium" panose="020F0502020204030203" pitchFamily="34" charset="0"/>
                <a:cs typeface="Poppins" panose="00000500000000000000" pitchFamily="2" charset="0"/>
              </a:rPr>
              <a:t>Talent Acquisition – Detailed View (Drill through)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6C68A34-8DAF-6F03-E886-B4150E1DA933}"/>
              </a:ext>
            </a:extLst>
          </p:cNvPr>
          <p:cNvGrpSpPr/>
          <p:nvPr/>
        </p:nvGrpSpPr>
        <p:grpSpPr>
          <a:xfrm>
            <a:off x="7779291" y="134548"/>
            <a:ext cx="1265948" cy="332371"/>
            <a:chOff x="6273096" y="812920"/>
            <a:chExt cx="1463040" cy="332371"/>
          </a:xfrm>
        </p:grpSpPr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5ED9C736-DB38-2247-FE21-C80FE5B32F52}"/>
                </a:ext>
              </a:extLst>
            </p:cNvPr>
            <p:cNvSpPr/>
            <p:nvPr/>
          </p:nvSpPr>
          <p:spPr>
            <a:xfrm>
              <a:off x="6273096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Year</a:t>
              </a:r>
            </a:p>
          </p:txBody>
        </p:sp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D9D1D02F-A49C-C43D-F838-063989562778}"/>
                </a:ext>
              </a:extLst>
            </p:cNvPr>
            <p:cNvSpPr/>
            <p:nvPr/>
          </p:nvSpPr>
          <p:spPr>
            <a:xfrm rot="10800000">
              <a:off x="7501883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6CC9C1-EDC6-F17C-337A-DCE6ED12D506}"/>
              </a:ext>
            </a:extLst>
          </p:cNvPr>
          <p:cNvGrpSpPr/>
          <p:nvPr/>
        </p:nvGrpSpPr>
        <p:grpSpPr>
          <a:xfrm>
            <a:off x="9249144" y="134548"/>
            <a:ext cx="1265948" cy="332371"/>
            <a:chOff x="8335414" y="812920"/>
            <a:chExt cx="1463040" cy="332371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8132C67A-9F6C-1A38-55A2-83EBA15A68AA}"/>
                </a:ext>
              </a:extLst>
            </p:cNvPr>
            <p:cNvSpPr/>
            <p:nvPr/>
          </p:nvSpPr>
          <p:spPr>
            <a:xfrm>
              <a:off x="8335414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Quarter</a:t>
              </a:r>
            </a:p>
          </p:txBody>
        </p:sp>
        <p:sp>
          <p:nvSpPr>
            <p:cNvPr id="87" name="Isosceles Triangle 86">
              <a:extLst>
                <a:ext uri="{FF2B5EF4-FFF2-40B4-BE49-F238E27FC236}">
                  <a16:creationId xmlns:a16="http://schemas.microsoft.com/office/drawing/2014/main" id="{A522D8E6-1B97-3DAC-822F-472A6EC36BBF}"/>
                </a:ext>
              </a:extLst>
            </p:cNvPr>
            <p:cNvSpPr/>
            <p:nvPr/>
          </p:nvSpPr>
          <p:spPr>
            <a:xfrm rot="10800000">
              <a:off x="9564202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A847B34-B732-44C5-C856-ECD66F2B3FBC}"/>
              </a:ext>
            </a:extLst>
          </p:cNvPr>
          <p:cNvGrpSpPr/>
          <p:nvPr/>
        </p:nvGrpSpPr>
        <p:grpSpPr>
          <a:xfrm>
            <a:off x="10718997" y="134548"/>
            <a:ext cx="1265948" cy="332371"/>
            <a:chOff x="10397733" y="812920"/>
            <a:chExt cx="1463040" cy="332371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E4B40E0-BFDB-2370-1FDF-1AF7108218E9}"/>
                </a:ext>
              </a:extLst>
            </p:cNvPr>
            <p:cNvSpPr/>
            <p:nvPr/>
          </p:nvSpPr>
          <p:spPr>
            <a:xfrm>
              <a:off x="10397733" y="812920"/>
              <a:ext cx="1463040" cy="33237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Month</a:t>
              </a:r>
            </a:p>
          </p:txBody>
        </p:sp>
        <p:sp>
          <p:nvSpPr>
            <p:cNvPr id="90" name="Isosceles Triangle 89">
              <a:extLst>
                <a:ext uri="{FF2B5EF4-FFF2-40B4-BE49-F238E27FC236}">
                  <a16:creationId xmlns:a16="http://schemas.microsoft.com/office/drawing/2014/main" id="{4C796363-F639-5E02-93E7-C325F0F68C97}"/>
                </a:ext>
              </a:extLst>
            </p:cNvPr>
            <p:cNvSpPr/>
            <p:nvPr/>
          </p:nvSpPr>
          <p:spPr>
            <a:xfrm rot="10800000">
              <a:off x="11626520" y="950868"/>
              <a:ext cx="151544" cy="87229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3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aphicFrame>
        <p:nvGraphicFramePr>
          <p:cNvPr id="16" name="Table 39">
            <a:extLst>
              <a:ext uri="{FF2B5EF4-FFF2-40B4-BE49-F238E27FC236}">
                <a16:creationId xmlns:a16="http://schemas.microsoft.com/office/drawing/2014/main" id="{4B04982E-C860-FA36-33E8-656C51F259F9}"/>
              </a:ext>
            </a:extLst>
          </p:cNvPr>
          <p:cNvGraphicFramePr>
            <a:graphicFrameLocks noGrp="1"/>
          </p:cNvGraphicFramePr>
          <p:nvPr/>
        </p:nvGraphicFramePr>
        <p:xfrm>
          <a:off x="312918" y="3992992"/>
          <a:ext cx="2066399" cy="12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99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391664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Average Time to Hire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 Days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graphicFrame>
        <p:nvGraphicFramePr>
          <p:cNvPr id="26" name="Table 39">
            <a:extLst>
              <a:ext uri="{FF2B5EF4-FFF2-40B4-BE49-F238E27FC236}">
                <a16:creationId xmlns:a16="http://schemas.microsoft.com/office/drawing/2014/main" id="{2E806468-D62C-B1D2-1E48-9F89A63EC70E}"/>
              </a:ext>
            </a:extLst>
          </p:cNvPr>
          <p:cNvGraphicFramePr>
            <a:graphicFrameLocks noGrp="1"/>
          </p:cNvGraphicFramePr>
          <p:nvPr/>
        </p:nvGraphicFramePr>
        <p:xfrm>
          <a:off x="312919" y="913936"/>
          <a:ext cx="2066723" cy="136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723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391664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 Vacancies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45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graphicFrame>
        <p:nvGraphicFramePr>
          <p:cNvPr id="27" name="Table 39">
            <a:extLst>
              <a:ext uri="{FF2B5EF4-FFF2-40B4-BE49-F238E27FC236}">
                <a16:creationId xmlns:a16="http://schemas.microsoft.com/office/drawing/2014/main" id="{1664FE38-10C8-671F-F100-5B17DF4B9AFC}"/>
              </a:ext>
            </a:extLst>
          </p:cNvPr>
          <p:cNvGraphicFramePr>
            <a:graphicFrameLocks noGrp="1"/>
          </p:cNvGraphicFramePr>
          <p:nvPr/>
        </p:nvGraphicFramePr>
        <p:xfrm>
          <a:off x="312919" y="2494269"/>
          <a:ext cx="2066400" cy="1363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400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391664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Hiring In Progress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24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26CE113-B77F-6F55-6F6D-0281DB12ECB8}"/>
              </a:ext>
            </a:extLst>
          </p:cNvPr>
          <p:cNvSpPr/>
          <p:nvPr/>
        </p:nvSpPr>
        <p:spPr>
          <a:xfrm>
            <a:off x="2596832" y="3992992"/>
            <a:ext cx="4419817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Source of Talent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546DB815-C2D0-E15C-093D-C2C6EDC4F96D}"/>
              </a:ext>
            </a:extLst>
          </p:cNvPr>
          <p:cNvGraphicFramePr/>
          <p:nvPr/>
        </p:nvGraphicFramePr>
        <p:xfrm>
          <a:off x="2588964" y="4208868"/>
          <a:ext cx="4424336" cy="2434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2E71CACE-15D2-0251-D9A6-567657A9CC62}"/>
              </a:ext>
            </a:extLst>
          </p:cNvPr>
          <p:cNvSpPr/>
          <p:nvPr/>
        </p:nvSpPr>
        <p:spPr>
          <a:xfrm>
            <a:off x="7111759" y="3999016"/>
            <a:ext cx="4805921" cy="216000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Hiring Gender Diversity</a:t>
            </a:r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5B8B8B8-9640-DFB8-75A0-CFB9CC9DB41F}"/>
              </a:ext>
            </a:extLst>
          </p:cNvPr>
          <p:cNvGraphicFramePr/>
          <p:nvPr/>
        </p:nvGraphicFramePr>
        <p:xfrm>
          <a:off x="7105411" y="4227379"/>
          <a:ext cx="4812127" cy="240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0" name="Table 39">
            <a:extLst>
              <a:ext uri="{FF2B5EF4-FFF2-40B4-BE49-F238E27FC236}">
                <a16:creationId xmlns:a16="http://schemas.microsoft.com/office/drawing/2014/main" id="{8CA1300C-F976-DE04-D8DD-64E1E749762A}"/>
              </a:ext>
            </a:extLst>
          </p:cNvPr>
          <p:cNvGraphicFramePr>
            <a:graphicFrameLocks noGrp="1"/>
          </p:cNvGraphicFramePr>
          <p:nvPr/>
        </p:nvGraphicFramePr>
        <p:xfrm>
          <a:off x="312918" y="5388173"/>
          <a:ext cx="2066398" cy="1255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98">
                  <a:extLst>
                    <a:ext uri="{9D8B030D-6E8A-4147-A177-3AD203B41FA5}">
                      <a16:colId xmlns:a16="http://schemas.microsoft.com/office/drawing/2014/main" val="2740421914"/>
                    </a:ext>
                  </a:extLst>
                </a:gridCol>
              </a:tblGrid>
              <a:tr h="391664"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Average Time to Fill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29D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84322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18 Days</a:t>
                      </a:r>
                      <a:endParaRPr lang="en-US" sz="1000" b="1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812489"/>
                  </a:ext>
                </a:extLst>
              </a:tr>
            </a:tbl>
          </a:graphicData>
        </a:graphic>
      </p:graphicFrame>
      <p:graphicFrame>
        <p:nvGraphicFramePr>
          <p:cNvPr id="49" name="Chart 48">
            <a:extLst>
              <a:ext uri="{FF2B5EF4-FFF2-40B4-BE49-F238E27FC236}">
                <a16:creationId xmlns:a16="http://schemas.microsoft.com/office/drawing/2014/main" id="{B59B6DEE-D6C2-0AF4-580E-69D0B12760E7}"/>
              </a:ext>
            </a:extLst>
          </p:cNvPr>
          <p:cNvGraphicFramePr/>
          <p:nvPr/>
        </p:nvGraphicFramePr>
        <p:xfrm>
          <a:off x="2588964" y="1169069"/>
          <a:ext cx="9328716" cy="2688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6CE19873-0B5B-81C1-1433-A095279038EC}"/>
              </a:ext>
            </a:extLst>
          </p:cNvPr>
          <p:cNvSpPr/>
          <p:nvPr/>
        </p:nvSpPr>
        <p:spPr>
          <a:xfrm>
            <a:off x="2588964" y="913936"/>
            <a:ext cx="9328714" cy="242769"/>
          </a:xfrm>
          <a:prstGeom prst="rect">
            <a:avLst/>
          </a:prstGeom>
          <a:solidFill>
            <a:srgbClr val="229DCE"/>
          </a:solidFill>
          <a:ln w="19050">
            <a:solidFill>
              <a:srgbClr val="229D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Hiring Status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6C012F-CBD9-FF07-F73E-5EEF05A91C40}"/>
              </a:ext>
            </a:extLst>
          </p:cNvPr>
          <p:cNvSpPr/>
          <p:nvPr/>
        </p:nvSpPr>
        <p:spPr>
          <a:xfrm>
            <a:off x="10914269" y="980414"/>
            <a:ext cx="936000" cy="175294"/>
          </a:xfrm>
          <a:prstGeom prst="roundRect">
            <a:avLst/>
          </a:prstGeom>
          <a:solidFill>
            <a:srgbClr val="1F4E79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View Distribution by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CC676A36-9C27-98A6-447F-7958B6ED8F1E}"/>
              </a:ext>
            </a:extLst>
          </p:cNvPr>
          <p:cNvSpPr/>
          <p:nvPr/>
        </p:nvSpPr>
        <p:spPr>
          <a:xfrm rot="10800000">
            <a:off x="11716889" y="1040095"/>
            <a:ext cx="108000" cy="55932"/>
          </a:xfrm>
          <a:prstGeom prst="triangle">
            <a:avLst/>
          </a:prstGeom>
          <a:solidFill>
            <a:srgbClr val="229DC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2B5E8A-4AFC-40F9-7BB9-323B283154AB}"/>
              </a:ext>
            </a:extLst>
          </p:cNvPr>
          <p:cNvSpPr/>
          <p:nvPr/>
        </p:nvSpPr>
        <p:spPr>
          <a:xfrm>
            <a:off x="10914269" y="114314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Level Wise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3B06E08-283A-65CF-3CED-1E50663C5CE3}"/>
              </a:ext>
            </a:extLst>
          </p:cNvPr>
          <p:cNvSpPr/>
          <p:nvPr/>
        </p:nvSpPr>
        <p:spPr>
          <a:xfrm>
            <a:off x="10914269" y="133394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Tower Wise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0AC003C-4B6D-E3A5-E46D-E32F56D82DC3}"/>
              </a:ext>
            </a:extLst>
          </p:cNvPr>
          <p:cNvSpPr/>
          <p:nvPr/>
        </p:nvSpPr>
        <p:spPr>
          <a:xfrm>
            <a:off x="10936355" y="116271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D98D5B8-1EA1-46F6-1819-C80F52C95625}"/>
              </a:ext>
            </a:extLst>
          </p:cNvPr>
          <p:cNvSpPr/>
          <p:nvPr/>
        </p:nvSpPr>
        <p:spPr>
          <a:xfrm>
            <a:off x="10936355" y="135351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204896C-DAFB-C6C1-0649-E3BA6D9CDFAF}"/>
              </a:ext>
            </a:extLst>
          </p:cNvPr>
          <p:cNvSpPr/>
          <p:nvPr/>
        </p:nvSpPr>
        <p:spPr>
          <a:xfrm>
            <a:off x="10914269" y="1524741"/>
            <a:ext cx="936000" cy="190800"/>
          </a:xfrm>
          <a:prstGeom prst="rect">
            <a:avLst/>
          </a:prstGeom>
          <a:solidFill>
            <a:schemeClr val="bg1"/>
          </a:solidFill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98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Location Wise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57A383-D234-15D5-B795-1C6B2F4892FA}"/>
              </a:ext>
            </a:extLst>
          </p:cNvPr>
          <p:cNvSpPr/>
          <p:nvPr/>
        </p:nvSpPr>
        <p:spPr>
          <a:xfrm>
            <a:off x="10936355" y="1544318"/>
            <a:ext cx="144000" cy="144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A569669-429B-9F5D-6FE2-5F04C2078568}"/>
              </a:ext>
            </a:extLst>
          </p:cNvPr>
          <p:cNvSpPr/>
          <p:nvPr/>
        </p:nvSpPr>
        <p:spPr>
          <a:xfrm>
            <a:off x="10907176" y="1333400"/>
            <a:ext cx="950186" cy="1979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2" name="Arrow: Left 1">
            <a:hlinkClick r:id="rId5" action="ppaction://hlinksldjump"/>
            <a:extLst>
              <a:ext uri="{FF2B5EF4-FFF2-40B4-BE49-F238E27FC236}">
                <a16:creationId xmlns:a16="http://schemas.microsoft.com/office/drawing/2014/main" id="{9ED7CDCF-4E4C-C707-B38F-5F20BF583E7C}"/>
              </a:ext>
            </a:extLst>
          </p:cNvPr>
          <p:cNvSpPr/>
          <p:nvPr/>
        </p:nvSpPr>
        <p:spPr>
          <a:xfrm>
            <a:off x="11564325" y="508975"/>
            <a:ext cx="246927" cy="266218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1CF61-740D-8F74-33AF-54C5804F16F7}"/>
              </a:ext>
            </a:extLst>
          </p:cNvPr>
          <p:cNvSpPr txBox="1"/>
          <p:nvPr/>
        </p:nvSpPr>
        <p:spPr>
          <a:xfrm>
            <a:off x="9468972" y="520550"/>
            <a:ext cx="2092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Go back to Talent Dashboard</a:t>
            </a:r>
          </a:p>
        </p:txBody>
      </p:sp>
    </p:spTree>
    <p:extLst>
      <p:ext uri="{BB962C8B-B14F-4D97-AF65-F5344CB8AC3E}">
        <p14:creationId xmlns:p14="http://schemas.microsoft.com/office/powerpoint/2010/main" val="6249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GPIA - Theme 01 - Light">
    <a:dk1>
      <a:srgbClr val="737572"/>
    </a:dk1>
    <a:lt1>
      <a:srgbClr val="FFFFFF"/>
    </a:lt1>
    <a:dk2>
      <a:srgbClr val="445469"/>
    </a:dk2>
    <a:lt2>
      <a:srgbClr val="FFFFFF"/>
    </a:lt2>
    <a:accent1>
      <a:srgbClr val="229DCE"/>
    </a:accent1>
    <a:accent2>
      <a:srgbClr val="37A7B6"/>
    </a:accent2>
    <a:accent3>
      <a:srgbClr val="63C08A"/>
    </a:accent3>
    <a:accent4>
      <a:srgbClr val="8ED75E"/>
    </a:accent4>
    <a:accent5>
      <a:srgbClr val="A5E348"/>
    </a:accent5>
    <a:accent6>
      <a:srgbClr val="CAC9D0"/>
    </a:accent6>
    <a:hlink>
      <a:srgbClr val="216BA9"/>
    </a:hlink>
    <a:folHlink>
      <a:srgbClr val="1FB18A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2075C073D65499D980796BE5CF6BB" ma:contentTypeVersion="4" ma:contentTypeDescription="Create a new document." ma:contentTypeScope="" ma:versionID="cbfecc8da447bceb74830286f5eb8993">
  <xsd:schema xmlns:xsd="http://www.w3.org/2001/XMLSchema" xmlns:xs="http://www.w3.org/2001/XMLSchema" xmlns:p="http://schemas.microsoft.com/office/2006/metadata/properties" xmlns:ns2="ad3a763d-0111-4856-a60a-8af095781a7b" targetNamespace="http://schemas.microsoft.com/office/2006/metadata/properties" ma:root="true" ma:fieldsID="69b4f3e82e62aadec1ac9f33589cf237" ns2:_="">
    <xsd:import namespace="ad3a763d-0111-4856-a60a-8af095781a7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3a763d-0111-4856-a60a-8af095781a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AE7BA2-DE14-430D-8198-214B7A8BEC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3a763d-0111-4856-a60a-8af095781a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48A8F0-056F-49BD-97E3-44C9FD29FFE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ad3a763d-0111-4856-a60a-8af095781a7b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1572825-3A39-4F7A-86C0-ECD42A82A98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278</Words>
  <Application>Microsoft Office PowerPoint</Application>
  <PresentationFormat>Widescreen</PresentationFormat>
  <Paragraphs>117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 Medium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Mehta, Shreya</dc:creator>
  <cp:lastModifiedBy>VIVEK SINGH [ TTL, IT, Data Engineering ]</cp:lastModifiedBy>
  <cp:revision>5</cp:revision>
  <dcterms:created xsi:type="dcterms:W3CDTF">2025-05-12T13:27:39Z</dcterms:created>
  <dcterms:modified xsi:type="dcterms:W3CDTF">2025-06-12T19:02:35Z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0x010100A082075C073D65499D980796BE5CF6BB</vt:lpwstr>
  </property>
  <property fmtid="{D5CDD505-2E9C-101B-9397-08002B2CF9AE}" pid="3" name="MediaServiceImageTags">
    <vt:lpwstr/>
  </property>
</Properties>
</file>