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0"/>
  </p:notesMasterIdLst>
  <p:handoutMasterIdLst>
    <p:handoutMasterId r:id="rId21"/>
  </p:handoutMasterIdLst>
  <p:sldIdLst>
    <p:sldId id="350" r:id="rId5"/>
    <p:sldId id="361" r:id="rId6"/>
    <p:sldId id="365" r:id="rId7"/>
    <p:sldId id="369" r:id="rId8"/>
    <p:sldId id="367" r:id="rId9"/>
    <p:sldId id="368" r:id="rId10"/>
    <p:sldId id="370" r:id="rId11"/>
    <p:sldId id="375" r:id="rId12"/>
    <p:sldId id="272" r:id="rId13"/>
    <p:sldId id="371" r:id="rId14"/>
    <p:sldId id="372" r:id="rId15"/>
    <p:sldId id="373" r:id="rId16"/>
    <p:sldId id="278" r:id="rId17"/>
    <p:sldId id="374" r:id="rId18"/>
    <p:sldId id="34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8/16/2023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August 16,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August 16,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August 16,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772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August 16,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August 16,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August 16,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August 16,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August 16,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August 16,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August 16, 2023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  <p:sldLayoutId id="2147483694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.png"/><Relationship Id="rId4" Type="http://schemas.openxmlformats.org/officeDocument/2006/relationships/image" Target="../media/image9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</p:spPr>
        <p:txBody>
          <a:bodyPr/>
          <a:lstStyle/>
          <a:p>
            <a:r>
              <a:rPr lang="en-US" dirty="0"/>
              <a:t>Console Bank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/>
          <a:lstStyle/>
          <a:p>
            <a:r>
              <a:rPr lang="en-US" dirty="0">
                <a:latin typeface="+mj-lt"/>
              </a:rPr>
              <a:t>Hitesh Lalwani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 descr="Amdocs - Digital Network Transformation Communications ...">
            <a:extLst>
              <a:ext uri="{FF2B5EF4-FFF2-40B4-BE49-F238E27FC236}">
                <a16:creationId xmlns:a16="http://schemas.microsoft.com/office/drawing/2014/main" id="{D7F45546-D011-A2E0-BF94-7F8EF1A45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7432" cy="68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811116"/>
              </p:ext>
            </p:extLst>
          </p:nvPr>
        </p:nvGraphicFramePr>
        <p:xfrm>
          <a:off x="685800" y="410561"/>
          <a:ext cx="10675439" cy="1583811"/>
        </p:xfrm>
        <a:graphic>
          <a:graphicData uri="http://schemas.openxmlformats.org/drawingml/2006/table">
            <a:tbl>
              <a:tblPr/>
              <a:tblGrid>
                <a:gridCol w="2118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81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64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39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27779"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1700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ID</a:t>
                      </a:r>
                      <a:endParaRPr lang="en-US" sz="700" dirty="0"/>
                    </a:p>
                  </a:txBody>
                  <a:tcPr marL="76200" marR="76200" marT="76200" marB="762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1700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</a:t>
                      </a:r>
                      <a:r>
                        <a:rPr lang="en-US" sz="17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CATEGORY</a:t>
                      </a:r>
                      <a:endParaRPr lang="en-US" sz="700" dirty="0"/>
                    </a:p>
                  </a:txBody>
                  <a:tcPr marL="76200" marR="76200" marT="76200" marB="762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1700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TYPE</a:t>
                      </a:r>
                      <a:endParaRPr lang="en-US" sz="700" dirty="0"/>
                    </a:p>
                  </a:txBody>
                  <a:tcPr marL="76200" marR="76200" marT="76200" marB="762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17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PRIORITY</a:t>
                      </a:r>
                      <a:endParaRPr lang="en-US" sz="700"/>
                    </a:p>
                  </a:txBody>
                  <a:tcPr marL="76200" marR="76200" marT="76200" marB="762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17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HIERARCHY</a:t>
                      </a:r>
                      <a:endParaRPr lang="en-US" sz="700"/>
                    </a:p>
                  </a:txBody>
                  <a:tcPr marL="76200" marR="76200" marT="76200" marB="762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17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REF</a:t>
                      </a:r>
                      <a:endParaRPr lang="en-US" sz="700"/>
                    </a:p>
                  </a:txBody>
                  <a:tcPr marL="76200" marR="76200" marT="76200" marB="762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875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17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R003</a:t>
                      </a:r>
                      <a:endParaRPr lang="en-US" sz="700" dirty="0"/>
                    </a:p>
                  </a:txBody>
                  <a:tcPr marL="76200" marR="76200" marT="76200" marB="762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17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FUNCTIONAL</a:t>
                      </a:r>
                      <a:endParaRPr lang="en-US" sz="700" dirty="0"/>
                    </a:p>
                  </a:txBody>
                  <a:tcPr marL="76200" marR="76200" marT="76200" marB="762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17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STATED</a:t>
                      </a:r>
                      <a:endParaRPr lang="en-US" sz="700" dirty="0"/>
                    </a:p>
                  </a:txBody>
                  <a:tcPr marL="76200" marR="76200" marT="76200" marB="762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17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HIGH</a:t>
                      </a:r>
                      <a:endParaRPr lang="en-US" sz="700" dirty="0"/>
                    </a:p>
                  </a:txBody>
                  <a:tcPr marL="76200" marR="76200" marT="76200" marB="762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700" dirty="0"/>
                    </a:p>
                  </a:txBody>
                  <a:tcPr marL="76200" marR="76200" marT="76200" marB="762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700" dirty="0"/>
                    </a:p>
                  </a:txBody>
                  <a:tcPr marL="76200" marR="76200" marT="76200" marB="762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104211"/>
              </p:ext>
            </p:extLst>
          </p:nvPr>
        </p:nvGraphicFramePr>
        <p:xfrm>
          <a:off x="685801" y="1944759"/>
          <a:ext cx="10675439" cy="4540623"/>
        </p:xfrm>
        <a:graphic>
          <a:graphicData uri="http://schemas.openxmlformats.org/drawingml/2006/table">
            <a:tbl>
              <a:tblPr/>
              <a:tblGrid>
                <a:gridCol w="2698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6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9278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1700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</a:t>
                      </a:r>
                      <a:r>
                        <a:rPr lang="en-US" sz="1700" dirty="0">
                          <a:solidFill>
                            <a:srgbClr val="010101"/>
                          </a:solidFill>
                          <a:latin typeface="Montserrat Classic Bold"/>
                        </a:rPr>
                        <a:t>DESCRIPTION</a:t>
                      </a:r>
                      <a:endParaRPr lang="en-US" sz="1700" dirty="0"/>
                    </a:p>
                  </a:txBody>
                  <a:tcPr marL="127000" marR="127000" marT="127000" marB="1270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1700" dirty="0">
                          <a:solidFill>
                            <a:schemeClr val="bg1"/>
                          </a:solidFill>
                        </a:rPr>
                        <a:t>Withdraw Money</a:t>
                      </a:r>
                      <a:endParaRPr lang="en-US" sz="1700" dirty="0"/>
                    </a:p>
                  </a:txBody>
                  <a:tcPr marL="127000" marR="127000" marT="127000" marB="1270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5730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170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SCOPE</a:t>
                      </a:r>
                      <a:endParaRPr lang="en-US" sz="1700" dirty="0"/>
                    </a:p>
                  </a:txBody>
                  <a:tcPr marL="127000" marR="127000" marT="127000" marB="1270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1700" dirty="0">
                          <a:solidFill>
                            <a:schemeClr val="bg1"/>
                          </a:solidFill>
                        </a:rPr>
                        <a:t>The method will be visible for the class object  that want to withdraw money.</a:t>
                      </a:r>
                      <a:endParaRPr lang="en-US" sz="1700" dirty="0"/>
                    </a:p>
                  </a:txBody>
                  <a:tcPr marL="127000" marR="127000" marT="127000" marB="1270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5718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170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METHODOLOGICAL DETAILS of </a:t>
                      </a:r>
                      <a:r>
                        <a:rPr lang="en-US" sz="1700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</a:t>
                      </a:r>
                      <a:endParaRPr lang="en-US" sz="1700" dirty="0"/>
                    </a:p>
                    <a:p>
                      <a:pPr algn="ctr">
                        <a:lnSpc>
                          <a:spcPts val="2520"/>
                        </a:lnSpc>
                      </a:pPr>
                      <a:endParaRPr lang="en-US" sz="1700" dirty="0"/>
                    </a:p>
                  </a:txBody>
                  <a:tcPr marL="127000" marR="127000" marT="127000" marB="1270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7871" lvl="1" indent="-457200" algn="l">
                        <a:lnSpc>
                          <a:spcPts val="364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700" b="0" dirty="0">
                          <a:solidFill>
                            <a:srgbClr val="000000"/>
                          </a:solidFill>
                          <a:latin typeface="+mn-lt"/>
                        </a:rPr>
                        <a:t>The money should be consistent through out the process</a:t>
                      </a:r>
                    </a:p>
                    <a:p>
                      <a:pPr marL="737871" lvl="1" indent="-457200" algn="l">
                        <a:lnSpc>
                          <a:spcPts val="364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700" b="0" dirty="0">
                          <a:solidFill>
                            <a:srgbClr val="000000"/>
                          </a:solidFill>
                          <a:latin typeface="+mn-lt"/>
                        </a:rPr>
                        <a:t>Deposited money should be reflected in the corresponding account .The methods should be reused.</a:t>
                      </a:r>
                    </a:p>
                    <a:p>
                      <a:pPr marL="737871" lvl="1" indent="-457200" algn="l">
                        <a:lnSpc>
                          <a:spcPts val="364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700" b="0" dirty="0">
                          <a:solidFill>
                            <a:srgbClr val="000000"/>
                          </a:solidFill>
                          <a:latin typeface="+mn-lt"/>
                        </a:rPr>
                        <a:t>Charge of 200 will be withdraw in each withdraw in case of Current Account</a:t>
                      </a:r>
                    </a:p>
                    <a:p>
                      <a:pPr marL="737871" lvl="1" indent="-457200" algn="l">
                        <a:lnSpc>
                          <a:spcPts val="364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700" b="0" dirty="0" err="1">
                          <a:solidFill>
                            <a:srgbClr val="000000"/>
                          </a:solidFill>
                          <a:latin typeface="+mn-lt"/>
                        </a:rPr>
                        <a:t>WithdrawAmount</a:t>
                      </a:r>
                      <a:r>
                        <a:rPr lang="en-US" sz="1700" b="0" dirty="0">
                          <a:solidFill>
                            <a:srgbClr val="000000"/>
                          </a:solidFill>
                          <a:latin typeface="+mn-lt"/>
                        </a:rPr>
                        <a:t> method will be created for this.</a:t>
                      </a:r>
                    </a:p>
                  </a:txBody>
                  <a:tcPr marL="127000" marR="127000" marT="127000" marB="1270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Picture 2" descr="Amdocs - Digital Network Transformation Communications ...">
            <a:extLst>
              <a:ext uri="{FF2B5EF4-FFF2-40B4-BE49-F238E27FC236}">
                <a16:creationId xmlns:a16="http://schemas.microsoft.com/office/drawing/2014/main" id="{A9FE66AA-B040-A4C0-EF39-AE05FD5DA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7432" cy="68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639727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616964"/>
              </p:ext>
            </p:extLst>
          </p:nvPr>
        </p:nvGraphicFramePr>
        <p:xfrm>
          <a:off x="685800" y="410561"/>
          <a:ext cx="10675439" cy="1583811"/>
        </p:xfrm>
        <a:graphic>
          <a:graphicData uri="http://schemas.openxmlformats.org/drawingml/2006/table">
            <a:tbl>
              <a:tblPr/>
              <a:tblGrid>
                <a:gridCol w="2118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81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64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39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27779"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1700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ID</a:t>
                      </a:r>
                      <a:endParaRPr lang="en-US" sz="700" dirty="0"/>
                    </a:p>
                  </a:txBody>
                  <a:tcPr marL="76200" marR="76200" marT="76200" marB="762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1700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</a:t>
                      </a:r>
                      <a:r>
                        <a:rPr lang="en-US" sz="17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CATEGORY</a:t>
                      </a:r>
                      <a:endParaRPr lang="en-US" sz="700" dirty="0"/>
                    </a:p>
                  </a:txBody>
                  <a:tcPr marL="76200" marR="76200" marT="76200" marB="762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1700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TYPE</a:t>
                      </a:r>
                      <a:endParaRPr lang="en-US" sz="700" dirty="0"/>
                    </a:p>
                  </a:txBody>
                  <a:tcPr marL="76200" marR="76200" marT="76200" marB="762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17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PRIORITY</a:t>
                      </a:r>
                      <a:endParaRPr lang="en-US" sz="700"/>
                    </a:p>
                  </a:txBody>
                  <a:tcPr marL="76200" marR="76200" marT="76200" marB="762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17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HIERARCHY</a:t>
                      </a:r>
                      <a:endParaRPr lang="en-US" sz="700"/>
                    </a:p>
                  </a:txBody>
                  <a:tcPr marL="76200" marR="76200" marT="76200" marB="762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17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REF</a:t>
                      </a:r>
                      <a:endParaRPr lang="en-US" sz="700"/>
                    </a:p>
                  </a:txBody>
                  <a:tcPr marL="76200" marR="76200" marT="76200" marB="762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875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17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R004</a:t>
                      </a:r>
                      <a:endParaRPr lang="en-US" sz="700" dirty="0"/>
                    </a:p>
                  </a:txBody>
                  <a:tcPr marL="76200" marR="76200" marT="76200" marB="762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17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FUNCTIONAL</a:t>
                      </a:r>
                      <a:endParaRPr lang="en-US" sz="700" dirty="0"/>
                    </a:p>
                  </a:txBody>
                  <a:tcPr marL="76200" marR="76200" marT="76200" marB="762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17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STATED</a:t>
                      </a:r>
                      <a:endParaRPr lang="en-US" sz="700" dirty="0"/>
                    </a:p>
                  </a:txBody>
                  <a:tcPr marL="76200" marR="76200" marT="76200" marB="762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17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HIGH</a:t>
                      </a:r>
                      <a:endParaRPr lang="en-US" sz="700" dirty="0"/>
                    </a:p>
                  </a:txBody>
                  <a:tcPr marL="76200" marR="76200" marT="76200" marB="762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700" dirty="0"/>
                    </a:p>
                  </a:txBody>
                  <a:tcPr marL="76200" marR="76200" marT="76200" marB="762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700" dirty="0"/>
                    </a:p>
                  </a:txBody>
                  <a:tcPr marL="76200" marR="76200" marT="76200" marB="762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046581"/>
              </p:ext>
            </p:extLst>
          </p:nvPr>
        </p:nvGraphicFramePr>
        <p:xfrm>
          <a:off x="685801" y="1944759"/>
          <a:ext cx="10675439" cy="4680958"/>
        </p:xfrm>
        <a:graphic>
          <a:graphicData uri="http://schemas.openxmlformats.org/drawingml/2006/table">
            <a:tbl>
              <a:tblPr/>
              <a:tblGrid>
                <a:gridCol w="2698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6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9278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1700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</a:t>
                      </a:r>
                      <a:r>
                        <a:rPr lang="en-US" sz="1700" dirty="0">
                          <a:solidFill>
                            <a:srgbClr val="010101"/>
                          </a:solidFill>
                          <a:latin typeface="Montserrat Classic Bold"/>
                        </a:rPr>
                        <a:t>DESCRIPTION</a:t>
                      </a:r>
                      <a:endParaRPr lang="en-US" sz="1700" dirty="0"/>
                    </a:p>
                  </a:txBody>
                  <a:tcPr marL="127000" marR="127000" marT="127000" marB="1270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1700" dirty="0">
                          <a:solidFill>
                            <a:schemeClr val="bg1"/>
                          </a:solidFill>
                        </a:rPr>
                        <a:t>Transfer Money</a:t>
                      </a:r>
                      <a:endParaRPr lang="en-US" sz="1700" dirty="0"/>
                    </a:p>
                  </a:txBody>
                  <a:tcPr marL="127000" marR="127000" marT="127000" marB="1270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5704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170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SCOPE</a:t>
                      </a:r>
                      <a:endParaRPr lang="en-US" sz="1700" dirty="0"/>
                    </a:p>
                  </a:txBody>
                  <a:tcPr marL="127000" marR="127000" marT="127000" marB="1270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1700" dirty="0">
                          <a:solidFill>
                            <a:schemeClr val="bg1"/>
                          </a:solidFill>
                        </a:rPr>
                        <a:t>The method will be visible for the class object  that want to transfer money.</a:t>
                      </a:r>
                      <a:endParaRPr lang="en-US" sz="1700" dirty="0"/>
                    </a:p>
                  </a:txBody>
                  <a:tcPr marL="127000" marR="127000" marT="127000" marB="1270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5718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170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METHODOLOGICAL DETAILS of </a:t>
                      </a:r>
                      <a:r>
                        <a:rPr lang="en-US" sz="1700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</a:t>
                      </a:r>
                      <a:endParaRPr lang="en-US" sz="1700" dirty="0"/>
                    </a:p>
                    <a:p>
                      <a:pPr algn="ctr">
                        <a:lnSpc>
                          <a:spcPts val="2520"/>
                        </a:lnSpc>
                      </a:pPr>
                      <a:endParaRPr lang="en-US" sz="1700" dirty="0"/>
                    </a:p>
                  </a:txBody>
                  <a:tcPr marL="127000" marR="127000" marT="127000" marB="1270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7871" lvl="1" indent="-457200" algn="l">
                        <a:lnSpc>
                          <a:spcPts val="364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700" b="0" dirty="0">
                          <a:solidFill>
                            <a:srgbClr val="000000"/>
                          </a:solidFill>
                          <a:latin typeface="+mn-lt"/>
                        </a:rPr>
                        <a:t>The money should be consistent through out the process</a:t>
                      </a:r>
                    </a:p>
                    <a:p>
                      <a:pPr marL="737871" lvl="1" indent="-457200" algn="l">
                        <a:lnSpc>
                          <a:spcPts val="364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700" b="0" dirty="0">
                          <a:solidFill>
                            <a:srgbClr val="000000"/>
                          </a:solidFill>
                          <a:latin typeface="+mn-lt"/>
                        </a:rPr>
                        <a:t>Transfer money should be reflected in the corresponding both the accounts.</a:t>
                      </a:r>
                    </a:p>
                    <a:p>
                      <a:pPr marL="737871" lvl="1" indent="-457200" algn="l">
                        <a:lnSpc>
                          <a:spcPts val="364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700" b="0" dirty="0">
                          <a:solidFill>
                            <a:srgbClr val="000000"/>
                          </a:solidFill>
                          <a:latin typeface="+mn-lt"/>
                        </a:rPr>
                        <a:t>We will use deposit and withdraw function in case of transfer fund.</a:t>
                      </a:r>
                    </a:p>
                    <a:p>
                      <a:pPr marL="737871" lvl="1" indent="-457200" algn="l">
                        <a:lnSpc>
                          <a:spcPts val="364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700" b="0" dirty="0" err="1">
                          <a:solidFill>
                            <a:srgbClr val="000000"/>
                          </a:solidFill>
                          <a:latin typeface="+mn-lt"/>
                        </a:rPr>
                        <a:t>TransferFund</a:t>
                      </a:r>
                      <a:r>
                        <a:rPr lang="en-US" sz="1700" b="0" dirty="0">
                          <a:solidFill>
                            <a:srgbClr val="000000"/>
                          </a:solidFill>
                          <a:latin typeface="+mn-lt"/>
                        </a:rPr>
                        <a:t> method will be created for this.</a:t>
                      </a:r>
                    </a:p>
                  </a:txBody>
                  <a:tcPr marL="127000" marR="127000" marT="127000" marB="1270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Picture 2" descr="Amdocs - Digital Network Transformation Communications ...">
            <a:extLst>
              <a:ext uri="{FF2B5EF4-FFF2-40B4-BE49-F238E27FC236}">
                <a16:creationId xmlns:a16="http://schemas.microsoft.com/office/drawing/2014/main" id="{5A490A9A-F313-9AC6-9CC1-C8F66C442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7432" cy="68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968161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515625"/>
              </p:ext>
            </p:extLst>
          </p:nvPr>
        </p:nvGraphicFramePr>
        <p:xfrm>
          <a:off x="685800" y="410561"/>
          <a:ext cx="10675439" cy="1583811"/>
        </p:xfrm>
        <a:graphic>
          <a:graphicData uri="http://schemas.openxmlformats.org/drawingml/2006/table">
            <a:tbl>
              <a:tblPr/>
              <a:tblGrid>
                <a:gridCol w="2118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81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64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39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27779"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1700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ID</a:t>
                      </a:r>
                      <a:endParaRPr lang="en-US" sz="700" dirty="0"/>
                    </a:p>
                  </a:txBody>
                  <a:tcPr marL="76200" marR="76200" marT="76200" marB="762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1700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</a:t>
                      </a:r>
                      <a:r>
                        <a:rPr lang="en-US" sz="17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CATEGORY</a:t>
                      </a:r>
                      <a:endParaRPr lang="en-US" sz="700" dirty="0"/>
                    </a:p>
                  </a:txBody>
                  <a:tcPr marL="76200" marR="76200" marT="76200" marB="762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1700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TYPE</a:t>
                      </a:r>
                      <a:endParaRPr lang="en-US" sz="700" dirty="0"/>
                    </a:p>
                  </a:txBody>
                  <a:tcPr marL="76200" marR="76200" marT="76200" marB="762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17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PRIORITY</a:t>
                      </a:r>
                      <a:endParaRPr lang="en-US" sz="700"/>
                    </a:p>
                  </a:txBody>
                  <a:tcPr marL="76200" marR="76200" marT="76200" marB="762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17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HIERARCHY</a:t>
                      </a:r>
                      <a:endParaRPr lang="en-US" sz="700"/>
                    </a:p>
                  </a:txBody>
                  <a:tcPr marL="76200" marR="76200" marT="76200" marB="762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17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REF</a:t>
                      </a:r>
                      <a:endParaRPr lang="en-US" sz="700"/>
                    </a:p>
                  </a:txBody>
                  <a:tcPr marL="76200" marR="76200" marT="76200" marB="762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875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17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R005</a:t>
                      </a:r>
                      <a:endParaRPr lang="en-US" sz="700" dirty="0"/>
                    </a:p>
                  </a:txBody>
                  <a:tcPr marL="76200" marR="76200" marT="76200" marB="762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17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FUNCTIONAL</a:t>
                      </a:r>
                      <a:endParaRPr lang="en-US" sz="700" dirty="0"/>
                    </a:p>
                  </a:txBody>
                  <a:tcPr marL="76200" marR="76200" marT="76200" marB="762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17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STATED</a:t>
                      </a:r>
                      <a:endParaRPr lang="en-US" sz="700" dirty="0"/>
                    </a:p>
                  </a:txBody>
                  <a:tcPr marL="76200" marR="76200" marT="76200" marB="762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17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MODERATE</a:t>
                      </a:r>
                      <a:endParaRPr lang="en-US" sz="700" dirty="0"/>
                    </a:p>
                  </a:txBody>
                  <a:tcPr marL="76200" marR="76200" marT="76200" marB="762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700" dirty="0"/>
                    </a:p>
                  </a:txBody>
                  <a:tcPr marL="76200" marR="76200" marT="76200" marB="762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700" dirty="0"/>
                    </a:p>
                  </a:txBody>
                  <a:tcPr marL="76200" marR="76200" marT="76200" marB="762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750367"/>
              </p:ext>
            </p:extLst>
          </p:nvPr>
        </p:nvGraphicFramePr>
        <p:xfrm>
          <a:off x="685801" y="1944759"/>
          <a:ext cx="10675439" cy="4680958"/>
        </p:xfrm>
        <a:graphic>
          <a:graphicData uri="http://schemas.openxmlformats.org/drawingml/2006/table">
            <a:tbl>
              <a:tblPr/>
              <a:tblGrid>
                <a:gridCol w="2698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6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9278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1700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</a:t>
                      </a:r>
                      <a:r>
                        <a:rPr lang="en-US" sz="1700" dirty="0">
                          <a:solidFill>
                            <a:srgbClr val="010101"/>
                          </a:solidFill>
                          <a:latin typeface="Montserrat Classic Bold"/>
                        </a:rPr>
                        <a:t>DESCRIPTION</a:t>
                      </a:r>
                      <a:endParaRPr lang="en-US" sz="1700" dirty="0"/>
                    </a:p>
                  </a:txBody>
                  <a:tcPr marL="127000" marR="127000" marT="127000" marB="1270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1700" dirty="0">
                          <a:solidFill>
                            <a:schemeClr val="bg1"/>
                          </a:solidFill>
                        </a:rPr>
                        <a:t>Check Balance</a:t>
                      </a:r>
                      <a:endParaRPr lang="en-US" sz="1700" dirty="0"/>
                    </a:p>
                  </a:txBody>
                  <a:tcPr marL="127000" marR="127000" marT="127000" marB="1270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5704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170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SCOPE</a:t>
                      </a:r>
                      <a:endParaRPr lang="en-US" sz="1700" dirty="0"/>
                    </a:p>
                  </a:txBody>
                  <a:tcPr marL="127000" marR="127000" marT="127000" marB="1270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1700" dirty="0">
                          <a:solidFill>
                            <a:schemeClr val="bg1"/>
                          </a:solidFill>
                        </a:rPr>
                        <a:t>The method will be visible for the class object  that want to Check Balance.</a:t>
                      </a:r>
                      <a:endParaRPr lang="en-US" sz="1700" dirty="0"/>
                    </a:p>
                  </a:txBody>
                  <a:tcPr marL="127000" marR="127000" marT="127000" marB="1270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5718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170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METHODOLOGICAL DETAILS of </a:t>
                      </a:r>
                      <a:r>
                        <a:rPr lang="en-US" sz="1700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</a:t>
                      </a:r>
                      <a:endParaRPr lang="en-US" sz="1700" dirty="0"/>
                    </a:p>
                    <a:p>
                      <a:pPr algn="ctr">
                        <a:lnSpc>
                          <a:spcPts val="2520"/>
                        </a:lnSpc>
                      </a:pPr>
                      <a:endParaRPr lang="en-US" sz="1700" dirty="0"/>
                    </a:p>
                  </a:txBody>
                  <a:tcPr marL="127000" marR="127000" marT="127000" marB="1270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7871" lvl="1" indent="-457200" algn="l">
                        <a:lnSpc>
                          <a:spcPts val="364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700" b="0" dirty="0">
                          <a:solidFill>
                            <a:srgbClr val="000000"/>
                          </a:solidFill>
                          <a:latin typeface="+mn-lt"/>
                        </a:rPr>
                        <a:t>Check Balance displays the Current Balance</a:t>
                      </a:r>
                    </a:p>
                    <a:p>
                      <a:pPr marL="737871" lvl="1" indent="-457200" algn="l">
                        <a:lnSpc>
                          <a:spcPts val="364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700" b="0" dirty="0" err="1">
                          <a:solidFill>
                            <a:srgbClr val="000000"/>
                          </a:solidFill>
                          <a:latin typeface="+mn-lt"/>
                        </a:rPr>
                        <a:t>getCheckBalance</a:t>
                      </a:r>
                      <a:r>
                        <a:rPr lang="en-US" sz="1700" b="0" dirty="0">
                          <a:solidFill>
                            <a:srgbClr val="000000"/>
                          </a:solidFill>
                          <a:latin typeface="+mn-lt"/>
                        </a:rPr>
                        <a:t> method will be created for this.</a:t>
                      </a:r>
                    </a:p>
                  </a:txBody>
                  <a:tcPr marL="127000" marR="127000" marT="127000" marB="1270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Picture 2" descr="Amdocs - Digital Network Transformation Communications ...">
            <a:extLst>
              <a:ext uri="{FF2B5EF4-FFF2-40B4-BE49-F238E27FC236}">
                <a16:creationId xmlns:a16="http://schemas.microsoft.com/office/drawing/2014/main" id="{98C62E5F-195F-A78D-18E2-59CC1D4C8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7432" cy="68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215811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>
            <a:off x="2554290" y="2545392"/>
            <a:ext cx="1351697" cy="2053683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5" y="0"/>
                </a:lnTo>
                <a:lnTo>
                  <a:pt x="2027545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algn="ctr"/>
            <a:r>
              <a:rPr lang="en-US" dirty="0"/>
              <a:t>01</a:t>
            </a:r>
          </a:p>
          <a:p>
            <a:pPr algn="ctr"/>
            <a:r>
              <a:rPr lang="en-US" dirty="0"/>
              <a:t>Windows </a:t>
            </a:r>
          </a:p>
          <a:p>
            <a:pPr algn="ctr"/>
            <a:r>
              <a:rPr lang="en-US" dirty="0"/>
              <a:t>Ex:- </a:t>
            </a:r>
            <a:r>
              <a:rPr lang="en-US" dirty="0" err="1"/>
              <a:t>pycharm</a:t>
            </a:r>
            <a:endParaRPr lang="en-US" dirty="0"/>
          </a:p>
          <a:p>
            <a:pPr algn="ctr"/>
            <a:r>
              <a:rPr lang="en-US" dirty="0"/>
              <a:t>Or vs </a:t>
            </a:r>
          </a:p>
          <a:p>
            <a:pPr algn="ctr"/>
            <a:r>
              <a:rPr lang="en-US" dirty="0"/>
              <a:t>Code</a:t>
            </a:r>
          </a:p>
        </p:txBody>
      </p:sp>
      <p:sp>
        <p:nvSpPr>
          <p:cNvPr id="5" name="AutoShape 5"/>
          <p:cNvSpPr/>
          <p:nvPr/>
        </p:nvSpPr>
        <p:spPr>
          <a:xfrm>
            <a:off x="1059694" y="4982035"/>
            <a:ext cx="10072612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Freeform 11"/>
          <p:cNvSpPr/>
          <p:nvPr/>
        </p:nvSpPr>
        <p:spPr>
          <a:xfrm>
            <a:off x="4881328" y="2570722"/>
            <a:ext cx="1351697" cy="2053683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algn="ctr"/>
            <a:r>
              <a:rPr lang="en-US" dirty="0"/>
              <a:t>02</a:t>
            </a:r>
          </a:p>
          <a:p>
            <a:pPr algn="ctr"/>
            <a:r>
              <a:rPr lang="en-US" dirty="0" err="1"/>
              <a:t>Mac_OS</a:t>
            </a:r>
            <a:endParaRPr lang="en-US" dirty="0"/>
          </a:p>
          <a:p>
            <a:pPr algn="ctr"/>
            <a:r>
              <a:rPr lang="en-US" dirty="0"/>
              <a:t>Ex:- </a:t>
            </a:r>
            <a:r>
              <a:rPr lang="en-US" dirty="0" err="1"/>
              <a:t>Pycharm</a:t>
            </a:r>
            <a:endParaRPr lang="en-US" dirty="0"/>
          </a:p>
        </p:txBody>
      </p:sp>
      <p:grpSp>
        <p:nvGrpSpPr>
          <p:cNvPr id="12" name="Group 12"/>
          <p:cNvGrpSpPr/>
          <p:nvPr/>
        </p:nvGrpSpPr>
        <p:grpSpPr>
          <a:xfrm>
            <a:off x="5400584" y="4815885"/>
            <a:ext cx="334055" cy="334055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906"/>
                </a:lnSpc>
              </a:pPr>
              <a:endParaRPr sz="1200"/>
            </a:p>
          </p:txBody>
        </p:sp>
      </p:grpSp>
      <p:sp>
        <p:nvSpPr>
          <p:cNvPr id="16" name="Freeform 16"/>
          <p:cNvSpPr/>
          <p:nvPr/>
        </p:nvSpPr>
        <p:spPr>
          <a:xfrm>
            <a:off x="7316934" y="2567633"/>
            <a:ext cx="1351697" cy="2053683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algn="ctr"/>
            <a:r>
              <a:rPr lang="en-US" dirty="0"/>
              <a:t>03</a:t>
            </a:r>
          </a:p>
          <a:p>
            <a:pPr algn="ctr"/>
            <a:r>
              <a:rPr lang="en-US" dirty="0"/>
              <a:t>Linux</a:t>
            </a:r>
          </a:p>
          <a:p>
            <a:pPr algn="ctr"/>
            <a:r>
              <a:rPr lang="en-US" dirty="0"/>
              <a:t>Ex:- </a:t>
            </a:r>
            <a:r>
              <a:rPr lang="en-US" dirty="0" err="1"/>
              <a:t>EasyEclipse</a:t>
            </a:r>
            <a:endParaRPr lang="en-US" dirty="0"/>
          </a:p>
        </p:txBody>
      </p:sp>
      <p:grpSp>
        <p:nvGrpSpPr>
          <p:cNvPr id="17" name="Group 17"/>
          <p:cNvGrpSpPr/>
          <p:nvPr/>
        </p:nvGrpSpPr>
        <p:grpSpPr>
          <a:xfrm>
            <a:off x="7857072" y="4776902"/>
            <a:ext cx="334055" cy="334055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906"/>
                </a:lnSpc>
              </a:pPr>
              <a:endParaRPr sz="1200"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3063112" y="4808220"/>
            <a:ext cx="334055" cy="334055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906"/>
                </a:lnSpc>
              </a:pPr>
              <a:endParaRPr sz="1200"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1188113" y="620594"/>
            <a:ext cx="9815773" cy="1842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528"/>
              </a:lnSpc>
            </a:pPr>
            <a:r>
              <a:rPr lang="en-US" sz="5000" spc="534" dirty="0">
                <a:solidFill>
                  <a:srgbClr val="231F20"/>
                </a:solidFill>
                <a:latin typeface="Oswald Bold"/>
              </a:rPr>
              <a:t>OPERATING ENVIRONMENT</a:t>
            </a:r>
          </a:p>
        </p:txBody>
      </p:sp>
      <p:pic>
        <p:nvPicPr>
          <p:cNvPr id="4" name="Picture 2" descr="Amdocs - Digital Network Transformation Communications ...">
            <a:extLst>
              <a:ext uri="{FF2B5EF4-FFF2-40B4-BE49-F238E27FC236}">
                <a16:creationId xmlns:a16="http://schemas.microsoft.com/office/drawing/2014/main" id="{E84CC306-323B-9AAE-45AC-087CDCD4E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7432" cy="68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August 16, 2023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5861BD-27A0-98A2-3D64-973B7826BCC1}"/>
              </a:ext>
            </a:extLst>
          </p:cNvPr>
          <p:cNvSpPr txBox="1"/>
          <p:nvPr/>
        </p:nvSpPr>
        <p:spPr>
          <a:xfrm>
            <a:off x="742950" y="652849"/>
            <a:ext cx="3781426" cy="130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6000" b="1" dirty="0">
                <a:solidFill>
                  <a:srgbClr val="100F0D"/>
                </a:solidFill>
                <a:latin typeface="Oswald Bold"/>
              </a:rPr>
              <a:t>Summary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B62016-FDF1-3532-DF25-33D8281521BD}"/>
              </a:ext>
            </a:extLst>
          </p:cNvPr>
          <p:cNvSpPr txBox="1"/>
          <p:nvPr/>
        </p:nvSpPr>
        <p:spPr>
          <a:xfrm>
            <a:off x="971550" y="2524125"/>
            <a:ext cx="105257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Project was effective in a place a user friendly system for bank operations, including balance enquiry, fund transfer, withdraw and deposit for both the account types i.e. Saving and Current Account.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Consistency of transaction data  and effectiveness of the (OOP) principles were given top priority during the system design.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Future Changes will be necessary to adjust to changing user needs and technological advancements.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 descr="Amdocs - Digital Network Transformation Communications ...">
            <a:extLst>
              <a:ext uri="{FF2B5EF4-FFF2-40B4-BE49-F238E27FC236}">
                <a16:creationId xmlns:a16="http://schemas.microsoft.com/office/drawing/2014/main" id="{42A64CFA-6DDE-0272-4561-A8A051EC6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7432" cy="68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990811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767661-63CB-A645-82F2-3B860E338B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3875210"/>
            <a:ext cx="4914900" cy="588795"/>
          </a:xfrm>
        </p:spPr>
        <p:txBody>
          <a:bodyPr/>
          <a:lstStyle/>
          <a:p>
            <a:r>
              <a:rPr lang="en-US" b="1" dirty="0"/>
              <a:t>Hitesh Lalwani </a:t>
            </a:r>
            <a:r>
              <a:rPr lang="en-US" dirty="0"/>
              <a:t> (200686)</a:t>
            </a:r>
          </a:p>
          <a:p>
            <a:r>
              <a:rPr lang="en-US" dirty="0"/>
              <a:t>Service CTO </a:t>
            </a:r>
          </a:p>
          <a:p>
            <a:endParaRPr lang="en-US" dirty="0"/>
          </a:p>
        </p:txBody>
      </p:sp>
      <p:pic>
        <p:nvPicPr>
          <p:cNvPr id="3" name="Picture 2" descr="Amdocs - Digital Network Transformation Communications ...">
            <a:extLst>
              <a:ext uri="{FF2B5EF4-FFF2-40B4-BE49-F238E27FC236}">
                <a16:creationId xmlns:a16="http://schemas.microsoft.com/office/drawing/2014/main" id="{4C95E615-211D-80FA-143D-90AEFE834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7432" cy="68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August 16, 2023</a:t>
            </a:fld>
            <a:endParaRPr lang="en-US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9D60E772-8277-C14D-FD46-38B3833E46A8}"/>
              </a:ext>
            </a:extLst>
          </p:cNvPr>
          <p:cNvSpPr txBox="1"/>
          <p:nvPr/>
        </p:nvSpPr>
        <p:spPr>
          <a:xfrm>
            <a:off x="885825" y="485160"/>
            <a:ext cx="7127945" cy="14733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5000" b="1" spc="978" dirty="0">
                <a:solidFill>
                  <a:srgbClr val="231F20"/>
                </a:solidFill>
                <a:latin typeface="Oswald Bold"/>
              </a:rPr>
              <a:t>CONTENT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65362C-8F33-D147-8B99-BEB769881E5D}"/>
              </a:ext>
            </a:extLst>
          </p:cNvPr>
          <p:cNvSpPr txBox="1"/>
          <p:nvPr/>
        </p:nvSpPr>
        <p:spPr>
          <a:xfrm>
            <a:off x="885825" y="2209978"/>
            <a:ext cx="6096000" cy="3636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3483"/>
              </a:lnSpc>
              <a:buFont typeface="+mj-lt"/>
              <a:buAutoNum type="arabicPeriod"/>
            </a:pPr>
            <a:r>
              <a:rPr lang="en-US" sz="1800" spc="247" dirty="0">
                <a:solidFill>
                  <a:srgbClr val="231F20"/>
                </a:solidFill>
                <a:latin typeface="DM Sans"/>
              </a:rPr>
              <a:t>Python and it’s Implementation</a:t>
            </a:r>
          </a:p>
          <a:p>
            <a:pPr marL="342900" indent="-342900">
              <a:lnSpc>
                <a:spcPts val="3483"/>
              </a:lnSpc>
              <a:buFont typeface="+mj-lt"/>
              <a:buAutoNum type="arabicPeriod"/>
            </a:pPr>
            <a:r>
              <a:rPr lang="en-US" sz="1800" spc="247" dirty="0">
                <a:solidFill>
                  <a:srgbClr val="231F20"/>
                </a:solidFill>
                <a:latin typeface="DM Sans"/>
              </a:rPr>
              <a:t>Scope of Project</a:t>
            </a:r>
          </a:p>
          <a:p>
            <a:pPr marL="342900" indent="-342900">
              <a:lnSpc>
                <a:spcPts val="3483"/>
              </a:lnSpc>
              <a:buFont typeface="+mj-lt"/>
              <a:buAutoNum type="arabicPeriod"/>
            </a:pPr>
            <a:r>
              <a:rPr lang="en-US" sz="1800" spc="247" dirty="0">
                <a:solidFill>
                  <a:srgbClr val="231F20"/>
                </a:solidFill>
                <a:latin typeface="DM Sans"/>
              </a:rPr>
              <a:t>Class Design</a:t>
            </a:r>
          </a:p>
          <a:p>
            <a:pPr marL="342900" indent="-342900">
              <a:lnSpc>
                <a:spcPts val="3483"/>
              </a:lnSpc>
              <a:buFont typeface="+mj-lt"/>
              <a:buAutoNum type="arabicPeriod"/>
            </a:pPr>
            <a:r>
              <a:rPr lang="en-US" sz="1800" spc="247" dirty="0">
                <a:solidFill>
                  <a:srgbClr val="231F20"/>
                </a:solidFill>
                <a:latin typeface="DM Sans"/>
              </a:rPr>
              <a:t>Requirement Framing</a:t>
            </a:r>
          </a:p>
          <a:p>
            <a:pPr marL="342900" indent="-342900">
              <a:lnSpc>
                <a:spcPts val="3483"/>
              </a:lnSpc>
              <a:buFont typeface="+mj-lt"/>
              <a:buAutoNum type="arabicPeriod"/>
            </a:pPr>
            <a:r>
              <a:rPr lang="en-US" sz="1800" spc="247" dirty="0">
                <a:solidFill>
                  <a:srgbClr val="231F20"/>
                </a:solidFill>
                <a:latin typeface="DM Sans"/>
              </a:rPr>
              <a:t>Operating Environment</a:t>
            </a:r>
          </a:p>
          <a:p>
            <a:pPr marL="342900" indent="-342900">
              <a:lnSpc>
                <a:spcPts val="3483"/>
              </a:lnSpc>
              <a:buFont typeface="+mj-lt"/>
              <a:buAutoNum type="arabicPeriod"/>
            </a:pPr>
            <a:r>
              <a:rPr lang="en-US" sz="1800" spc="247" dirty="0">
                <a:solidFill>
                  <a:srgbClr val="231F20"/>
                </a:solidFill>
                <a:latin typeface="DM Sans"/>
              </a:rPr>
              <a:t>Summary of Application</a:t>
            </a:r>
          </a:p>
          <a:p>
            <a:pPr>
              <a:lnSpc>
                <a:spcPts val="3483"/>
              </a:lnSpc>
            </a:pPr>
            <a:endParaRPr lang="en-US" sz="1800" spc="247" dirty="0">
              <a:solidFill>
                <a:srgbClr val="231F20"/>
              </a:solidFill>
              <a:latin typeface="DM Sans"/>
            </a:endParaRPr>
          </a:p>
          <a:p>
            <a:pPr>
              <a:lnSpc>
                <a:spcPts val="3483"/>
              </a:lnSpc>
            </a:pPr>
            <a:endParaRPr lang="en-US" sz="1800" spc="247" dirty="0">
              <a:solidFill>
                <a:srgbClr val="231F20"/>
              </a:solidFill>
              <a:latin typeface="DM Sans"/>
            </a:endParaRPr>
          </a:p>
        </p:txBody>
      </p:sp>
      <p:pic>
        <p:nvPicPr>
          <p:cNvPr id="2" name="Picture 2" descr="Amdocs - Digital Network Transformation Communications ...">
            <a:extLst>
              <a:ext uri="{FF2B5EF4-FFF2-40B4-BE49-F238E27FC236}">
                <a16:creationId xmlns:a16="http://schemas.microsoft.com/office/drawing/2014/main" id="{F956C7C4-2694-5FE5-C43B-6644F9562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7432" cy="68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August 16, 2023</a:t>
            </a:fld>
            <a:endParaRPr lang="en-US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9D60E772-8277-C14D-FD46-38B3833E46A8}"/>
              </a:ext>
            </a:extLst>
          </p:cNvPr>
          <p:cNvSpPr txBox="1"/>
          <p:nvPr/>
        </p:nvSpPr>
        <p:spPr>
          <a:xfrm>
            <a:off x="885825" y="485160"/>
            <a:ext cx="7127945" cy="14733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5000" b="1" spc="978" dirty="0">
                <a:solidFill>
                  <a:srgbClr val="231F20"/>
                </a:solidFill>
                <a:latin typeface="Oswald Bold"/>
              </a:rPr>
              <a:t>Python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65362C-8F33-D147-8B99-BEB769881E5D}"/>
              </a:ext>
            </a:extLst>
          </p:cNvPr>
          <p:cNvSpPr txBox="1"/>
          <p:nvPr/>
        </p:nvSpPr>
        <p:spPr>
          <a:xfrm>
            <a:off x="885824" y="2209978"/>
            <a:ext cx="6429375" cy="531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483"/>
              </a:lnSpc>
            </a:pPr>
            <a:r>
              <a:rPr lang="en-US" sz="2800" b="1" spc="216" dirty="0">
                <a:solidFill>
                  <a:srgbClr val="231F20"/>
                </a:solidFill>
                <a:latin typeface="DM Sans"/>
              </a:rPr>
              <a:t>Python and it’s Implementation</a:t>
            </a:r>
          </a:p>
        </p:txBody>
      </p:sp>
      <p:pic>
        <p:nvPicPr>
          <p:cNvPr id="2" name="Picture 2" descr="Python Logo, symbol, meaning, history, PNG, brand">
            <a:extLst>
              <a:ext uri="{FF2B5EF4-FFF2-40B4-BE49-F238E27FC236}">
                <a16:creationId xmlns:a16="http://schemas.microsoft.com/office/drawing/2014/main" id="{52FA5350-5309-8AA7-4E7C-4D4DE9DE4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3314" y="485160"/>
            <a:ext cx="2622067" cy="147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4485E9-1377-FA46-C143-1AB5B9F7BFFD}"/>
              </a:ext>
            </a:extLst>
          </p:cNvPr>
          <p:cNvSpPr txBox="1"/>
          <p:nvPr/>
        </p:nvSpPr>
        <p:spPr>
          <a:xfrm>
            <a:off x="971550" y="2741534"/>
            <a:ext cx="98678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Python is a high-level, </a:t>
            </a:r>
            <a:r>
              <a:rPr lang="en-US" dirty="0" err="1">
                <a:solidFill>
                  <a:schemeClr val="bg1"/>
                </a:solidFill>
              </a:rPr>
              <a:t>fexible</a:t>
            </a:r>
            <a:r>
              <a:rPr lang="en-US" dirty="0">
                <a:solidFill>
                  <a:schemeClr val="bg1"/>
                </a:solidFill>
              </a:rPr>
              <a:t> programming language that supports (OOP) principles, making it suitable for implementing various aspects of banking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Class Definitions : Like </a:t>
            </a:r>
            <a:r>
              <a:rPr lang="en-US" dirty="0" err="1">
                <a:solidFill>
                  <a:schemeClr val="bg1"/>
                </a:solidFill>
              </a:rPr>
              <a:t>BankAccount</a:t>
            </a:r>
            <a:r>
              <a:rPr lang="en-US" dirty="0">
                <a:solidFill>
                  <a:schemeClr val="bg1"/>
                </a:solidFill>
              </a:rPr>
              <a:t>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Inheritence</a:t>
            </a:r>
            <a:r>
              <a:rPr lang="en-US" dirty="0">
                <a:solidFill>
                  <a:schemeClr val="bg1"/>
                </a:solidFill>
              </a:rPr>
              <a:t> : </a:t>
            </a:r>
            <a:r>
              <a:rPr lang="en-US" dirty="0" err="1">
                <a:solidFill>
                  <a:schemeClr val="bg1"/>
                </a:solidFill>
              </a:rPr>
              <a:t>BankAccount</a:t>
            </a:r>
            <a:r>
              <a:rPr lang="en-US" dirty="0">
                <a:solidFill>
                  <a:schemeClr val="bg1"/>
                </a:solidFill>
              </a:rPr>
              <a:t> Class acts as a base class for </a:t>
            </a:r>
            <a:r>
              <a:rPr lang="en-US" dirty="0" err="1">
                <a:solidFill>
                  <a:schemeClr val="bg1"/>
                </a:solidFill>
              </a:rPr>
              <a:t>SavingAccount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dirty="0" err="1">
                <a:solidFill>
                  <a:schemeClr val="bg1"/>
                </a:solidFill>
              </a:rPr>
              <a:t>CurrentAccount</a:t>
            </a:r>
            <a:r>
              <a:rPr lang="en-US" dirty="0">
                <a:solidFill>
                  <a:schemeClr val="bg1"/>
                </a:solidFill>
              </a:rPr>
              <a:t>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Encapsulation : Current Balance is a private attribute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Polymorphism : Amount Withdraw in different classes works differently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Method </a:t>
            </a:r>
            <a:r>
              <a:rPr lang="en-US" dirty="0" err="1">
                <a:solidFill>
                  <a:schemeClr val="bg1"/>
                </a:solidFill>
              </a:rPr>
              <a:t>Overiding</a:t>
            </a:r>
            <a:r>
              <a:rPr lang="en-US" dirty="0">
                <a:solidFill>
                  <a:schemeClr val="bg1"/>
                </a:solidFill>
              </a:rPr>
              <a:t> : Withdraw and deposit method are override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It has several other purpose also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2" descr="Amdocs - Digital Network Transformation Communications ...">
            <a:extLst>
              <a:ext uri="{FF2B5EF4-FFF2-40B4-BE49-F238E27FC236}">
                <a16:creationId xmlns:a16="http://schemas.microsoft.com/office/drawing/2014/main" id="{5EC9FC33-A850-4AF9-54DC-B5056B7B8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7432" cy="68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95475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August 16, 2023</a:t>
            </a:fld>
            <a:endParaRPr lang="en-US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9D60E772-8277-C14D-FD46-38B3833E46A8}"/>
              </a:ext>
            </a:extLst>
          </p:cNvPr>
          <p:cNvSpPr txBox="1"/>
          <p:nvPr/>
        </p:nvSpPr>
        <p:spPr>
          <a:xfrm>
            <a:off x="885825" y="466110"/>
            <a:ext cx="10153650" cy="14733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5000" b="1" spc="978" dirty="0">
                <a:solidFill>
                  <a:srgbClr val="231F20"/>
                </a:solidFill>
                <a:latin typeface="Oswald Bold"/>
              </a:rPr>
              <a:t>Scope of the Project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65362C-8F33-D147-8B99-BEB769881E5D}"/>
              </a:ext>
            </a:extLst>
          </p:cNvPr>
          <p:cNvSpPr txBox="1"/>
          <p:nvPr/>
        </p:nvSpPr>
        <p:spPr>
          <a:xfrm>
            <a:off x="885824" y="2533828"/>
            <a:ext cx="9496425" cy="4085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483"/>
              </a:lnSpc>
            </a:pPr>
            <a:r>
              <a:rPr lang="en-US" spc="247" dirty="0">
                <a:solidFill>
                  <a:srgbClr val="231F20"/>
                </a:solidFill>
                <a:latin typeface="+mj-lt"/>
              </a:rPr>
              <a:t>The Scope of the Banking System Project includes the following functionalities:</a:t>
            </a:r>
          </a:p>
          <a:p>
            <a:pPr marL="285750" indent="-285750">
              <a:lnSpc>
                <a:spcPts val="3483"/>
              </a:lnSpc>
              <a:buFont typeface="Arial" panose="020B0604020202020204" pitchFamily="34" charset="0"/>
              <a:buChar char="•"/>
            </a:pPr>
            <a:endParaRPr lang="en-US" spc="247" dirty="0">
              <a:solidFill>
                <a:srgbClr val="231F20"/>
              </a:solidFill>
              <a:latin typeface="+mj-lt"/>
            </a:endParaRPr>
          </a:p>
          <a:p>
            <a:pPr marL="285750" indent="-285750">
              <a:lnSpc>
                <a:spcPts val="3483"/>
              </a:lnSpc>
              <a:buFont typeface="Arial" panose="020B0604020202020204" pitchFamily="34" charset="0"/>
              <a:buChar char="•"/>
            </a:pPr>
            <a:r>
              <a:rPr lang="en-US" spc="247" dirty="0">
                <a:solidFill>
                  <a:srgbClr val="231F20"/>
                </a:solidFill>
                <a:latin typeface="+mj-lt"/>
              </a:rPr>
              <a:t>Account management (Create </a:t>
            </a:r>
            <a:r>
              <a:rPr lang="en-US" spc="247" dirty="0" err="1">
                <a:solidFill>
                  <a:srgbClr val="231F20"/>
                </a:solidFill>
                <a:latin typeface="+mj-lt"/>
              </a:rPr>
              <a:t>Account,Deposit</a:t>
            </a:r>
            <a:r>
              <a:rPr lang="en-US" spc="247" dirty="0">
                <a:solidFill>
                  <a:srgbClr val="231F20"/>
                </a:solidFill>
                <a:latin typeface="+mj-lt"/>
              </a:rPr>
              <a:t> </a:t>
            </a:r>
            <a:r>
              <a:rPr lang="en-US" spc="247" dirty="0" err="1">
                <a:solidFill>
                  <a:srgbClr val="231F20"/>
                </a:solidFill>
                <a:latin typeface="+mj-lt"/>
              </a:rPr>
              <a:t>Amount,Withdraw</a:t>
            </a:r>
            <a:r>
              <a:rPr lang="en-US" spc="247" dirty="0">
                <a:solidFill>
                  <a:srgbClr val="231F20"/>
                </a:solidFill>
                <a:latin typeface="+mj-lt"/>
              </a:rPr>
              <a:t> Amount) for Saving and Current Account.</a:t>
            </a:r>
          </a:p>
          <a:p>
            <a:pPr marL="285750" indent="-285750">
              <a:lnSpc>
                <a:spcPts val="3483"/>
              </a:lnSpc>
              <a:buFont typeface="Arial" panose="020B0604020202020204" pitchFamily="34" charset="0"/>
              <a:buChar char="•"/>
            </a:pPr>
            <a:r>
              <a:rPr lang="en-US" spc="247" dirty="0">
                <a:solidFill>
                  <a:srgbClr val="231F20"/>
                </a:solidFill>
                <a:latin typeface="+mj-lt"/>
              </a:rPr>
              <a:t>Fund Transfer between Accounts.</a:t>
            </a:r>
          </a:p>
          <a:p>
            <a:pPr marL="285750" indent="-285750">
              <a:lnSpc>
                <a:spcPts val="3483"/>
              </a:lnSpc>
              <a:buFont typeface="Arial" panose="020B0604020202020204" pitchFamily="34" charset="0"/>
              <a:buChar char="•"/>
            </a:pPr>
            <a:r>
              <a:rPr lang="en-US" spc="247" dirty="0">
                <a:solidFill>
                  <a:srgbClr val="231F20"/>
                </a:solidFill>
                <a:latin typeface="+mj-lt"/>
              </a:rPr>
              <a:t>Balance Inquiries</a:t>
            </a:r>
          </a:p>
          <a:p>
            <a:pPr>
              <a:lnSpc>
                <a:spcPts val="3483"/>
              </a:lnSpc>
            </a:pPr>
            <a:endParaRPr lang="en-US" spc="247" dirty="0">
              <a:solidFill>
                <a:srgbClr val="231F20"/>
              </a:solidFill>
              <a:latin typeface="DM Sans"/>
            </a:endParaRPr>
          </a:p>
          <a:p>
            <a:pPr>
              <a:lnSpc>
                <a:spcPts val="3483"/>
              </a:lnSpc>
            </a:pPr>
            <a:endParaRPr lang="en-US" spc="247" dirty="0">
              <a:solidFill>
                <a:srgbClr val="231F20"/>
              </a:solidFill>
              <a:latin typeface="DM Sans"/>
            </a:endParaRPr>
          </a:p>
        </p:txBody>
      </p:sp>
      <p:pic>
        <p:nvPicPr>
          <p:cNvPr id="2" name="Picture 2" descr="Amdocs - Digital Network Transformation Communications ...">
            <a:extLst>
              <a:ext uri="{FF2B5EF4-FFF2-40B4-BE49-F238E27FC236}">
                <a16:creationId xmlns:a16="http://schemas.microsoft.com/office/drawing/2014/main" id="{FCB563D8-211D-C0CE-59DC-B9D06E7DB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7432" cy="68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00014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August 16, 2023</a:t>
            </a:fld>
            <a:endParaRPr lang="en-US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9D60E772-8277-C14D-FD46-38B3833E46A8}"/>
              </a:ext>
            </a:extLst>
          </p:cNvPr>
          <p:cNvSpPr txBox="1"/>
          <p:nvPr/>
        </p:nvSpPr>
        <p:spPr>
          <a:xfrm>
            <a:off x="885824" y="481522"/>
            <a:ext cx="10258425" cy="32371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4800" b="1" dirty="0">
                <a:solidFill>
                  <a:srgbClr val="100F0D"/>
                </a:solidFill>
                <a:latin typeface="Oswald Bold"/>
              </a:rPr>
              <a:t>Class Design -Individual Classes</a:t>
            </a:r>
          </a:p>
          <a:p>
            <a:pPr>
              <a:lnSpc>
                <a:spcPts val="13774"/>
              </a:lnSpc>
            </a:pPr>
            <a:endParaRPr lang="en-US" sz="4800" b="1" spc="978" dirty="0">
              <a:solidFill>
                <a:srgbClr val="231F20"/>
              </a:solidFill>
              <a:latin typeface="Oswald Bold"/>
            </a:endParaRPr>
          </a:p>
        </p:txBody>
      </p:sp>
      <p:pic>
        <p:nvPicPr>
          <p:cNvPr id="8" name="Picture 7" descr="A diagram of a bank account&#10;&#10;Description automatically generated">
            <a:extLst>
              <a:ext uri="{FF2B5EF4-FFF2-40B4-BE49-F238E27FC236}">
                <a16:creationId xmlns:a16="http://schemas.microsoft.com/office/drawing/2014/main" id="{FEE8AEAB-C707-CA5F-2914-B7C97EB37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455" y="1973202"/>
            <a:ext cx="7369179" cy="4359018"/>
          </a:xfrm>
          <a:prstGeom prst="rect">
            <a:avLst/>
          </a:prstGeom>
        </p:spPr>
      </p:pic>
      <p:pic>
        <p:nvPicPr>
          <p:cNvPr id="2" name="Picture 2" descr="Amdocs - Digital Network Transformation Communications ...">
            <a:extLst>
              <a:ext uri="{FF2B5EF4-FFF2-40B4-BE49-F238E27FC236}">
                <a16:creationId xmlns:a16="http://schemas.microsoft.com/office/drawing/2014/main" id="{DFE28CD4-57C5-A6AD-D64D-B209E03BB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7432" cy="68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76938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August 16, 2023</a:t>
            </a:fld>
            <a:endParaRPr lang="en-US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9D60E772-8277-C14D-FD46-38B3833E46A8}"/>
              </a:ext>
            </a:extLst>
          </p:cNvPr>
          <p:cNvSpPr txBox="1"/>
          <p:nvPr/>
        </p:nvSpPr>
        <p:spPr>
          <a:xfrm>
            <a:off x="885824" y="481522"/>
            <a:ext cx="10258425" cy="50197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4800" b="1" dirty="0">
                <a:solidFill>
                  <a:srgbClr val="100F0D"/>
                </a:solidFill>
                <a:latin typeface="Oswald Bold"/>
              </a:rPr>
              <a:t>Class Design – On a Single Canvas</a:t>
            </a:r>
          </a:p>
          <a:p>
            <a:pPr>
              <a:lnSpc>
                <a:spcPts val="13774"/>
              </a:lnSpc>
            </a:pPr>
            <a:endParaRPr lang="en-US" sz="4800" b="1" dirty="0">
              <a:solidFill>
                <a:srgbClr val="100F0D"/>
              </a:solidFill>
              <a:latin typeface="Oswald Bold"/>
            </a:endParaRPr>
          </a:p>
          <a:p>
            <a:pPr>
              <a:lnSpc>
                <a:spcPts val="13774"/>
              </a:lnSpc>
            </a:pPr>
            <a:endParaRPr lang="en-US" sz="4800" b="1" spc="978" dirty="0">
              <a:solidFill>
                <a:srgbClr val="231F20"/>
              </a:solidFill>
              <a:latin typeface="Oswald Bold"/>
            </a:endParaRPr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A5905B02-6E23-780B-40FC-E6C6119E7502}"/>
              </a:ext>
            </a:extLst>
          </p:cNvPr>
          <p:cNvGrpSpPr/>
          <p:nvPr/>
        </p:nvGrpSpPr>
        <p:grpSpPr>
          <a:xfrm>
            <a:off x="971550" y="2266876"/>
            <a:ext cx="2667001" cy="2758579"/>
            <a:chOff x="0" y="0"/>
            <a:chExt cx="1279723" cy="1271725"/>
          </a:xfrm>
        </p:grpSpPr>
        <p:sp>
          <p:nvSpPr>
            <p:cNvPr id="3" name="Freeform 13">
              <a:extLst>
                <a:ext uri="{FF2B5EF4-FFF2-40B4-BE49-F238E27FC236}">
                  <a16:creationId xmlns:a16="http://schemas.microsoft.com/office/drawing/2014/main" id="{D5ED1241-316B-C829-5AC0-17EB2D93DB6E}"/>
                </a:ext>
              </a:extLst>
            </p:cNvPr>
            <p:cNvSpPr/>
            <p:nvPr/>
          </p:nvSpPr>
          <p:spPr>
            <a:xfrm>
              <a:off x="0" y="0"/>
              <a:ext cx="1279723" cy="1271725"/>
            </a:xfrm>
            <a:custGeom>
              <a:avLst/>
              <a:gdLst/>
              <a:ahLst/>
              <a:cxnLst/>
              <a:rect l="l" t="t" r="r" b="b"/>
              <a:pathLst>
                <a:path w="1279723" h="1271725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4" name="TextBox 14">
              <a:extLst>
                <a:ext uri="{FF2B5EF4-FFF2-40B4-BE49-F238E27FC236}">
                  <a16:creationId xmlns:a16="http://schemas.microsoft.com/office/drawing/2014/main" id="{0258F4BC-BB60-D78B-2761-617252F26BFC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8">
            <a:extLst>
              <a:ext uri="{FF2B5EF4-FFF2-40B4-BE49-F238E27FC236}">
                <a16:creationId xmlns:a16="http://schemas.microsoft.com/office/drawing/2014/main" id="{4D42937D-A8BB-1807-3C1D-4FB98ADCE377}"/>
              </a:ext>
            </a:extLst>
          </p:cNvPr>
          <p:cNvGrpSpPr/>
          <p:nvPr/>
        </p:nvGrpSpPr>
        <p:grpSpPr>
          <a:xfrm>
            <a:off x="3958446" y="2266876"/>
            <a:ext cx="4113179" cy="4063682"/>
            <a:chOff x="0" y="0"/>
            <a:chExt cx="1279723" cy="1763847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5E8BF31-1885-825B-C285-C5B773FA80C2}"/>
                </a:ext>
              </a:extLst>
            </p:cNvPr>
            <p:cNvSpPr/>
            <p:nvPr/>
          </p:nvSpPr>
          <p:spPr>
            <a:xfrm>
              <a:off x="0" y="0"/>
              <a:ext cx="1279723" cy="1763847"/>
            </a:xfrm>
            <a:custGeom>
              <a:avLst/>
              <a:gdLst/>
              <a:ahLst/>
              <a:cxnLst/>
              <a:rect l="l" t="t" r="r" b="b"/>
              <a:pathLst>
                <a:path w="1279723" h="1763847">
                  <a:moveTo>
                    <a:pt x="0" y="0"/>
                  </a:moveTo>
                  <a:lnTo>
                    <a:pt x="1279723" y="0"/>
                  </a:lnTo>
                  <a:lnTo>
                    <a:pt x="1279723" y="1763847"/>
                  </a:lnTo>
                  <a:lnTo>
                    <a:pt x="0" y="1763847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7C39974-AB21-0338-61AD-845DCF13B6E8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F76E9882-042A-7E42-4AB7-F0084E0C0EAA}"/>
              </a:ext>
            </a:extLst>
          </p:cNvPr>
          <p:cNvGrpSpPr/>
          <p:nvPr/>
        </p:nvGrpSpPr>
        <p:grpSpPr>
          <a:xfrm>
            <a:off x="8477246" y="2266875"/>
            <a:ext cx="2667001" cy="2758579"/>
            <a:chOff x="0" y="0"/>
            <a:chExt cx="1279723" cy="1271725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31B224E3-D0E8-C0C9-28A4-0E8A675D17F7}"/>
                </a:ext>
              </a:extLst>
            </p:cNvPr>
            <p:cNvSpPr/>
            <p:nvPr/>
          </p:nvSpPr>
          <p:spPr>
            <a:xfrm>
              <a:off x="0" y="0"/>
              <a:ext cx="1279723" cy="1271725"/>
            </a:xfrm>
            <a:custGeom>
              <a:avLst/>
              <a:gdLst/>
              <a:ahLst/>
              <a:cxnLst/>
              <a:rect l="l" t="t" r="r" b="b"/>
              <a:pathLst>
                <a:path w="1279723" h="1271725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4" name="TextBox 14">
              <a:extLst>
                <a:ext uri="{FF2B5EF4-FFF2-40B4-BE49-F238E27FC236}">
                  <a16:creationId xmlns:a16="http://schemas.microsoft.com/office/drawing/2014/main" id="{2EF67C4C-18FA-1043-7A42-F1F048E182AA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EC8FCF6E-E57E-0713-B350-DB0F0B6F4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938" y="2556038"/>
            <a:ext cx="2609850" cy="19716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92C7279-E924-B873-8CDD-D5F33ACDA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0108" y="2481262"/>
            <a:ext cx="2581275" cy="18954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91A2432-1754-5CFA-E1FC-ABF7E7BBD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8439" y="2409825"/>
            <a:ext cx="3992561" cy="3383329"/>
          </a:xfrm>
          <a:prstGeom prst="rect">
            <a:avLst/>
          </a:prstGeom>
        </p:spPr>
      </p:pic>
      <p:pic>
        <p:nvPicPr>
          <p:cNvPr id="8" name="Picture 2" descr="Amdocs - Digital Network Transformation Communications ...">
            <a:extLst>
              <a:ext uri="{FF2B5EF4-FFF2-40B4-BE49-F238E27FC236}">
                <a16:creationId xmlns:a16="http://schemas.microsoft.com/office/drawing/2014/main" id="{04886BDF-A00E-2D9A-2B60-393CB1489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7432" cy="68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24739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August 16, 2023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5861BD-27A0-98A2-3D64-973B7826BCC1}"/>
              </a:ext>
            </a:extLst>
          </p:cNvPr>
          <p:cNvSpPr txBox="1"/>
          <p:nvPr/>
        </p:nvSpPr>
        <p:spPr>
          <a:xfrm>
            <a:off x="885824" y="1729174"/>
            <a:ext cx="9734550" cy="269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6000" b="1" dirty="0">
                <a:solidFill>
                  <a:srgbClr val="100F0D"/>
                </a:solidFill>
                <a:latin typeface="Oswald Bold"/>
              </a:rPr>
              <a:t>Functional Requirements of App</a:t>
            </a:r>
          </a:p>
        </p:txBody>
      </p:sp>
      <p:pic>
        <p:nvPicPr>
          <p:cNvPr id="2" name="Picture 2" descr="Amdocs - Digital Network Transformation Communications ...">
            <a:extLst>
              <a:ext uri="{FF2B5EF4-FFF2-40B4-BE49-F238E27FC236}">
                <a16:creationId xmlns:a16="http://schemas.microsoft.com/office/drawing/2014/main" id="{1D2C0A88-516F-AB35-5A1D-6AC5D79B0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7432" cy="68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93586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117802"/>
              </p:ext>
            </p:extLst>
          </p:nvPr>
        </p:nvGraphicFramePr>
        <p:xfrm>
          <a:off x="685800" y="410561"/>
          <a:ext cx="10675439" cy="1583811"/>
        </p:xfrm>
        <a:graphic>
          <a:graphicData uri="http://schemas.openxmlformats.org/drawingml/2006/table">
            <a:tbl>
              <a:tblPr/>
              <a:tblGrid>
                <a:gridCol w="2118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81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64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39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27779"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1700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ID</a:t>
                      </a:r>
                      <a:endParaRPr lang="en-US" sz="700" dirty="0"/>
                    </a:p>
                  </a:txBody>
                  <a:tcPr marL="76200" marR="76200" marT="76200" marB="762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1700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</a:t>
                      </a:r>
                      <a:r>
                        <a:rPr lang="en-US" sz="17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CATEGORY</a:t>
                      </a:r>
                      <a:endParaRPr lang="en-US" sz="700" dirty="0"/>
                    </a:p>
                  </a:txBody>
                  <a:tcPr marL="76200" marR="76200" marT="76200" marB="762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1700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TYPE</a:t>
                      </a:r>
                      <a:endParaRPr lang="en-US" sz="700" dirty="0"/>
                    </a:p>
                  </a:txBody>
                  <a:tcPr marL="76200" marR="76200" marT="76200" marB="762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17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PRIORITY</a:t>
                      </a:r>
                      <a:endParaRPr lang="en-US" sz="700"/>
                    </a:p>
                  </a:txBody>
                  <a:tcPr marL="76200" marR="76200" marT="76200" marB="762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17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HIERARCHY</a:t>
                      </a:r>
                      <a:endParaRPr lang="en-US" sz="700"/>
                    </a:p>
                  </a:txBody>
                  <a:tcPr marL="76200" marR="76200" marT="76200" marB="762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17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REF</a:t>
                      </a:r>
                      <a:endParaRPr lang="en-US" sz="700"/>
                    </a:p>
                  </a:txBody>
                  <a:tcPr marL="76200" marR="76200" marT="76200" marB="762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875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17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R001</a:t>
                      </a:r>
                      <a:endParaRPr lang="en-US" sz="700" dirty="0"/>
                    </a:p>
                  </a:txBody>
                  <a:tcPr marL="76200" marR="76200" marT="76200" marB="762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17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FUNCTIONAL</a:t>
                      </a:r>
                      <a:endParaRPr lang="en-US" sz="700" dirty="0"/>
                    </a:p>
                  </a:txBody>
                  <a:tcPr marL="76200" marR="76200" marT="76200" marB="762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17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STATED</a:t>
                      </a:r>
                      <a:endParaRPr lang="en-US" sz="700" dirty="0"/>
                    </a:p>
                  </a:txBody>
                  <a:tcPr marL="76200" marR="76200" marT="76200" marB="762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17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High</a:t>
                      </a:r>
                      <a:endParaRPr lang="en-US" sz="700" dirty="0"/>
                    </a:p>
                  </a:txBody>
                  <a:tcPr marL="76200" marR="76200" marT="76200" marB="762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700" dirty="0"/>
                    </a:p>
                  </a:txBody>
                  <a:tcPr marL="76200" marR="76200" marT="76200" marB="762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700" dirty="0"/>
                    </a:p>
                  </a:txBody>
                  <a:tcPr marL="76200" marR="76200" marT="76200" marB="762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050807"/>
              </p:ext>
            </p:extLst>
          </p:nvPr>
        </p:nvGraphicFramePr>
        <p:xfrm>
          <a:off x="685801" y="1944759"/>
          <a:ext cx="10675439" cy="4680958"/>
        </p:xfrm>
        <a:graphic>
          <a:graphicData uri="http://schemas.openxmlformats.org/drawingml/2006/table">
            <a:tbl>
              <a:tblPr/>
              <a:tblGrid>
                <a:gridCol w="2698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6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9278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1700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</a:t>
                      </a:r>
                      <a:r>
                        <a:rPr lang="en-US" sz="1700" dirty="0">
                          <a:solidFill>
                            <a:srgbClr val="010101"/>
                          </a:solidFill>
                          <a:latin typeface="Montserrat Classic Bold"/>
                        </a:rPr>
                        <a:t>DESCRIPTION</a:t>
                      </a:r>
                      <a:endParaRPr lang="en-US" sz="1700" dirty="0"/>
                    </a:p>
                  </a:txBody>
                  <a:tcPr marL="127000" marR="127000" marT="127000" marB="1270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1700" dirty="0">
                          <a:solidFill>
                            <a:schemeClr val="bg1"/>
                          </a:solidFill>
                        </a:rPr>
                        <a:t>Create Account</a:t>
                      </a:r>
                      <a:endParaRPr lang="en-US" sz="1700" dirty="0"/>
                    </a:p>
                  </a:txBody>
                  <a:tcPr marL="127000" marR="127000" marT="127000" marB="1270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5704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170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SCOPE</a:t>
                      </a:r>
                      <a:endParaRPr lang="en-US" sz="1700" dirty="0"/>
                    </a:p>
                  </a:txBody>
                  <a:tcPr marL="127000" marR="127000" marT="127000" marB="1270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1700" dirty="0">
                          <a:solidFill>
                            <a:schemeClr val="bg1"/>
                          </a:solidFill>
                        </a:rPr>
                        <a:t>Account is created at the time of creating bank object only</a:t>
                      </a:r>
                      <a:endParaRPr lang="en-US" sz="1700" dirty="0"/>
                    </a:p>
                  </a:txBody>
                  <a:tcPr marL="127000" marR="127000" marT="127000" marB="1270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5718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170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METHODOLOGICAL DETAILS of </a:t>
                      </a:r>
                      <a:r>
                        <a:rPr lang="en-US" sz="1700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</a:t>
                      </a:r>
                      <a:endParaRPr lang="en-US" sz="1700" dirty="0"/>
                    </a:p>
                    <a:p>
                      <a:pPr algn="ctr">
                        <a:lnSpc>
                          <a:spcPts val="2520"/>
                        </a:lnSpc>
                      </a:pPr>
                      <a:endParaRPr lang="en-US" sz="1700" dirty="0"/>
                    </a:p>
                  </a:txBody>
                  <a:tcPr marL="127000" marR="127000" marT="127000" marB="1270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7871" lvl="1" indent="-457200" algn="l">
                        <a:lnSpc>
                          <a:spcPts val="364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700" b="0" dirty="0">
                          <a:solidFill>
                            <a:srgbClr val="000000"/>
                          </a:solidFill>
                          <a:latin typeface="+mn-lt"/>
                        </a:rPr>
                        <a:t>Create a bank Account with some initial Balance it may be Saving Account or Current Account using constructor method</a:t>
                      </a:r>
                    </a:p>
                  </a:txBody>
                  <a:tcPr marL="127000" marR="127000" marT="127000" marB="1270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Picture 2" descr="Amdocs - Digital Network Transformation Communications ...">
            <a:extLst>
              <a:ext uri="{FF2B5EF4-FFF2-40B4-BE49-F238E27FC236}">
                <a16:creationId xmlns:a16="http://schemas.microsoft.com/office/drawing/2014/main" id="{A9B746BF-0663-99F8-3DD0-FB8A8630C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7432" cy="68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26786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850552"/>
              </p:ext>
            </p:extLst>
          </p:nvPr>
        </p:nvGraphicFramePr>
        <p:xfrm>
          <a:off x="685800" y="410561"/>
          <a:ext cx="10675439" cy="1583811"/>
        </p:xfrm>
        <a:graphic>
          <a:graphicData uri="http://schemas.openxmlformats.org/drawingml/2006/table">
            <a:tbl>
              <a:tblPr/>
              <a:tblGrid>
                <a:gridCol w="2118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81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64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39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27779"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1700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ID</a:t>
                      </a:r>
                      <a:endParaRPr lang="en-US" sz="700" dirty="0"/>
                    </a:p>
                  </a:txBody>
                  <a:tcPr marL="76200" marR="76200" marT="76200" marB="762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1700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</a:t>
                      </a:r>
                      <a:r>
                        <a:rPr lang="en-US" sz="17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CATEGORY</a:t>
                      </a:r>
                      <a:endParaRPr lang="en-US" sz="700" dirty="0"/>
                    </a:p>
                  </a:txBody>
                  <a:tcPr marL="76200" marR="76200" marT="76200" marB="762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1700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TYPE</a:t>
                      </a:r>
                      <a:endParaRPr lang="en-US" sz="700" dirty="0"/>
                    </a:p>
                  </a:txBody>
                  <a:tcPr marL="76200" marR="76200" marT="76200" marB="762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17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PRIORITY</a:t>
                      </a:r>
                      <a:endParaRPr lang="en-US" sz="700"/>
                    </a:p>
                  </a:txBody>
                  <a:tcPr marL="76200" marR="76200" marT="76200" marB="762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17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HIERARCHY</a:t>
                      </a:r>
                      <a:endParaRPr lang="en-US" sz="700"/>
                    </a:p>
                  </a:txBody>
                  <a:tcPr marL="76200" marR="76200" marT="76200" marB="762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17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REF</a:t>
                      </a:r>
                      <a:endParaRPr lang="en-US" sz="700"/>
                    </a:p>
                  </a:txBody>
                  <a:tcPr marL="76200" marR="76200" marT="76200" marB="762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875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17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R002</a:t>
                      </a:r>
                      <a:endParaRPr lang="en-US" sz="700" dirty="0"/>
                    </a:p>
                  </a:txBody>
                  <a:tcPr marL="76200" marR="76200" marT="76200" marB="762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17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FUNCTIONAL</a:t>
                      </a:r>
                      <a:endParaRPr lang="en-US" sz="700" dirty="0"/>
                    </a:p>
                  </a:txBody>
                  <a:tcPr marL="76200" marR="76200" marT="76200" marB="762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17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STATED</a:t>
                      </a:r>
                      <a:endParaRPr lang="en-US" sz="700" dirty="0"/>
                    </a:p>
                  </a:txBody>
                  <a:tcPr marL="76200" marR="76200" marT="76200" marB="762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17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HIGH</a:t>
                      </a:r>
                      <a:endParaRPr lang="en-US" sz="700" dirty="0"/>
                    </a:p>
                  </a:txBody>
                  <a:tcPr marL="76200" marR="76200" marT="76200" marB="762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700" dirty="0"/>
                    </a:p>
                  </a:txBody>
                  <a:tcPr marL="76200" marR="76200" marT="76200" marB="762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700" dirty="0"/>
                    </a:p>
                  </a:txBody>
                  <a:tcPr marL="76200" marR="76200" marT="76200" marB="762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182621"/>
              </p:ext>
            </p:extLst>
          </p:nvPr>
        </p:nvGraphicFramePr>
        <p:xfrm>
          <a:off x="685801" y="1944759"/>
          <a:ext cx="10675439" cy="4959723"/>
        </p:xfrm>
        <a:graphic>
          <a:graphicData uri="http://schemas.openxmlformats.org/drawingml/2006/table">
            <a:tbl>
              <a:tblPr/>
              <a:tblGrid>
                <a:gridCol w="2698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6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9278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1700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</a:t>
                      </a:r>
                      <a:r>
                        <a:rPr lang="en-US" sz="1700" dirty="0">
                          <a:solidFill>
                            <a:srgbClr val="010101"/>
                          </a:solidFill>
                          <a:latin typeface="Montserrat Classic Bold"/>
                        </a:rPr>
                        <a:t>DESCRIPTION</a:t>
                      </a:r>
                      <a:endParaRPr lang="en-US" sz="1700" dirty="0"/>
                    </a:p>
                  </a:txBody>
                  <a:tcPr marL="127000" marR="127000" marT="127000" marB="1270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1700" dirty="0">
                          <a:solidFill>
                            <a:schemeClr val="bg1"/>
                          </a:solidFill>
                        </a:rPr>
                        <a:t>Deposit Money</a:t>
                      </a:r>
                      <a:endParaRPr lang="en-US" sz="1700" dirty="0"/>
                    </a:p>
                  </a:txBody>
                  <a:tcPr marL="127000" marR="127000" marT="127000" marB="1270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7630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170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SCOPE</a:t>
                      </a:r>
                      <a:endParaRPr lang="en-US" sz="1700" dirty="0"/>
                    </a:p>
                  </a:txBody>
                  <a:tcPr marL="127000" marR="127000" marT="127000" marB="1270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1700" dirty="0">
                          <a:solidFill>
                            <a:schemeClr val="bg1"/>
                          </a:solidFill>
                        </a:rPr>
                        <a:t>The method will be visible for the class objects  that wants to deposit money.</a:t>
                      </a:r>
                      <a:endParaRPr lang="en-US" sz="1700" dirty="0"/>
                    </a:p>
                  </a:txBody>
                  <a:tcPr marL="127000" marR="127000" marT="127000" marB="1270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5718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170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METHODOLOGICAL DETAILS of </a:t>
                      </a:r>
                      <a:r>
                        <a:rPr lang="en-US" sz="1700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</a:t>
                      </a:r>
                      <a:endParaRPr lang="en-US" sz="1700" dirty="0"/>
                    </a:p>
                    <a:p>
                      <a:pPr algn="ctr">
                        <a:lnSpc>
                          <a:spcPts val="2520"/>
                        </a:lnSpc>
                      </a:pPr>
                      <a:endParaRPr lang="en-US" sz="1700" dirty="0"/>
                    </a:p>
                  </a:txBody>
                  <a:tcPr marL="127000" marR="127000" marT="127000" marB="1270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7871" lvl="1" indent="-457200" algn="l">
                        <a:lnSpc>
                          <a:spcPts val="364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700" b="0" dirty="0">
                          <a:solidFill>
                            <a:srgbClr val="000000"/>
                          </a:solidFill>
                          <a:latin typeface="+mn-lt"/>
                        </a:rPr>
                        <a:t>The money should be consistent through out the process</a:t>
                      </a:r>
                    </a:p>
                    <a:p>
                      <a:pPr marL="737871" lvl="1" indent="-457200" algn="l">
                        <a:lnSpc>
                          <a:spcPts val="364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700" b="0" dirty="0">
                          <a:solidFill>
                            <a:srgbClr val="000000"/>
                          </a:solidFill>
                          <a:latin typeface="+mn-lt"/>
                        </a:rPr>
                        <a:t>Deposited money should be reflected in the corresponding account The methods should be reused.</a:t>
                      </a:r>
                    </a:p>
                    <a:p>
                      <a:pPr marL="737871" lvl="1" indent="-457200" algn="l">
                        <a:lnSpc>
                          <a:spcPts val="364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700" b="0" dirty="0">
                          <a:solidFill>
                            <a:srgbClr val="000000"/>
                          </a:solidFill>
                          <a:latin typeface="+mn-lt"/>
                        </a:rPr>
                        <a:t>In case of Saving Account 3% interest will be given to customer for each deposit</a:t>
                      </a:r>
                    </a:p>
                    <a:p>
                      <a:pPr marL="737871" lvl="1" indent="-457200" algn="l">
                        <a:lnSpc>
                          <a:spcPts val="364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700" b="0" dirty="0" err="1">
                          <a:solidFill>
                            <a:srgbClr val="000000"/>
                          </a:solidFill>
                          <a:latin typeface="+mn-lt"/>
                        </a:rPr>
                        <a:t>DepositAmount</a:t>
                      </a:r>
                      <a:r>
                        <a:rPr lang="en-US" sz="1700" b="0" dirty="0">
                          <a:solidFill>
                            <a:srgbClr val="000000"/>
                          </a:solidFill>
                          <a:latin typeface="+mn-lt"/>
                        </a:rPr>
                        <a:t> method will be created for this.</a:t>
                      </a:r>
                    </a:p>
                  </a:txBody>
                  <a:tcPr marL="127000" marR="127000" marT="127000" marB="1270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Picture 2" descr="Amdocs - Digital Network Transformation Communications ...">
            <a:extLst>
              <a:ext uri="{FF2B5EF4-FFF2-40B4-BE49-F238E27FC236}">
                <a16:creationId xmlns:a16="http://schemas.microsoft.com/office/drawing/2014/main" id="{982DD981-F5D4-BB1B-D1E4-FD9E502FC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7432" cy="68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6A8DC41-7521-4E8A-BB40-82DDDF6580CB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22031A1-A3F6-46C8-8D74-AA96D58FD7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1156</TotalTime>
  <Words>634</Words>
  <Application>Microsoft Office PowerPoint</Application>
  <PresentationFormat>Widescreen</PresentationFormat>
  <Paragraphs>157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DM Sans</vt:lpstr>
      <vt:lpstr>Franklin Gothic Book</vt:lpstr>
      <vt:lpstr>Franklin Gothic Demi</vt:lpstr>
      <vt:lpstr>Montserrat Classic Bold</vt:lpstr>
      <vt:lpstr>Oswald Bold</vt:lpstr>
      <vt:lpstr>Wingdings</vt:lpstr>
      <vt:lpstr>Custom</vt:lpstr>
      <vt:lpstr>Console Bank Operations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Console Bank Operations</dc:title>
  <dc:creator>Hitesh Lalwani</dc:creator>
  <cp:lastModifiedBy>Hitesh Lalwani</cp:lastModifiedBy>
  <cp:revision>4</cp:revision>
  <dcterms:created xsi:type="dcterms:W3CDTF">2023-08-15T09:38:43Z</dcterms:created>
  <dcterms:modified xsi:type="dcterms:W3CDTF">2023-08-16T05:07:28Z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