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3" r:id="rId6"/>
    <p:sldId id="264" r:id="rId7"/>
    <p:sldId id="260" r:id="rId8"/>
    <p:sldId id="261" r:id="rId9"/>
    <p:sldId id="265" r:id="rId10"/>
    <p:sldId id="262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996D-4640-443D-B578-9EC884847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84BCD-171C-48A7-94C0-BF871E475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45B35-13B0-4B25-B4E2-C816CCCE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0DA3-3E69-44C0-9E2B-831D20E82BA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7E402-9465-4C70-95DB-1FD30CB4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BAEF8-2F35-4211-BBFF-675CCDFF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C036-5C65-4DF6-BE00-7A5D61E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8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0DCB-2EF1-402C-B796-48459ECC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B7C5B-8C04-48DC-BC7F-04A673D3D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E848C-9587-45C6-BD18-7654670C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0DA3-3E69-44C0-9E2B-831D20E82BA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3872E-B492-43A4-A5DB-60AA29B3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C2374-46CD-4F28-B951-6B8F90C2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C036-5C65-4DF6-BE00-7A5D61E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5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7FCD7-C925-4408-89A3-6A188491A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35F85-DC0D-4929-8D89-7D2BE1AC3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4788-435E-440E-B3DD-B0C846E2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0DA3-3E69-44C0-9E2B-831D20E82BA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B270-3CE4-4124-986D-D195AF4C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30BF-BA23-4862-B2B9-332ABB1E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C036-5C65-4DF6-BE00-7A5D61E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1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DEDB-94BA-4000-B2E1-C29C8E70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2DC8-0A97-4952-8949-5B93F4F3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8B74B-4B7D-48B9-9BD9-7685FFCC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0DA3-3E69-44C0-9E2B-831D20E82BA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BB455-4B3A-4CC6-81DB-343B9E7F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DC69-752B-4BC1-8AD8-82E8F74C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C036-5C65-4DF6-BE00-7A5D61E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62E3-DBD3-4877-85E3-9960F402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1FE72-02C8-4A22-A3A1-06F435FF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037C9-5038-45A3-8CA9-3A3F51DB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0DA3-3E69-44C0-9E2B-831D20E82BA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D363-9684-4861-9BB7-E8D5E1EE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B90FB-8E25-4F57-92D4-6FC23562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C036-5C65-4DF6-BE00-7A5D61E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6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EADC-663D-46B1-919B-3F4DDA84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12C1-AE07-4F72-A2C4-E5AD86FA3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AB0C0-B855-4E30-8DA0-84F363DD7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B8C8B-1AEB-4B12-9462-E74363DF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0DA3-3E69-44C0-9E2B-831D20E82BA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29C5D-8507-4DE3-A195-98396721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A032A-1E3C-491E-94E2-92676010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C036-5C65-4DF6-BE00-7A5D61E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1115-32D7-49A0-8F4A-2FB7F08A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5D0D9-0FD6-4B9B-B6E6-9A8C0144F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B46E0-83EA-4F79-81E3-C6137B240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0B044-83B3-4071-AB90-2CBFBC861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F6ABE-66F5-4AFD-8429-A82EFB45F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D69ED-62BF-4E83-B2E0-982B9E2C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0DA3-3E69-44C0-9E2B-831D20E82BA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778AC-BEC9-4FA7-9A95-D720700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7278E-BFC7-43F1-88AE-59E7995F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C036-5C65-4DF6-BE00-7A5D61E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4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C2EF-BB14-4440-86F3-FD90A9B4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596CD-A99D-4BE4-AC41-4F26B834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0DA3-3E69-44C0-9E2B-831D20E82BA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32C8E-5265-466E-83F0-634A5872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AFD79-45CA-4947-8E20-C6985EEE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C036-5C65-4DF6-BE00-7A5D61E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8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A1EC6-3D3C-40FE-83EA-BB26B951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0DA3-3E69-44C0-9E2B-831D20E82BA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9D0AA-0A51-4B58-BCEC-762AEB5D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244FF-6531-4340-9248-8B430304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C036-5C65-4DF6-BE00-7A5D61E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DEB0-845E-4596-83A1-911D240A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0C93-AE02-4869-81D0-3A1D9BB3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6F893-5308-43AC-9F3C-27498062D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55EF-A9E2-4846-BDF1-BDB954A9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0DA3-3E69-44C0-9E2B-831D20E82BA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E8D13-138E-4616-A12E-2175FE8A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CF4F-50C3-4610-A0D0-5C06419F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C036-5C65-4DF6-BE00-7A5D61E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3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8FDE-02EB-40C9-93AC-9CBAB566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3B330-B9EC-42E8-B803-37399876E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272E6-3407-4ED2-BB83-2872FE8FA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8943F-FE70-4F56-8FAC-4D6BFF95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0DA3-3E69-44C0-9E2B-831D20E82BA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A78F7-4192-4D31-8707-779D749C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05D24-28E3-48A9-8083-356907A4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C036-5C65-4DF6-BE00-7A5D61E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0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9A61E-4D39-4545-9643-F1EAA97D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1A38E-A1CB-4C2B-9096-61C921CDB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6A2B6-FD3B-4319-A681-69F22301D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30DA3-3E69-44C0-9E2B-831D20E82BA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F36EA-4D26-4B6E-80FA-1AECF8FA3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95DA-F935-45B8-8792-5D14862C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EC036-5C65-4DF6-BE00-7A5D61E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7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allin/tini" TargetMode="External"/><Relationship Id="rId2" Type="http://schemas.openxmlformats.org/officeDocument/2006/relationships/hyperlink" Target="https://github.com/tidyverse/tidyver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upyter/docker-stacks/blob/master/base-notebook/start.sh" TargetMode="External"/><Relationship Id="rId5" Type="http://schemas.openxmlformats.org/officeDocument/2006/relationships/hyperlink" Target="https://github.com/jupyter/docker-stacks/blob/master/base-notebook/start-singleuser.sh" TargetMode="External"/><Relationship Id="rId4" Type="http://schemas.openxmlformats.org/officeDocument/2006/relationships/hyperlink" Target="https://github.com/jupyter/docker-stacks/blob/master/base-notebook/start-notebook.sh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C86A-09A7-4955-86E6-F600A83EF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394"/>
            <a:ext cx="10515600" cy="5697569"/>
          </a:xfrm>
        </p:spPr>
        <p:txBody>
          <a:bodyPr/>
          <a:lstStyle/>
          <a:p>
            <a:pPr marL="0" indent="0" algn="ctr">
              <a:buNone/>
            </a:pPr>
            <a:r>
              <a:rPr lang="en-US" sz="8800" b="1" dirty="0"/>
              <a:t>JupyterLab and BinderHub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 algn="ctr">
              <a:buNone/>
            </a:pPr>
            <a:r>
              <a:rPr lang="en-US" sz="1800" b="1" dirty="0"/>
              <a:t>Team 6:</a:t>
            </a:r>
          </a:p>
          <a:p>
            <a:pPr marL="0" indent="0" algn="ctr">
              <a:buNone/>
            </a:pPr>
            <a:r>
              <a:rPr lang="en-US" sz="1800" b="1" dirty="0"/>
              <a:t>Ann Sara Sajee</a:t>
            </a:r>
          </a:p>
          <a:p>
            <a:pPr marL="0" indent="0" algn="ctr">
              <a:buNone/>
            </a:pPr>
            <a:r>
              <a:rPr lang="en-US" sz="1800" b="1" dirty="0"/>
              <a:t>Gunjan Lalwani</a:t>
            </a:r>
          </a:p>
          <a:p>
            <a:pPr marL="0" indent="0" algn="ctr">
              <a:buNone/>
            </a:pPr>
            <a:r>
              <a:rPr lang="en-US" sz="1800" b="1" dirty="0"/>
              <a:t>Rishabh Jain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0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FDEB-46A0-4B11-8999-5FCF6767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30087" cy="97540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Steps to Create your BinderHub: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97DFE-E013-4AF0-A05B-1C79F2346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922"/>
            <a:ext cx="10515600" cy="4600669"/>
          </a:xfrm>
        </p:spPr>
        <p:txBody>
          <a:bodyPr/>
          <a:lstStyle/>
          <a:p>
            <a:r>
              <a:rPr lang="en-US" dirty="0"/>
              <a:t>Setting up Kubernetes on Google Cloud</a:t>
            </a:r>
          </a:p>
          <a:p>
            <a:endParaRPr lang="en-US" dirty="0"/>
          </a:p>
          <a:p>
            <a:r>
              <a:rPr lang="en-US" dirty="0"/>
              <a:t>Install BinderHub</a:t>
            </a:r>
          </a:p>
          <a:p>
            <a:endParaRPr lang="en-US" dirty="0"/>
          </a:p>
          <a:p>
            <a:r>
              <a:rPr lang="en-US" dirty="0"/>
              <a:t>Connect BinderHub and JupyterHub</a:t>
            </a:r>
          </a:p>
          <a:p>
            <a:endParaRPr lang="en-US" dirty="0"/>
          </a:p>
          <a:p>
            <a:r>
              <a:rPr lang="en-US" dirty="0"/>
              <a:t>Try out your BinderHub Deployment</a:t>
            </a:r>
          </a:p>
        </p:txBody>
      </p:sp>
    </p:spTree>
    <p:extLst>
      <p:ext uri="{BB962C8B-B14F-4D97-AF65-F5344CB8AC3E}">
        <p14:creationId xmlns:p14="http://schemas.microsoft.com/office/powerpoint/2010/main" val="252856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EDA9-4B94-4EC4-A651-8543C712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b="1" dirty="0"/>
              <a:t>Jupyter-repo2docker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3AD9-5FE6-41B4-935D-C39A85EC0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Tool to build, run, and push Docker images from source code repositories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Pre-requisites:</a:t>
            </a:r>
          </a:p>
          <a:p>
            <a:r>
              <a:rPr lang="en-US" dirty="0"/>
              <a:t>Docker to build &amp; run the repositories</a:t>
            </a:r>
          </a:p>
          <a:p>
            <a:r>
              <a:rPr lang="en-US" dirty="0"/>
              <a:t>Python 3.4+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Installation:</a:t>
            </a:r>
          </a:p>
          <a:p>
            <a:pPr marL="0" indent="0">
              <a:buNone/>
            </a:pPr>
            <a:r>
              <a:rPr lang="en-US" dirty="0"/>
              <a:t>pip install jupyter-repo2docker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8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632F-76AF-4080-BD62-AD370F13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30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Supported configuration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B92A-3A1B-4686-ADA2-24AC112CB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47773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Dockerfile - takes priority over and ignores all other build behavior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environment.yml - lets you install packages with conda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requirements.txt - specifies a list of Python packages that should be installed in a virtual environment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postBuild - contain arbitrary commands to be run after the whole repository has been built.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runtime.txt - allows you to control the runtime of Python</a:t>
            </a:r>
          </a:p>
        </p:txBody>
      </p:sp>
    </p:spTree>
    <p:extLst>
      <p:ext uri="{BB962C8B-B14F-4D97-AF65-F5344CB8AC3E}">
        <p14:creationId xmlns:p14="http://schemas.microsoft.com/office/powerpoint/2010/main" val="276137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6916C-C73C-444B-8701-04EB09A6D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780"/>
            <a:ext cx="10515600" cy="5421183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7300" b="1" dirty="0"/>
              <a:t>Jupyter Notebook Data Science Stack</a:t>
            </a:r>
          </a:p>
          <a:p>
            <a:pPr marL="0" indent="0" algn="ctr">
              <a:buNone/>
            </a:pPr>
            <a:endParaRPr lang="en-US" sz="4400" b="1" dirty="0"/>
          </a:p>
          <a:p>
            <a:pPr marL="0" indent="0">
              <a:buNone/>
            </a:pPr>
            <a:r>
              <a:rPr lang="en-US" sz="4400" b="1" u="sng" dirty="0"/>
              <a:t>What it Gives You</a:t>
            </a:r>
            <a:endParaRPr lang="en-US" sz="4400" dirty="0"/>
          </a:p>
          <a:p>
            <a:pPr lvl="0"/>
            <a:r>
              <a:rPr lang="en-US" dirty="0"/>
              <a:t>Jupyter Notebook 5.2.x</a:t>
            </a:r>
          </a:p>
          <a:p>
            <a:pPr lvl="0"/>
            <a:r>
              <a:rPr lang="en-US" dirty="0"/>
              <a:t>Conda Python 3.x environment</a:t>
            </a:r>
          </a:p>
          <a:p>
            <a:pPr lvl="0"/>
            <a:r>
              <a:rPr lang="en-US" dirty="0"/>
              <a:t>pandas, matplotlib, </a:t>
            </a:r>
            <a:r>
              <a:rPr lang="en-US" dirty="0" err="1"/>
              <a:t>scipy</a:t>
            </a:r>
            <a:r>
              <a:rPr lang="en-US" dirty="0"/>
              <a:t>, seaborn,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scikit</a:t>
            </a:r>
            <a:r>
              <a:rPr lang="en-US" dirty="0"/>
              <a:t>-image, </a:t>
            </a:r>
            <a:r>
              <a:rPr lang="en-US" dirty="0" err="1"/>
              <a:t>sympy</a:t>
            </a:r>
            <a:r>
              <a:rPr lang="en-US" dirty="0"/>
              <a:t>, </a:t>
            </a:r>
            <a:r>
              <a:rPr lang="en-US" dirty="0" err="1"/>
              <a:t>cython</a:t>
            </a:r>
            <a:r>
              <a:rPr lang="en-US" dirty="0"/>
              <a:t>, patsy, </a:t>
            </a:r>
            <a:r>
              <a:rPr lang="en-US" dirty="0" err="1"/>
              <a:t>statsmodel</a:t>
            </a:r>
            <a:r>
              <a:rPr lang="en-US" dirty="0"/>
              <a:t>, </a:t>
            </a:r>
            <a:r>
              <a:rPr lang="en-US" dirty="0" err="1"/>
              <a:t>cloudpickle</a:t>
            </a:r>
            <a:r>
              <a:rPr lang="en-US" dirty="0"/>
              <a:t>, dill, </a:t>
            </a:r>
            <a:r>
              <a:rPr lang="en-US" dirty="0" err="1"/>
              <a:t>numba</a:t>
            </a:r>
            <a:r>
              <a:rPr lang="en-US" dirty="0"/>
              <a:t>, bokeh pre-installed</a:t>
            </a:r>
          </a:p>
          <a:p>
            <a:pPr lvl="0"/>
            <a:r>
              <a:rPr lang="en-US" dirty="0"/>
              <a:t>Conda R v3.3.x and channel</a:t>
            </a:r>
          </a:p>
          <a:p>
            <a:pPr lvl="0"/>
            <a:r>
              <a:rPr lang="en-US" dirty="0" err="1"/>
              <a:t>plyr</a:t>
            </a:r>
            <a:r>
              <a:rPr lang="en-US" dirty="0"/>
              <a:t>, </a:t>
            </a:r>
            <a:r>
              <a:rPr lang="en-US" dirty="0" err="1"/>
              <a:t>devtools</a:t>
            </a:r>
            <a:r>
              <a:rPr lang="en-US" dirty="0"/>
              <a:t>, shiny, </a:t>
            </a:r>
            <a:r>
              <a:rPr lang="en-US" dirty="0" err="1"/>
              <a:t>rmarkdown</a:t>
            </a:r>
            <a:r>
              <a:rPr lang="en-US" dirty="0"/>
              <a:t>, forecast, </a:t>
            </a:r>
            <a:r>
              <a:rPr lang="en-US" dirty="0" err="1"/>
              <a:t>rsqlite</a:t>
            </a:r>
            <a:r>
              <a:rPr lang="en-US" dirty="0"/>
              <a:t>, reshape2, nycflights13, caret, </a:t>
            </a:r>
            <a:r>
              <a:rPr lang="en-US" dirty="0" err="1"/>
              <a:t>rcurl</a:t>
            </a:r>
            <a:r>
              <a:rPr lang="en-US" dirty="0"/>
              <a:t>, and </a:t>
            </a:r>
            <a:r>
              <a:rPr lang="en-US" dirty="0" err="1"/>
              <a:t>randomforest</a:t>
            </a:r>
            <a:r>
              <a:rPr lang="en-US" dirty="0"/>
              <a:t> pre-installed</a:t>
            </a:r>
          </a:p>
          <a:p>
            <a:pPr lvl="0"/>
            <a:r>
              <a:rPr lang="en-US" dirty="0"/>
              <a:t>The </a:t>
            </a:r>
            <a:r>
              <a:rPr lang="en-US" u="sng" dirty="0" err="1">
                <a:hlinkClick r:id="rId2"/>
              </a:rPr>
              <a:t>tidyverse</a:t>
            </a:r>
            <a:r>
              <a:rPr lang="en-US" dirty="0"/>
              <a:t> R packages are also installed, including ggplot2,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, </a:t>
            </a:r>
            <a:r>
              <a:rPr lang="en-US" dirty="0" err="1"/>
              <a:t>readr</a:t>
            </a:r>
            <a:r>
              <a:rPr lang="en-US" dirty="0"/>
              <a:t>, </a:t>
            </a:r>
            <a:r>
              <a:rPr lang="en-US" dirty="0" err="1"/>
              <a:t>purrr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</a:t>
            </a:r>
            <a:r>
              <a:rPr lang="en-US" dirty="0" err="1"/>
              <a:t>stringr</a:t>
            </a:r>
            <a:r>
              <a:rPr lang="en-US" dirty="0"/>
              <a:t>, </a:t>
            </a:r>
            <a:r>
              <a:rPr lang="en-US" dirty="0" err="1"/>
              <a:t>lubridate</a:t>
            </a:r>
            <a:r>
              <a:rPr lang="en-US" dirty="0"/>
              <a:t>, and broom</a:t>
            </a:r>
          </a:p>
          <a:p>
            <a:pPr lvl="0"/>
            <a:r>
              <a:rPr lang="en-US" dirty="0"/>
              <a:t>Julia v0.6.x with Gadfly, </a:t>
            </a:r>
            <a:r>
              <a:rPr lang="en-US" dirty="0" err="1"/>
              <a:t>RDatasets</a:t>
            </a:r>
            <a:r>
              <a:rPr lang="en-US" dirty="0"/>
              <a:t> and HDF5 pre-installed</a:t>
            </a:r>
          </a:p>
          <a:p>
            <a:pPr lvl="0"/>
            <a:r>
              <a:rPr lang="en-US" dirty="0"/>
              <a:t>Unprivileged user </a:t>
            </a:r>
            <a:r>
              <a:rPr lang="en-US" dirty="0" err="1"/>
              <a:t>jovyan</a:t>
            </a:r>
            <a:r>
              <a:rPr lang="en-US" dirty="0"/>
              <a:t> (</a:t>
            </a:r>
            <a:r>
              <a:rPr lang="en-US" dirty="0" err="1"/>
              <a:t>uid</a:t>
            </a:r>
            <a:r>
              <a:rPr lang="en-US" dirty="0"/>
              <a:t>=1000, configurable, see options) in group users (</a:t>
            </a:r>
            <a:r>
              <a:rPr lang="en-US" dirty="0" err="1"/>
              <a:t>gid</a:t>
            </a:r>
            <a:r>
              <a:rPr lang="en-US" dirty="0"/>
              <a:t>=100) with ownership over /home/</a:t>
            </a:r>
            <a:r>
              <a:rPr lang="en-US" dirty="0" err="1"/>
              <a:t>jovyan</a:t>
            </a:r>
            <a:r>
              <a:rPr lang="en-US" dirty="0"/>
              <a:t> and /opt/conda</a:t>
            </a:r>
          </a:p>
          <a:p>
            <a:pPr lvl="0"/>
            <a:r>
              <a:rPr lang="en-US" u="sng" dirty="0" err="1">
                <a:hlinkClick r:id="rId3"/>
              </a:rPr>
              <a:t>tini</a:t>
            </a:r>
            <a:r>
              <a:rPr lang="en-US" dirty="0"/>
              <a:t> as the container </a:t>
            </a:r>
            <a:r>
              <a:rPr lang="en-US" dirty="0" err="1"/>
              <a:t>entrypoint</a:t>
            </a:r>
            <a:r>
              <a:rPr lang="en-US" dirty="0"/>
              <a:t> and </a:t>
            </a:r>
            <a:r>
              <a:rPr lang="en-US" u="sng" dirty="0">
                <a:hlinkClick r:id="rId4"/>
              </a:rPr>
              <a:t>start-notebook.sh</a:t>
            </a:r>
            <a:r>
              <a:rPr lang="en-US" dirty="0"/>
              <a:t> as the default command</a:t>
            </a:r>
          </a:p>
          <a:p>
            <a:pPr lvl="0"/>
            <a:r>
              <a:rPr lang="en-US" dirty="0"/>
              <a:t>A </a:t>
            </a:r>
            <a:r>
              <a:rPr lang="en-US" u="sng" dirty="0">
                <a:hlinkClick r:id="rId5"/>
              </a:rPr>
              <a:t>start-singleuser.sh</a:t>
            </a:r>
            <a:r>
              <a:rPr lang="en-US" dirty="0"/>
              <a:t> script useful for running a single-user instance of the Notebook server, as required by JupyterHub</a:t>
            </a:r>
          </a:p>
          <a:p>
            <a:pPr lvl="0"/>
            <a:r>
              <a:rPr lang="en-US" dirty="0"/>
              <a:t>A </a:t>
            </a:r>
            <a:r>
              <a:rPr lang="en-US" u="sng" dirty="0">
                <a:hlinkClick r:id="rId6"/>
              </a:rPr>
              <a:t>start.sh</a:t>
            </a:r>
            <a:r>
              <a:rPr lang="en-US" dirty="0"/>
              <a:t> script useful for running alternative commands in the container (e.g. </a:t>
            </a:r>
            <a:r>
              <a:rPr lang="en-US" dirty="0" err="1"/>
              <a:t>ipython</a:t>
            </a:r>
            <a:r>
              <a:rPr lang="en-US" dirty="0"/>
              <a:t>, 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kernelgateway</a:t>
            </a:r>
            <a:r>
              <a:rPr lang="en-US" dirty="0"/>
              <a:t>, </a:t>
            </a:r>
            <a:r>
              <a:rPr lang="en-US" dirty="0" err="1"/>
              <a:t>jupyter</a:t>
            </a:r>
            <a:r>
              <a:rPr lang="en-US" dirty="0"/>
              <a:t> lab)</a:t>
            </a:r>
          </a:p>
          <a:p>
            <a:pPr lvl="0"/>
            <a:r>
              <a:rPr lang="en-US" dirty="0"/>
              <a:t>Options for a self-signed HTTPS certificate and </a:t>
            </a:r>
            <a:r>
              <a:rPr lang="en-US" dirty="0" err="1"/>
              <a:t>passwordless</a:t>
            </a:r>
            <a:r>
              <a:rPr lang="en-US" dirty="0"/>
              <a:t> </a:t>
            </a:r>
            <a:r>
              <a:rPr lang="en-US" dirty="0" err="1"/>
              <a:t>sudo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9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B4C0B-7E3C-492B-842C-EFF8B588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3281"/>
            <a:ext cx="10515600" cy="1427583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b="1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1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A3B8-522E-4610-92D0-DE1F022B3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690"/>
            <a:ext cx="10515600" cy="51132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/>
          </a:p>
          <a:p>
            <a:pPr marL="0" indent="0" algn="ctr">
              <a:buNone/>
            </a:pPr>
            <a:r>
              <a:rPr lang="en-US" sz="9600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376358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4B82-AB11-43D7-8E3B-4ADBBC0DF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4579"/>
            <a:ext cx="10515600" cy="35923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91233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1DA816-486E-4579-82A0-19B6BDF3D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596" y="3835153"/>
            <a:ext cx="8506676" cy="2104008"/>
          </a:xfrm>
        </p:spPr>
        <p:txBody>
          <a:bodyPr>
            <a:noAutofit/>
          </a:bodyPr>
          <a:lstStyle/>
          <a:p>
            <a:pPr algn="l"/>
            <a:r>
              <a:rPr lang="en-US" sz="5400" b="1" dirty="0"/>
              <a:t>JupyterLab:</a:t>
            </a:r>
          </a:p>
          <a:p>
            <a:pPr algn="l"/>
            <a:r>
              <a:rPr lang="en-US" sz="3600" dirty="0"/>
              <a:t>The Evolution of the Jupyter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156A5-EF14-4C1B-BF54-032F3364B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2" y="498999"/>
            <a:ext cx="3247748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4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A9A1-7C72-4C57-A4D9-19F20361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0749-D27D-4955-8C0D-24A8020DF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Web-based user interface for Project Jupyter</a:t>
            </a:r>
          </a:p>
          <a:p>
            <a:endParaRPr lang="en-US" dirty="0"/>
          </a:p>
          <a:p>
            <a:r>
              <a:rPr lang="en-US" dirty="0"/>
              <a:t>Enables to work with documents and activities such as Jupyter Notebooks, text editors, terminals, and custom components in a flexible, integrated, and extensible manner</a:t>
            </a:r>
          </a:p>
          <a:p>
            <a:endParaRPr lang="en-US" dirty="0"/>
          </a:p>
          <a:p>
            <a:r>
              <a:rPr lang="en-US" dirty="0"/>
              <a:t>Provides flexible building blocks for interactive, exploratory computing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2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D983-5B6E-4D5B-98CC-B9429957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US" dirty="0"/>
              <a:t>JupyterLab: Integrated Experience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5B9D7B-7283-46BE-A53C-2AF923624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76326"/>
            <a:ext cx="10868025" cy="5343524"/>
          </a:xfrm>
        </p:spPr>
      </p:pic>
    </p:spTree>
    <p:extLst>
      <p:ext uri="{BB962C8B-B14F-4D97-AF65-F5344CB8AC3E}">
        <p14:creationId xmlns:p14="http://schemas.microsoft.com/office/powerpoint/2010/main" val="56763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8746-B42A-764C-806B-79AFBFC7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267"/>
          </a:xfrm>
        </p:spPr>
        <p:txBody>
          <a:bodyPr/>
          <a:lstStyle/>
          <a:p>
            <a:r>
              <a:rPr lang="en-US" dirty="0"/>
              <a:t>csv file in JupyterLab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4D2D5-AADC-D345-AB6E-3657A2EAF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6" y="1231392"/>
            <a:ext cx="9549384" cy="4945571"/>
          </a:xfrm>
        </p:spPr>
      </p:pic>
    </p:spTree>
    <p:extLst>
      <p:ext uri="{BB962C8B-B14F-4D97-AF65-F5344CB8AC3E}">
        <p14:creationId xmlns:p14="http://schemas.microsoft.com/office/powerpoint/2010/main" val="312202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8CEF-D143-984E-B092-4D4F11D5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8" y="267589"/>
            <a:ext cx="10515600" cy="841883"/>
          </a:xfrm>
        </p:spPr>
        <p:txBody>
          <a:bodyPr/>
          <a:lstStyle/>
          <a:p>
            <a:r>
              <a:rPr lang="en-US" dirty="0"/>
              <a:t>Minimizing cells in JupyterLab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AA32E-8C16-AB4D-A2F0-0D25561B8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316736"/>
            <a:ext cx="8180832" cy="5401055"/>
          </a:xfrm>
        </p:spPr>
      </p:pic>
    </p:spTree>
    <p:extLst>
      <p:ext uri="{BB962C8B-B14F-4D97-AF65-F5344CB8AC3E}">
        <p14:creationId xmlns:p14="http://schemas.microsoft.com/office/powerpoint/2010/main" val="323186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ECA8-D941-47BB-8EB8-28499957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19"/>
            <a:ext cx="10515600" cy="3480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b="1" dirty="0"/>
          </a:p>
          <a:p>
            <a:pPr marL="0" indent="0" algn="ctr">
              <a:buNone/>
            </a:pPr>
            <a:r>
              <a:rPr lang="en-US" sz="8800" b="1" dirty="0"/>
              <a:t>BINDERHUB</a:t>
            </a:r>
          </a:p>
        </p:txBody>
      </p:sp>
    </p:spTree>
    <p:extLst>
      <p:ext uri="{BB962C8B-B14F-4D97-AF65-F5344CB8AC3E}">
        <p14:creationId xmlns:p14="http://schemas.microsoft.com/office/powerpoint/2010/main" val="298337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8A5E-5506-465D-A4AF-E4333046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7" y="-205272"/>
            <a:ext cx="10515600" cy="200608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What is BinderHub: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CE55C1-E286-41C3-A979-4C71AEB7F567}"/>
              </a:ext>
            </a:extLst>
          </p:cNvPr>
          <p:cNvSpPr/>
          <p:nvPr/>
        </p:nvSpPr>
        <p:spPr>
          <a:xfrm>
            <a:off x="838199" y="1518082"/>
            <a:ext cx="1075603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you to </a:t>
            </a:r>
            <a:r>
              <a:rPr lang="en-US" dirty="0">
                <a:solidFill>
                  <a:srgbClr val="FF0000"/>
                </a:solidFill>
              </a:rPr>
              <a:t>BUILD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REGISTER </a:t>
            </a:r>
            <a:r>
              <a:rPr lang="en-US" dirty="0"/>
              <a:t>a Docker image using a GitHub repository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CONNECT</a:t>
            </a:r>
            <a:r>
              <a:rPr lang="en-US" dirty="0"/>
              <a:t> with JupyterHub, allowing you to create a public IP address that allows users to interact with the code and environment within a live JupyterHub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800" dirty="0"/>
              <a:t>BinderHub ties together: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JupyterHub</a:t>
            </a:r>
            <a:r>
              <a:rPr lang="en-US" dirty="0"/>
              <a:t> to provide a scalable system for authenticating users and spawning single user Jupyter Notebook servers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Repo2Docker</a:t>
            </a:r>
            <a:r>
              <a:rPr lang="en-US" dirty="0"/>
              <a:t> which generates a Docker image using a Git repository hosted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800" dirty="0"/>
              <a:t>Installation</a:t>
            </a:r>
            <a:r>
              <a:rPr lang="en-US" sz="3200" dirty="0"/>
              <a:t>:</a:t>
            </a:r>
          </a:p>
          <a:p>
            <a:endParaRPr lang="en-US" b="1" dirty="0"/>
          </a:p>
          <a:p>
            <a:r>
              <a:rPr lang="en-US" dirty="0"/>
              <a:t>pip install </a:t>
            </a:r>
            <a:r>
              <a:rPr lang="en-US" dirty="0" err="1"/>
              <a:t>git+https</a:t>
            </a:r>
            <a:r>
              <a:rPr lang="en-US" dirty="0"/>
              <a:t>://github.com/</a:t>
            </a:r>
            <a:r>
              <a:rPr lang="en-US" dirty="0" err="1"/>
              <a:t>jupyterhub</a:t>
            </a:r>
            <a:r>
              <a:rPr lang="en-US" dirty="0"/>
              <a:t>/</a:t>
            </a:r>
            <a:r>
              <a:rPr lang="en-US" dirty="0" err="1"/>
              <a:t>binderhub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0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EC72-B73D-4BBE-9F78-37CD6B7A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b="1" dirty="0"/>
              <a:t>The BinderHub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6A23-DD34-48F1-8843-D489AD4C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 fontScale="92500"/>
          </a:bodyPr>
          <a:lstStyle/>
          <a:p>
            <a:r>
              <a:rPr lang="en-US" dirty="0"/>
              <a:t>A </a:t>
            </a:r>
            <a:r>
              <a:rPr lang="en-US" b="1" dirty="0"/>
              <a:t>cloud provider</a:t>
            </a:r>
            <a:r>
              <a:rPr lang="en-US" dirty="0"/>
              <a:t> such Google Cloud, Microsoft Azure, Amazon EC2, and others</a:t>
            </a:r>
          </a:p>
          <a:p>
            <a:r>
              <a:rPr lang="en-US" b="1" dirty="0"/>
              <a:t>Kubernetes</a:t>
            </a:r>
            <a:r>
              <a:rPr lang="en-US" dirty="0"/>
              <a:t> to manage resources on the cloud</a:t>
            </a:r>
          </a:p>
          <a:p>
            <a:r>
              <a:rPr lang="en-US" b="1" dirty="0"/>
              <a:t>Helm</a:t>
            </a:r>
            <a:r>
              <a:rPr lang="en-US" dirty="0"/>
              <a:t> to configure and control Kubernetes</a:t>
            </a:r>
          </a:p>
          <a:p>
            <a:r>
              <a:rPr lang="en-US" b="1" dirty="0"/>
              <a:t>Docker</a:t>
            </a:r>
            <a:r>
              <a:rPr lang="en-US" dirty="0"/>
              <a:t> to use containers that standardize computing environments</a:t>
            </a:r>
          </a:p>
          <a:p>
            <a:r>
              <a:rPr lang="en-US" dirty="0"/>
              <a:t>A </a:t>
            </a:r>
            <a:r>
              <a:rPr lang="en-US" b="1" dirty="0"/>
              <a:t>BinderHub UI</a:t>
            </a:r>
            <a:r>
              <a:rPr lang="en-US" dirty="0"/>
              <a:t> that users can access to specify GitHub repos they want built</a:t>
            </a:r>
          </a:p>
          <a:p>
            <a:r>
              <a:rPr lang="en-US" b="1" dirty="0"/>
              <a:t>BinderHub</a:t>
            </a:r>
            <a:r>
              <a:rPr lang="en-US" dirty="0"/>
              <a:t> to generate Docker images using the URL of a GitHub repository</a:t>
            </a:r>
          </a:p>
          <a:p>
            <a:r>
              <a:rPr lang="en-US" dirty="0"/>
              <a:t>A </a:t>
            </a:r>
            <a:r>
              <a:rPr lang="en-US" b="1" dirty="0"/>
              <a:t>Docker registry</a:t>
            </a:r>
            <a:r>
              <a:rPr lang="en-US" dirty="0"/>
              <a:t> (such as gcr.io) that hosts container images</a:t>
            </a:r>
          </a:p>
          <a:p>
            <a:r>
              <a:rPr lang="en-US" b="1" dirty="0"/>
              <a:t>JupyterHub</a:t>
            </a:r>
            <a:r>
              <a:rPr lang="en-US" dirty="0"/>
              <a:t> to deploy temporary containers for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0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259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FEATURES:</vt:lpstr>
      <vt:lpstr>JupyterLab: Integrated Experience</vt:lpstr>
      <vt:lpstr>csv file in JupyterLab</vt:lpstr>
      <vt:lpstr>Minimizing cells in JupyterLab</vt:lpstr>
      <vt:lpstr>PowerPoint Presentation</vt:lpstr>
      <vt:lpstr>What is BinderHub:</vt:lpstr>
      <vt:lpstr>The BinderHub Architecture </vt:lpstr>
      <vt:lpstr>Steps to Create your BinderHub:</vt:lpstr>
      <vt:lpstr>Jupyter-repo2docker </vt:lpstr>
      <vt:lpstr>Supported configuration files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JupyterLab and BinderHub</dc:title>
  <dc:creator>Gunjan Lalwani</dc:creator>
  <cp:lastModifiedBy>Gunjan Lalwani</cp:lastModifiedBy>
  <cp:revision>32</cp:revision>
  <dcterms:created xsi:type="dcterms:W3CDTF">2018-03-22T23:54:12Z</dcterms:created>
  <dcterms:modified xsi:type="dcterms:W3CDTF">2018-03-24T04:11:06Z</dcterms:modified>
</cp:coreProperties>
</file>