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74" r:id="rId4"/>
    <p:sldId id="256" r:id="rId5"/>
    <p:sldId id="258" r:id="rId6"/>
    <p:sldId id="259" r:id="rId7"/>
    <p:sldId id="260" r:id="rId8"/>
    <p:sldId id="270" r:id="rId9"/>
    <p:sldId id="263" r:id="rId10"/>
    <p:sldId id="267" r:id="rId11"/>
    <p:sldId id="264" r:id="rId12"/>
    <p:sldId id="273" r:id="rId13"/>
    <p:sldId id="266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DE"/>
    <a:srgbClr val="0087E9"/>
    <a:srgbClr val="008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2"/>
    <p:restoredTop sz="86256"/>
  </p:normalViewPr>
  <p:slideViewPr>
    <p:cSldViewPr snapToGrid="0">
      <p:cViewPr varScale="1">
        <p:scale>
          <a:sx n="194" d="100"/>
          <a:sy n="194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75EF4-DCE3-C844-A07A-9615716E36B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1A8E0-5D69-0145-B9A5-379D1E28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CPU or Per Core. </a:t>
            </a:r>
            <a:r>
              <a:rPr lang="en-US" dirty="0" err="1"/>
              <a:t>每个CPU都有一套这样的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5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SPP -&gt; 0 User Mode &amp; 1 Supervisor Mode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www.sifive.com</a:t>
            </a:r>
            <a:r>
              <a:rPr lang="en-US" dirty="0"/>
              <a:t>/blog/all-aboard-part-7-entering-and-exiting-the-linux-kernel-on-risc-v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sp</a:t>
            </a:r>
            <a:r>
              <a:rPr lang="en-US" sz="1800" dirty="0"/>
              <a:t>: Stack Point </a:t>
            </a:r>
          </a:p>
          <a:p>
            <a:r>
              <a:rPr lang="en-US" sz="1800" dirty="0" err="1"/>
              <a:t>satp</a:t>
            </a:r>
            <a:r>
              <a:rPr lang="en-US" sz="1800" dirty="0"/>
              <a:t>: kernel page</a:t>
            </a:r>
          </a:p>
          <a:p>
            <a:r>
              <a:rPr lang="en-US" sz="1800" dirty="0"/>
              <a:t>t0: </a:t>
            </a:r>
            <a:r>
              <a:rPr lang="en-US" sz="1800" dirty="0" err="1"/>
              <a:t>UserTrap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SPP -&gt; 0 User Mode &amp; 1 Supervisor Mode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www.sifive.com</a:t>
            </a:r>
            <a:r>
              <a:rPr lang="en-US" dirty="0"/>
              <a:t>/blog/all-aboard-part-7-entering-and-exiting-the-linux-kernel-on-risc-v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stvec</a:t>
            </a:r>
            <a:r>
              <a:rPr lang="zh-CN" altLang="en-US" sz="1800" dirty="0"/>
              <a:t> </a:t>
            </a:r>
            <a:r>
              <a:rPr lang="en-US" altLang="zh-CN" sz="1800" dirty="0"/>
              <a:t>-&gt; Line 100 </a:t>
            </a:r>
            <a:r>
              <a:rPr lang="en-US" altLang="zh-CN" sz="1800" dirty="0" err="1"/>
              <a:t>trap.c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8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Previous a0 == user process 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0D2B-C92A-E157-4F06-E1444D51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164DE-5B88-E875-E2B0-DEB45FAA5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7688-39C0-55F0-8FC2-572AE6F5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A5B2-767D-DF15-9413-25450F7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FF05-36B9-9E6F-493D-A86D4EF2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6144-C978-1D70-E257-9D5A2839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42B3B-1D1E-1F77-3116-C8FCC076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60C2-5272-A33F-E0FF-9CC76628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E0B1-8769-88EF-5FC8-A30161D7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C550-336F-C099-450D-07CE75B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A0AD1-56B1-88D1-E651-898CA2C42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4846A-5FE2-DE06-4D49-D308BDE0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4780-DFBE-839F-7813-76997410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D86C-9854-A18D-8AF8-D9E3F48D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6AC0-38F7-6A32-0006-D251FEB4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08F-F6B6-9A95-B84E-390F0C6F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2FE8-4BE6-F1DA-B05E-FD10AFB4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BEB3-A3C0-1253-7AB7-81693E7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D884-AEEA-2F76-5A02-116038A9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E052-A2DC-6353-FA6A-9FD8406C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80DC-0085-8D25-09C7-953444D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4084-D786-85A1-5AD9-DC806C58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143F-BD81-EC84-1ABE-AE04D4C3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464D-0A95-9C7B-8004-21C5ECD3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0B3E-42F3-8B15-C348-1FE45ADF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B3DA-EA0D-EB26-885D-46EF9F2A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9B29-A894-1D08-C6A5-19B04843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BDDAF-AC83-8358-E367-7A640E50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F7F0-59EB-0B97-8788-67DE373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A57A-B773-835A-2D81-0E1B679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688A-291B-0550-E9AC-CDE29350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BB5A-B784-0928-C96B-E9A71F1F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34A4-78D1-72A9-85D6-F24DCF44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AF056-DF50-EE04-DFB8-C4518535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F401C-BB01-D586-41C5-54AE27204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F5CD9-2419-A5A0-83F9-DF226BAE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AE960-A239-E501-B8A1-E55354FC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311A2-4A99-9816-B285-11FB22E2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42A2F-E022-FD45-D121-D68842AD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7E71-A323-856E-52A0-487F00B7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2F674-C9BE-2B03-5C19-D65A014A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D5CC3-E4C2-CF03-07CB-F16FFCA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DA10B-28DF-807B-CEFE-94374C36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F1E74-5255-5FE0-BE97-9A236EF6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C50EC-9394-E4EC-32B4-F7AC1C5B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C296-9543-2864-D36F-754C3A6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1DE-7A68-FE18-5E10-26D776AA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540A-2E16-1700-4902-B950E3A1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9B2B2-CFED-9954-B3F7-C59C5E79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67E3-65CE-6808-2CFE-CB10477C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85E0-6394-C503-BE94-09642E67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B1C1-961B-082B-671A-73B84CBA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FE5-7AF6-5D18-C706-43BB3C84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5ADA0-6A52-634E-0638-AD8493D92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E8D16-40A7-3A64-8CEA-B548BD96D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E6749-4C3E-0935-249A-D98FFAA7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776B-4E17-0643-C389-3F33642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73337-D67D-2170-4C2F-E41A0B5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64703-4182-72F9-C09C-CE05161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2A54-08BA-0A48-40B6-E68D0E0F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29C9-E22A-E61F-A257-FFFB043A0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D0A6-5123-B041-8A72-168803E684DF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EA79-F982-CF1A-3824-90A2C4A2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9383-9808-9F75-70C1-62AAFB98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4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bout-acm/policy-against-harassmen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wp-content/uploads/2017/05/riscv-privileged-v1.1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chip.org/wiki/risc-v/register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9C1BC36-48EE-0644-89DB-5A242E1798A0}"/>
              </a:ext>
            </a:extLst>
          </p:cNvPr>
          <p:cNvSpPr txBox="1">
            <a:spLocks/>
          </p:cNvSpPr>
          <p:nvPr/>
        </p:nvSpPr>
        <p:spPr>
          <a:xfrm>
            <a:off x="1071716" y="4879923"/>
            <a:ext cx="10048568" cy="66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Arial"/>
                <a:cs typeface="Calibri"/>
              </a:rPr>
              <a:t>Learning large systems using peer-to-peer gossip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1AED5-813F-BA05-31CF-EE87120E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987785"/>
            <a:ext cx="3543300" cy="3543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874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System Calls: 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9B7BB-E921-33DD-939D-46C858793E1F}"/>
              </a:ext>
            </a:extLst>
          </p:cNvPr>
          <p:cNvSpPr/>
          <p:nvPr/>
        </p:nvSpPr>
        <p:spPr>
          <a:xfrm>
            <a:off x="1688076" y="1466309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sstatus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BBC9D-A39F-9CDD-106F-825B2DC7BDC4}"/>
              </a:ext>
            </a:extLst>
          </p:cNvPr>
          <p:cNvSpPr txBox="1"/>
          <p:nvPr/>
        </p:nvSpPr>
        <p:spPr>
          <a:xfrm>
            <a:off x="9474880" y="4295496"/>
            <a:ext cx="2560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does CPU set the current mode to supervisor mode?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0CFAF1-94E9-02D8-5C8A-EC2F7AB80C3C}"/>
              </a:ext>
            </a:extLst>
          </p:cNvPr>
          <p:cNvSpPr/>
          <p:nvPr/>
        </p:nvSpPr>
        <p:spPr>
          <a:xfrm>
            <a:off x="4141720" y="3770806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sstatus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69F04-49A5-84AF-F97D-35E02CCECD7C}"/>
              </a:ext>
            </a:extLst>
          </p:cNvPr>
          <p:cNvSpPr/>
          <p:nvPr/>
        </p:nvSpPr>
        <p:spPr>
          <a:xfrm>
            <a:off x="4141719" y="4295497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sepc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A78A3C-1997-BA3B-B66A-F0707EFF5A71}"/>
              </a:ext>
            </a:extLst>
          </p:cNvPr>
          <p:cNvSpPr/>
          <p:nvPr/>
        </p:nvSpPr>
        <p:spPr>
          <a:xfrm>
            <a:off x="4141719" y="4820188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scause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A9628D60-67C7-FB11-8BE4-7728A4C3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30153"/>
              </p:ext>
            </p:extLst>
          </p:nvPr>
        </p:nvGraphicFramePr>
        <p:xfrm>
          <a:off x="6515402" y="3765363"/>
          <a:ext cx="38927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46">
                  <a:extLst>
                    <a:ext uri="{9D8B030D-6E8A-4147-A177-3AD203B41FA5}">
                      <a16:colId xmlns:a16="http://schemas.microsoft.com/office/drawing/2014/main" val="1137198503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2283788669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230102276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595338887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6795108"/>
                    </a:ext>
                  </a:extLst>
                </a:gridCol>
              </a:tblGrid>
              <a:tr h="1763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SPP: </a:t>
                      </a:r>
                      <a:endParaRPr lang="en-US" sz="1400" b="0" dirty="0">
                        <a:solidFill>
                          <a:srgbClr val="0080D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SIE: </a:t>
                      </a:r>
                      <a:endParaRPr lang="en-US" sz="1400" b="0" dirty="0">
                        <a:solidFill>
                          <a:srgbClr val="0080D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6450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0B32242-919D-44D3-3348-68DC8D808FB1}"/>
              </a:ext>
            </a:extLst>
          </p:cNvPr>
          <p:cNvSpPr/>
          <p:nvPr/>
        </p:nvSpPr>
        <p:spPr>
          <a:xfrm>
            <a:off x="1688077" y="4295497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1E047-13AD-23EF-A439-AEBDA2DAC443}"/>
              </a:ext>
            </a:extLst>
          </p:cNvPr>
          <p:cNvSpPr/>
          <p:nvPr/>
        </p:nvSpPr>
        <p:spPr>
          <a:xfrm>
            <a:off x="4141719" y="5806637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stvec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C12463-8250-2C44-50AC-6F1F64644646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3138054" y="4442455"/>
            <a:ext cx="100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EBA396-E89C-B943-6571-E92DBB18D4D6}"/>
              </a:ext>
            </a:extLst>
          </p:cNvPr>
          <p:cNvSpPr txBox="1"/>
          <p:nvPr/>
        </p:nvSpPr>
        <p:spPr>
          <a:xfrm>
            <a:off x="9243657" y="3732474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DE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05478-6729-E0E3-5987-8F9CE578AFC1}"/>
              </a:ext>
            </a:extLst>
          </p:cNvPr>
          <p:cNvSpPr txBox="1"/>
          <p:nvPr/>
        </p:nvSpPr>
        <p:spPr>
          <a:xfrm>
            <a:off x="7670074" y="3722903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DE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BBED88-5840-A439-29C4-8F7245350956}"/>
              </a:ext>
            </a:extLst>
          </p:cNvPr>
          <p:cNvSpPr txBox="1"/>
          <p:nvPr/>
        </p:nvSpPr>
        <p:spPr>
          <a:xfrm>
            <a:off x="9243657" y="3732474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8ADB8-F6D5-383C-A233-1735AFEA17B6}"/>
              </a:ext>
            </a:extLst>
          </p:cNvPr>
          <p:cNvSpPr txBox="1"/>
          <p:nvPr/>
        </p:nvSpPr>
        <p:spPr>
          <a:xfrm>
            <a:off x="3371405" y="4141608"/>
            <a:ext cx="53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copy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1E39DD-7BD2-181A-EA54-17699BBE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77" y="4133448"/>
            <a:ext cx="1563780" cy="2584581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6622194-DE27-9047-72D8-25172F6F397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591696" y="4384418"/>
            <a:ext cx="2709750" cy="156917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0F44823-F029-6525-79C9-9C43ACDF72CA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rot="10800000">
            <a:off x="2413067" y="4589413"/>
            <a:ext cx="1728653" cy="1364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7ED5E1-95AF-D992-ECF9-FBBC16B2B2EA}"/>
              </a:ext>
            </a:extLst>
          </p:cNvPr>
          <p:cNvSpPr txBox="1"/>
          <p:nvPr/>
        </p:nvSpPr>
        <p:spPr>
          <a:xfrm>
            <a:off x="2996222" y="5548172"/>
            <a:ext cx="53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copy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48F258-2B7F-4311-762A-03192865F15F}"/>
              </a:ext>
            </a:extLst>
          </p:cNvPr>
          <p:cNvSpPr/>
          <p:nvPr/>
        </p:nvSpPr>
        <p:spPr>
          <a:xfrm>
            <a:off x="4141719" y="5343444"/>
            <a:ext cx="1449977" cy="293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4D5628-C100-DF1D-2310-391A8049E3B1}"/>
              </a:ext>
            </a:extLst>
          </p:cNvPr>
          <p:cNvSpPr txBox="1"/>
          <p:nvPr/>
        </p:nvSpPr>
        <p:spPr>
          <a:xfrm>
            <a:off x="4247503" y="5321124"/>
            <a:ext cx="118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DE"/>
                </a:solidFill>
              </a:rPr>
              <a:t>set </a:t>
            </a:r>
            <a:r>
              <a:rPr lang="en-US" sz="1600" dirty="0" err="1">
                <a:solidFill>
                  <a:srgbClr val="0080DE"/>
                </a:solidFill>
              </a:rPr>
              <a:t>sv</a:t>
            </a:r>
            <a:r>
              <a:rPr lang="en-US" sz="1600" dirty="0">
                <a:solidFill>
                  <a:srgbClr val="0080DE"/>
                </a:solidFill>
              </a:rPr>
              <a:t> mode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94638EF-0DB0-90C6-1277-4BC99B264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025" y="1444718"/>
            <a:ext cx="6561714" cy="2230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D1671-A2B4-CA65-E0AB-CF2CDA7B208F}"/>
              </a:ext>
            </a:extLst>
          </p:cNvPr>
          <p:cNvSpPr txBox="1"/>
          <p:nvPr/>
        </p:nvSpPr>
        <p:spPr>
          <a:xfrm>
            <a:off x="9243657" y="3723888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31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" grpId="0" animBg="1"/>
      <p:bldP spid="3" grpId="0" animBg="1"/>
      <p:bldP spid="12" grpId="0" animBg="1"/>
      <p:bldP spid="14" grpId="0" animBg="1"/>
      <p:bldP spid="15" grpId="0" animBg="1"/>
      <p:bldP spid="24" grpId="0"/>
      <p:bldP spid="25" grpId="0"/>
      <p:bldP spid="26" grpId="0"/>
      <p:bldP spid="26" grpId="1"/>
      <p:bldP spid="27" grpId="0"/>
      <p:bldP spid="36" grpId="0"/>
      <p:bldP spid="39" grpId="0" animBg="1"/>
      <p:bldP spid="43" grpId="0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System Calls: 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9B7BB-E921-33DD-939D-46C858793E1F}"/>
              </a:ext>
            </a:extLst>
          </p:cNvPr>
          <p:cNvSpPr/>
          <p:nvPr/>
        </p:nvSpPr>
        <p:spPr>
          <a:xfrm>
            <a:off x="3873928" y="1765263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sscratch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B0C32-5788-3726-D9B2-0834186731D1}"/>
              </a:ext>
            </a:extLst>
          </p:cNvPr>
          <p:cNvSpPr/>
          <p:nvPr/>
        </p:nvSpPr>
        <p:spPr>
          <a:xfrm>
            <a:off x="2707881" y="3198942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pc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2E5BD-DCDA-5956-0EBC-F3D964233D0D}"/>
              </a:ext>
            </a:extLst>
          </p:cNvPr>
          <p:cNvSpPr/>
          <p:nvPr/>
        </p:nvSpPr>
        <p:spPr>
          <a:xfrm>
            <a:off x="8069973" y="3210903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a0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516A1-A090-02C7-5013-694BE7B120F4}"/>
              </a:ext>
            </a:extLst>
          </p:cNvPr>
          <p:cNvSpPr/>
          <p:nvPr/>
        </p:nvSpPr>
        <p:spPr>
          <a:xfrm>
            <a:off x="8069973" y="3735594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6DAED5-D0DC-B2DA-252E-F7024EF6D035}"/>
              </a:ext>
            </a:extLst>
          </p:cNvPr>
          <p:cNvSpPr/>
          <p:nvPr/>
        </p:nvSpPr>
        <p:spPr>
          <a:xfrm>
            <a:off x="8069973" y="4260286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a7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0A9B06-E8A0-9201-F0C5-610B57F01300}"/>
              </a:ext>
            </a:extLst>
          </p:cNvPr>
          <p:cNvSpPr/>
          <p:nvPr/>
        </p:nvSpPr>
        <p:spPr>
          <a:xfrm>
            <a:off x="8069972" y="4784978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2B3F70-51E8-E002-30DF-BEA1E19F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60" y="2503242"/>
            <a:ext cx="1669079" cy="27586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36E8B89-6FD1-C611-60B7-BF78280F3C9B}"/>
              </a:ext>
            </a:extLst>
          </p:cNvPr>
          <p:cNvSpPr/>
          <p:nvPr/>
        </p:nvSpPr>
        <p:spPr>
          <a:xfrm>
            <a:off x="8069971" y="2649574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0BFC26-EC6D-B0EF-16EF-713792768240}"/>
              </a:ext>
            </a:extLst>
          </p:cNvPr>
          <p:cNvSpPr/>
          <p:nvPr/>
        </p:nvSpPr>
        <p:spPr>
          <a:xfrm>
            <a:off x="6416038" y="1765262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a0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D032C04-9C8E-6440-3A6A-D55F9F4F5711}"/>
              </a:ext>
            </a:extLst>
          </p:cNvPr>
          <p:cNvSpPr/>
          <p:nvPr/>
        </p:nvSpPr>
        <p:spPr>
          <a:xfrm>
            <a:off x="7834839" y="2667890"/>
            <a:ext cx="235132" cy="24293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6195717-FF7C-D7DD-2F40-83818387402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157858" y="2743596"/>
            <a:ext cx="1735763" cy="6023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B7609D1-E8D3-7AEB-5E3E-6BA52505B1F6}"/>
              </a:ext>
            </a:extLst>
          </p:cNvPr>
          <p:cNvSpPr/>
          <p:nvPr/>
        </p:nvSpPr>
        <p:spPr>
          <a:xfrm>
            <a:off x="2707880" y="3717808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satp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AFE4E22-301E-93B2-644C-03ED6079EBD2}"/>
              </a:ext>
            </a:extLst>
          </p:cNvPr>
          <p:cNvCxnSpPr>
            <a:cxnSpLocks/>
          </p:cNvCxnSpPr>
          <p:nvPr/>
        </p:nvCxnSpPr>
        <p:spPr>
          <a:xfrm rot="10800000">
            <a:off x="6830786" y="2862571"/>
            <a:ext cx="1073725" cy="1025033"/>
          </a:xfrm>
          <a:prstGeom prst="bentConnector3">
            <a:avLst>
              <a:gd name="adj1" fmla="val 66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FAB73D-347A-E886-F1D8-94155973E62F}"/>
              </a:ext>
            </a:extLst>
          </p:cNvPr>
          <p:cNvSpPr txBox="1"/>
          <p:nvPr/>
        </p:nvSpPr>
        <p:spPr>
          <a:xfrm>
            <a:off x="7264529" y="3579827"/>
            <a:ext cx="53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save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876DB4-673A-D54C-2924-38C10455C1BF}"/>
              </a:ext>
            </a:extLst>
          </p:cNvPr>
          <p:cNvSpPr/>
          <p:nvPr/>
        </p:nvSpPr>
        <p:spPr>
          <a:xfrm>
            <a:off x="2707879" y="4231547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sp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A555DB-06DF-9594-992A-27613BDA7FE4}"/>
              </a:ext>
            </a:extLst>
          </p:cNvPr>
          <p:cNvSpPr/>
          <p:nvPr/>
        </p:nvSpPr>
        <p:spPr>
          <a:xfrm>
            <a:off x="2707092" y="4745286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t0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158A53-6A4F-78BE-44FB-ECB076999091}"/>
              </a:ext>
            </a:extLst>
          </p:cNvPr>
          <p:cNvSpPr txBox="1"/>
          <p:nvPr/>
        </p:nvSpPr>
        <p:spPr>
          <a:xfrm>
            <a:off x="3687593" y="4210616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3C2699-9718-34EE-0A66-CEF462AE27BF}"/>
              </a:ext>
            </a:extLst>
          </p:cNvPr>
          <p:cNvSpPr txBox="1"/>
          <p:nvPr/>
        </p:nvSpPr>
        <p:spPr>
          <a:xfrm>
            <a:off x="3686806" y="4707577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067B4E-8CC5-948C-080C-5DAEAF88F7C2}"/>
              </a:ext>
            </a:extLst>
          </p:cNvPr>
          <p:cNvSpPr txBox="1"/>
          <p:nvPr/>
        </p:nvSpPr>
        <p:spPr>
          <a:xfrm>
            <a:off x="3687594" y="3690977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DBE71C-1C9D-074F-8948-86126C39C43C}"/>
              </a:ext>
            </a:extLst>
          </p:cNvPr>
          <p:cNvSpPr txBox="1"/>
          <p:nvPr/>
        </p:nvSpPr>
        <p:spPr>
          <a:xfrm>
            <a:off x="6253545" y="5547406"/>
            <a:ext cx="286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Any benefits to save these values in </a:t>
            </a:r>
            <a:r>
              <a:rPr lang="en-US" dirty="0" err="1">
                <a:solidFill>
                  <a:srgbClr val="FF0000"/>
                </a:solidFill>
              </a:rPr>
              <a:t>trapframe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8EBB8ED-04B5-BFBE-95E9-72692DD0BC71}"/>
              </a:ext>
            </a:extLst>
          </p:cNvPr>
          <p:cNvCxnSpPr>
            <a:cxnSpLocks/>
            <a:stCxn id="4" idx="0"/>
            <a:endCxn id="28" idx="0"/>
          </p:cNvCxnSpPr>
          <p:nvPr/>
        </p:nvCxnSpPr>
        <p:spPr>
          <a:xfrm rot="5400000" flipH="1" flipV="1">
            <a:off x="5869972" y="494208"/>
            <a:ext cx="1" cy="2542110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CC84E0B-727C-C6EF-7759-D6EAB0D7F1C0}"/>
              </a:ext>
            </a:extLst>
          </p:cNvPr>
          <p:cNvSpPr txBox="1"/>
          <p:nvPr/>
        </p:nvSpPr>
        <p:spPr>
          <a:xfrm>
            <a:off x="5591148" y="1511047"/>
            <a:ext cx="55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swap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2C75AC19-C5E0-382E-280C-9C2BDF9931B5}"/>
              </a:ext>
            </a:extLst>
          </p:cNvPr>
          <p:cNvSpPr/>
          <p:nvPr/>
        </p:nvSpPr>
        <p:spPr>
          <a:xfrm>
            <a:off x="4157069" y="3717808"/>
            <a:ext cx="243236" cy="1321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8860C64-4306-EA83-DBC6-49F8539DBA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53175" y="2862570"/>
            <a:ext cx="1540446" cy="1515933"/>
          </a:xfrm>
          <a:prstGeom prst="bentConnector3">
            <a:avLst>
              <a:gd name="adj1" fmla="val 26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EB0433D-D3BB-E365-8874-D645CE03A6C8}"/>
              </a:ext>
            </a:extLst>
          </p:cNvPr>
          <p:cNvSpPr txBox="1"/>
          <p:nvPr/>
        </p:nvSpPr>
        <p:spPr>
          <a:xfrm>
            <a:off x="4639940" y="4065420"/>
            <a:ext cx="55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load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4AA9F4-BA20-E0AF-6838-E5C19785EC55}"/>
              </a:ext>
            </a:extLst>
          </p:cNvPr>
          <p:cNvSpPr/>
          <p:nvPr/>
        </p:nvSpPr>
        <p:spPr>
          <a:xfrm>
            <a:off x="2707092" y="5306716"/>
            <a:ext cx="2423161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 page address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69149AD-9C07-9EE4-3D95-4BBB745CC6A0}"/>
              </a:ext>
            </a:extLst>
          </p:cNvPr>
          <p:cNvSpPr/>
          <p:nvPr/>
        </p:nvSpPr>
        <p:spPr>
          <a:xfrm>
            <a:off x="2707091" y="5819731"/>
            <a:ext cx="2423161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 stack address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8DF6FE-AFC7-2D9B-FDE4-38A2D5FB9F32}"/>
              </a:ext>
            </a:extLst>
          </p:cNvPr>
          <p:cNvSpPr/>
          <p:nvPr/>
        </p:nvSpPr>
        <p:spPr>
          <a:xfrm>
            <a:off x="2707091" y="6332746"/>
            <a:ext cx="2423161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halkboard" panose="03050602040202020205" pitchFamily="66" charset="77"/>
              </a:rPr>
              <a:t>usertrap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</a:t>
            </a:r>
            <a:r>
              <a:rPr lang="en-US" sz="1600" dirty="0">
                <a:solidFill>
                  <a:schemeClr val="tx1"/>
                </a:solidFill>
              </a:rPr>
              <a:t> address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24516F0-CB18-D995-07C8-9DF7B5073AF9}"/>
              </a:ext>
            </a:extLst>
          </p:cNvPr>
          <p:cNvCxnSpPr>
            <a:stCxn id="87" idx="1"/>
            <a:endCxn id="46" idx="1"/>
          </p:cNvCxnSpPr>
          <p:nvPr/>
        </p:nvCxnSpPr>
        <p:spPr>
          <a:xfrm rot="10800000" flipH="1">
            <a:off x="2707092" y="3864766"/>
            <a:ext cx="788" cy="1588908"/>
          </a:xfrm>
          <a:prstGeom prst="bentConnector3">
            <a:avLst>
              <a:gd name="adj1" fmla="val -29010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CCB0084-98AC-FBD8-E403-1858B16829CA}"/>
              </a:ext>
            </a:extLst>
          </p:cNvPr>
          <p:cNvCxnSpPr>
            <a:stCxn id="88" idx="1"/>
            <a:endCxn id="55" idx="1"/>
          </p:cNvCxnSpPr>
          <p:nvPr/>
        </p:nvCxnSpPr>
        <p:spPr>
          <a:xfrm rot="10800000" flipH="1">
            <a:off x="2707091" y="4378505"/>
            <a:ext cx="788" cy="1588184"/>
          </a:xfrm>
          <a:prstGeom prst="bentConnector3">
            <a:avLst>
              <a:gd name="adj1" fmla="val -52218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A69AB137-4BA6-E863-3AE7-2DE198EDBDDA}"/>
              </a:ext>
            </a:extLst>
          </p:cNvPr>
          <p:cNvCxnSpPr/>
          <p:nvPr/>
        </p:nvCxnSpPr>
        <p:spPr>
          <a:xfrm rot="10800000" flipH="1">
            <a:off x="2682859" y="4909868"/>
            <a:ext cx="788" cy="1588184"/>
          </a:xfrm>
          <a:prstGeom prst="bentConnector3">
            <a:avLst>
              <a:gd name="adj1" fmla="val -77084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7BEC8EC-6417-B100-033D-DF01D2BDACC4}"/>
              </a:ext>
            </a:extLst>
          </p:cNvPr>
          <p:cNvSpPr/>
          <p:nvPr/>
        </p:nvSpPr>
        <p:spPr>
          <a:xfrm>
            <a:off x="9815335" y="3215608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sscratch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60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8" grpId="0" animBg="1"/>
      <p:bldP spid="33" grpId="0" animBg="1"/>
      <p:bldP spid="46" grpId="0" animBg="1"/>
      <p:bldP spid="54" grpId="0"/>
      <p:bldP spid="55" grpId="0" animBg="1"/>
      <p:bldP spid="56" grpId="0" animBg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5" grpId="0"/>
      <p:bldP spid="70" grpId="0" animBg="1"/>
      <p:bldP spid="86" grpId="0"/>
      <p:bldP spid="87" grpId="0" animBg="1"/>
      <p:bldP spid="88" grpId="0" animBg="1"/>
      <p:bldP spid="89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System Calls: 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9B7BB-E921-33DD-939D-46C858793E1F}"/>
              </a:ext>
            </a:extLst>
          </p:cNvPr>
          <p:cNvSpPr/>
          <p:nvPr/>
        </p:nvSpPr>
        <p:spPr>
          <a:xfrm>
            <a:off x="1688076" y="1466309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sstatus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A9628D60-67C7-FB11-8BE4-7728A4C3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65100"/>
              </p:ext>
            </p:extLst>
          </p:nvPr>
        </p:nvGraphicFramePr>
        <p:xfrm>
          <a:off x="4149635" y="4403470"/>
          <a:ext cx="38927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46">
                  <a:extLst>
                    <a:ext uri="{9D8B030D-6E8A-4147-A177-3AD203B41FA5}">
                      <a16:colId xmlns:a16="http://schemas.microsoft.com/office/drawing/2014/main" val="1137198503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2283788669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230102276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595338887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6795108"/>
                    </a:ext>
                  </a:extLst>
                </a:gridCol>
              </a:tblGrid>
              <a:tr h="1763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SPP: </a:t>
                      </a:r>
                      <a:endParaRPr lang="en-US" sz="1400" b="0" dirty="0">
                        <a:solidFill>
                          <a:srgbClr val="0080D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SIE: </a:t>
                      </a:r>
                      <a:endParaRPr lang="en-US" sz="1400" b="0" dirty="0">
                        <a:solidFill>
                          <a:srgbClr val="0080D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6450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0EBA396-E89C-B943-6571-E92DBB18D4D6}"/>
              </a:ext>
            </a:extLst>
          </p:cNvPr>
          <p:cNvSpPr txBox="1"/>
          <p:nvPr/>
        </p:nvSpPr>
        <p:spPr>
          <a:xfrm>
            <a:off x="6898568" y="4360233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DE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05478-6729-E0E3-5987-8F9CE578AFC1}"/>
              </a:ext>
            </a:extLst>
          </p:cNvPr>
          <p:cNvSpPr txBox="1"/>
          <p:nvPr/>
        </p:nvSpPr>
        <p:spPr>
          <a:xfrm>
            <a:off x="6898567" y="4371204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DE"/>
                </a:solidFill>
              </a:rPr>
              <a:t>1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94638EF-0DB0-90C6-1277-4BC99B26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25" y="1444718"/>
            <a:ext cx="6561714" cy="223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C852E-9D4C-553B-0F1B-C29806ECBDE6}"/>
              </a:ext>
            </a:extLst>
          </p:cNvPr>
          <p:cNvSpPr txBox="1"/>
          <p:nvPr/>
        </p:nvSpPr>
        <p:spPr>
          <a:xfrm>
            <a:off x="9460975" y="2297427"/>
            <a:ext cx="256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part will enable SIE again?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9E017-A3B9-63D1-2B04-7EA38B0D2BB9}"/>
              </a:ext>
            </a:extLst>
          </p:cNvPr>
          <p:cNvSpPr txBox="1"/>
          <p:nvPr/>
        </p:nvSpPr>
        <p:spPr>
          <a:xfrm>
            <a:off x="5340578" y="4360233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D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68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4" grpId="1"/>
      <p:bldP spid="25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System Calls: 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1F734-D247-5F6B-CB52-A97F16EC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10" y="1600755"/>
            <a:ext cx="7536180" cy="46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System Calls: OS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2B3F70-51E8-E002-30DF-BEA1E19F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79" y="2837602"/>
            <a:ext cx="1669079" cy="275861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B7609D1-E8D3-7AEB-5E3E-6BA52505B1F6}"/>
              </a:ext>
            </a:extLst>
          </p:cNvPr>
          <p:cNvSpPr/>
          <p:nvPr/>
        </p:nvSpPr>
        <p:spPr>
          <a:xfrm>
            <a:off x="4902170" y="3134679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satp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876DB4-673A-D54C-2924-38C10455C1BF}"/>
              </a:ext>
            </a:extLst>
          </p:cNvPr>
          <p:cNvSpPr/>
          <p:nvPr/>
        </p:nvSpPr>
        <p:spPr>
          <a:xfrm>
            <a:off x="4902169" y="3648418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sp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A555DB-06DF-9594-992A-27613BDA7FE4}"/>
              </a:ext>
            </a:extLst>
          </p:cNvPr>
          <p:cNvSpPr/>
          <p:nvPr/>
        </p:nvSpPr>
        <p:spPr>
          <a:xfrm>
            <a:off x="4901382" y="4162157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t0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2C75AC19-C5E0-382E-280C-9C2BDF9931B5}"/>
              </a:ext>
            </a:extLst>
          </p:cNvPr>
          <p:cNvSpPr/>
          <p:nvPr/>
        </p:nvSpPr>
        <p:spPr>
          <a:xfrm>
            <a:off x="6351359" y="3134679"/>
            <a:ext cx="243236" cy="18402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8860C64-4306-EA83-DBC6-49F8539DBA8F}"/>
              </a:ext>
            </a:extLst>
          </p:cNvPr>
          <p:cNvCxnSpPr>
            <a:cxnSpLocks/>
          </p:cNvCxnSpPr>
          <p:nvPr/>
        </p:nvCxnSpPr>
        <p:spPr>
          <a:xfrm flipV="1">
            <a:off x="6630270" y="3231741"/>
            <a:ext cx="1627335" cy="830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EB0433D-D3BB-E365-8874-D645CE03A6C8}"/>
              </a:ext>
            </a:extLst>
          </p:cNvPr>
          <p:cNvSpPr txBox="1"/>
          <p:nvPr/>
        </p:nvSpPr>
        <p:spPr>
          <a:xfrm>
            <a:off x="6712847" y="3773823"/>
            <a:ext cx="55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save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4AA9F4-BA20-E0AF-6838-E5C19785EC55}"/>
              </a:ext>
            </a:extLst>
          </p:cNvPr>
          <p:cNvSpPr/>
          <p:nvPr/>
        </p:nvSpPr>
        <p:spPr>
          <a:xfrm>
            <a:off x="2581156" y="3134679"/>
            <a:ext cx="2134282" cy="283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 page address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69149AD-9C07-9EE4-3D95-4BBB745CC6A0}"/>
              </a:ext>
            </a:extLst>
          </p:cNvPr>
          <p:cNvSpPr/>
          <p:nvPr/>
        </p:nvSpPr>
        <p:spPr>
          <a:xfrm>
            <a:off x="2581156" y="3648531"/>
            <a:ext cx="2134283" cy="283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 stack address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8DF6FE-AFC7-2D9B-FDE4-38A2D5FB9F32}"/>
              </a:ext>
            </a:extLst>
          </p:cNvPr>
          <p:cNvSpPr/>
          <p:nvPr/>
        </p:nvSpPr>
        <p:spPr>
          <a:xfrm>
            <a:off x="2581155" y="4159412"/>
            <a:ext cx="2134283" cy="283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halkboard" panose="03050602040202020205" pitchFamily="66" charset="77"/>
              </a:rPr>
              <a:t>usertrap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</a:t>
            </a:r>
            <a:r>
              <a:rPr lang="en-US" sz="1600" dirty="0">
                <a:solidFill>
                  <a:schemeClr val="tx1"/>
                </a:solidFill>
              </a:rPr>
              <a:t> address</a:t>
            </a:r>
          </a:p>
        </p:txBody>
      </p:sp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BF0D99FA-7D2E-4847-0868-FF987FED5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15838"/>
              </p:ext>
            </p:extLst>
          </p:nvPr>
        </p:nvGraphicFramePr>
        <p:xfrm>
          <a:off x="4065517" y="1469914"/>
          <a:ext cx="38927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46">
                  <a:extLst>
                    <a:ext uri="{9D8B030D-6E8A-4147-A177-3AD203B41FA5}">
                      <a16:colId xmlns:a16="http://schemas.microsoft.com/office/drawing/2014/main" val="1137198503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2283788669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230102276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595338887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6795108"/>
                    </a:ext>
                  </a:extLst>
                </a:gridCol>
              </a:tblGrid>
              <a:tr h="1763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SPP: </a:t>
                      </a:r>
                      <a:endParaRPr lang="en-US" sz="1400" b="0" dirty="0">
                        <a:solidFill>
                          <a:srgbClr val="0080D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SIE: </a:t>
                      </a:r>
                      <a:endParaRPr lang="en-US" sz="1400" b="0" dirty="0">
                        <a:solidFill>
                          <a:srgbClr val="0080D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64509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19F5BD5-9B87-379A-AE53-78A4E5932389}"/>
              </a:ext>
            </a:extLst>
          </p:cNvPr>
          <p:cNvSpPr/>
          <p:nvPr/>
        </p:nvSpPr>
        <p:spPr>
          <a:xfrm>
            <a:off x="4899485" y="4681023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rgbClr val="008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80DE"/>
                </a:solidFill>
                <a:latin typeface="Chalkboard" panose="03050602040202020205" pitchFamily="66" charset="77"/>
              </a:rPr>
              <a:t>hartid</a:t>
            </a:r>
            <a:endParaRPr lang="en-US" dirty="0">
              <a:solidFill>
                <a:srgbClr val="0080DE"/>
              </a:solidFill>
              <a:latin typeface="Chalkboard" panose="03050602040202020205" pitchFamily="66" charset="77"/>
            </a:endParaRPr>
          </a:p>
        </p:txBody>
      </p:sp>
      <p:graphicFrame>
        <p:nvGraphicFramePr>
          <p:cNvPr id="45" name="Table 16">
            <a:extLst>
              <a:ext uri="{FF2B5EF4-FFF2-40B4-BE49-F238E27FC236}">
                <a16:creationId xmlns:a16="http://schemas.microsoft.com/office/drawing/2014/main" id="{3327BF2F-51A5-89D4-C74D-6EDA46943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0636"/>
              </p:ext>
            </p:extLst>
          </p:nvPr>
        </p:nvGraphicFramePr>
        <p:xfrm>
          <a:off x="3442647" y="5199889"/>
          <a:ext cx="38927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46">
                  <a:extLst>
                    <a:ext uri="{9D8B030D-6E8A-4147-A177-3AD203B41FA5}">
                      <a16:colId xmlns:a16="http://schemas.microsoft.com/office/drawing/2014/main" val="1137198503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2283788669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230102276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595338887"/>
                    </a:ext>
                  </a:extLst>
                </a:gridCol>
                <a:gridCol w="778546">
                  <a:extLst>
                    <a:ext uri="{9D8B030D-6E8A-4147-A177-3AD203B41FA5}">
                      <a16:colId xmlns:a16="http://schemas.microsoft.com/office/drawing/2014/main" val="36795108"/>
                    </a:ext>
                  </a:extLst>
                </a:gridCol>
              </a:tblGrid>
              <a:tr h="1763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SPIE: </a:t>
                      </a:r>
                      <a:endParaRPr lang="en-US" sz="1400" b="0" dirty="0">
                        <a:solidFill>
                          <a:srgbClr val="0080D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SPP: </a:t>
                      </a:r>
                      <a:endParaRPr lang="en-US" sz="1400" b="0" dirty="0">
                        <a:solidFill>
                          <a:srgbClr val="0080D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64509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B2AACC09-FE3E-0224-4B71-3E533724708F}"/>
              </a:ext>
            </a:extLst>
          </p:cNvPr>
          <p:cNvSpPr/>
          <p:nvPr/>
        </p:nvSpPr>
        <p:spPr>
          <a:xfrm>
            <a:off x="4899485" y="2194010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stvec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7C9A01-B287-92DC-5201-246DF2BC7B73}"/>
              </a:ext>
            </a:extLst>
          </p:cNvPr>
          <p:cNvSpPr txBox="1"/>
          <p:nvPr/>
        </p:nvSpPr>
        <p:spPr>
          <a:xfrm>
            <a:off x="6783424" y="1429992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DE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80AAE5-EDFA-77B5-0D5C-E751C3B30AB7}"/>
              </a:ext>
            </a:extLst>
          </p:cNvPr>
          <p:cNvSpPr txBox="1"/>
          <p:nvPr/>
        </p:nvSpPr>
        <p:spPr>
          <a:xfrm>
            <a:off x="6192707" y="5167623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DE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6B5CEE-B76D-7876-177A-919A2FDF8A4D}"/>
              </a:ext>
            </a:extLst>
          </p:cNvPr>
          <p:cNvSpPr txBox="1"/>
          <p:nvPr/>
        </p:nvSpPr>
        <p:spPr>
          <a:xfrm>
            <a:off x="4660923" y="5167623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D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9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5" grpId="0" animBg="1"/>
      <p:bldP spid="56" grpId="0" animBg="1"/>
      <p:bldP spid="70" grpId="0" animBg="1"/>
      <p:bldP spid="86" grpId="0"/>
      <p:bldP spid="87" grpId="0" animBg="1"/>
      <p:bldP spid="88" grpId="0" animBg="1"/>
      <p:bldP spid="89" grpId="0" animBg="1"/>
      <p:bldP spid="41" grpId="0" animBg="1"/>
      <p:bldP spid="49" grpId="0" animBg="1"/>
      <p:bldP spid="50" grpId="0"/>
      <p:bldP spid="67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System Calls: 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9B7BB-E921-33DD-939D-46C858793E1F}"/>
              </a:ext>
            </a:extLst>
          </p:cNvPr>
          <p:cNvSpPr/>
          <p:nvPr/>
        </p:nvSpPr>
        <p:spPr>
          <a:xfrm>
            <a:off x="1811765" y="1734612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satp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2E5BD-DCDA-5956-0EBC-F3D964233D0D}"/>
              </a:ext>
            </a:extLst>
          </p:cNvPr>
          <p:cNvSpPr/>
          <p:nvPr/>
        </p:nvSpPr>
        <p:spPr>
          <a:xfrm>
            <a:off x="6573076" y="3245979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halkboard" panose="03050602040202020205" pitchFamily="66" charset="77"/>
              </a:rPr>
              <a:t>a0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516A1-A090-02C7-5013-694BE7B120F4}"/>
              </a:ext>
            </a:extLst>
          </p:cNvPr>
          <p:cNvSpPr/>
          <p:nvPr/>
        </p:nvSpPr>
        <p:spPr>
          <a:xfrm>
            <a:off x="6573076" y="3770670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6DAED5-D0DC-B2DA-252E-F7024EF6D035}"/>
              </a:ext>
            </a:extLst>
          </p:cNvPr>
          <p:cNvSpPr/>
          <p:nvPr/>
        </p:nvSpPr>
        <p:spPr>
          <a:xfrm>
            <a:off x="6573076" y="4295362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a7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0A9B06-E8A0-9201-F0C5-610B57F01300}"/>
              </a:ext>
            </a:extLst>
          </p:cNvPr>
          <p:cNvSpPr/>
          <p:nvPr/>
        </p:nvSpPr>
        <p:spPr>
          <a:xfrm>
            <a:off x="6573075" y="4820054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2B3F70-51E8-E002-30DF-BEA1E19F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72" y="2597115"/>
            <a:ext cx="1669079" cy="27586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36E8B89-6FD1-C611-60B7-BF78280F3C9B}"/>
              </a:ext>
            </a:extLst>
          </p:cNvPr>
          <p:cNvSpPr/>
          <p:nvPr/>
        </p:nvSpPr>
        <p:spPr>
          <a:xfrm>
            <a:off x="6573074" y="2684650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0BFC26-EC6D-B0EF-16EF-713792768240}"/>
              </a:ext>
            </a:extLst>
          </p:cNvPr>
          <p:cNvSpPr/>
          <p:nvPr/>
        </p:nvSpPr>
        <p:spPr>
          <a:xfrm>
            <a:off x="4353875" y="1734611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a1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D032C04-9C8E-6440-3A6A-D55F9F4F5711}"/>
              </a:ext>
            </a:extLst>
          </p:cNvPr>
          <p:cNvSpPr/>
          <p:nvPr/>
        </p:nvSpPr>
        <p:spPr>
          <a:xfrm>
            <a:off x="6337942" y="2702966"/>
            <a:ext cx="235132" cy="24293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FAB73D-347A-E886-F1D8-94155973E62F}"/>
              </a:ext>
            </a:extLst>
          </p:cNvPr>
          <p:cNvSpPr txBox="1"/>
          <p:nvPr/>
        </p:nvSpPr>
        <p:spPr>
          <a:xfrm>
            <a:off x="5702122" y="3611601"/>
            <a:ext cx="53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load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8EBB8ED-04B5-BFBE-95E9-72692DD0BC71}"/>
              </a:ext>
            </a:extLst>
          </p:cNvPr>
          <p:cNvCxnSpPr>
            <a:cxnSpLocks/>
            <a:stCxn id="4" idx="0"/>
            <a:endCxn id="28" idx="0"/>
          </p:cNvCxnSpPr>
          <p:nvPr/>
        </p:nvCxnSpPr>
        <p:spPr>
          <a:xfrm rot="5400000" flipH="1" flipV="1">
            <a:off x="3807809" y="463557"/>
            <a:ext cx="1" cy="2542110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CC84E0B-727C-C6EF-7759-D6EAB0D7F1C0}"/>
              </a:ext>
            </a:extLst>
          </p:cNvPr>
          <p:cNvSpPr txBox="1"/>
          <p:nvPr/>
        </p:nvSpPr>
        <p:spPr>
          <a:xfrm>
            <a:off x="3528985" y="1480396"/>
            <a:ext cx="55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swap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E533EC8-AAEC-E7CE-2DAD-73336365F8E8}"/>
              </a:ext>
            </a:extLst>
          </p:cNvPr>
          <p:cNvCxnSpPr/>
          <p:nvPr/>
        </p:nvCxnSpPr>
        <p:spPr>
          <a:xfrm>
            <a:off x="5282530" y="2894344"/>
            <a:ext cx="1103812" cy="1025034"/>
          </a:xfrm>
          <a:prstGeom prst="bentConnector3">
            <a:avLst>
              <a:gd name="adj1" fmla="val 27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E54B17-2AE5-9316-4458-877069DF18E1}"/>
              </a:ext>
            </a:extLst>
          </p:cNvPr>
          <p:cNvSpPr/>
          <p:nvPr/>
        </p:nvSpPr>
        <p:spPr>
          <a:xfrm>
            <a:off x="6248753" y="1732502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t0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8E733-3458-8716-E1E4-EF4515C147FC}"/>
              </a:ext>
            </a:extLst>
          </p:cNvPr>
          <p:cNvSpPr/>
          <p:nvPr/>
        </p:nvSpPr>
        <p:spPr>
          <a:xfrm>
            <a:off x="8790863" y="1732501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sscratch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A70CACB-CB74-05B5-DFAA-46D6242F8E6D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8244797" y="461447"/>
            <a:ext cx="1" cy="2542110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3D93E5-9B6B-3AE0-2EDD-D4E38C022B05}"/>
              </a:ext>
            </a:extLst>
          </p:cNvPr>
          <p:cNvSpPr txBox="1"/>
          <p:nvPr/>
        </p:nvSpPr>
        <p:spPr>
          <a:xfrm>
            <a:off x="7965973" y="1478286"/>
            <a:ext cx="55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swap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9CC43B-6A71-4108-6051-CD7DD3DD765F}"/>
              </a:ext>
            </a:extLst>
          </p:cNvPr>
          <p:cNvSpPr/>
          <p:nvPr/>
        </p:nvSpPr>
        <p:spPr>
          <a:xfrm>
            <a:off x="8753374" y="3245978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sscratch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4949A-230A-2E3D-D992-C919BB84F246}"/>
              </a:ext>
            </a:extLst>
          </p:cNvPr>
          <p:cNvSpPr/>
          <p:nvPr/>
        </p:nvSpPr>
        <p:spPr>
          <a:xfrm>
            <a:off x="1811763" y="2702966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t0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568F09C-6356-48E3-6BA3-B37341AEACC6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3261741" y="2849925"/>
            <a:ext cx="1092137" cy="128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EFD9F2-1D32-A613-CECA-B1858ED09C92}"/>
              </a:ext>
            </a:extLst>
          </p:cNvPr>
          <p:cNvSpPr/>
          <p:nvPr/>
        </p:nvSpPr>
        <p:spPr>
          <a:xfrm>
            <a:off x="1815083" y="3265324"/>
            <a:ext cx="1446657" cy="283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previous a0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D704054-A3B7-70B6-3B9C-A4CBC57977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97197" y="1962406"/>
            <a:ext cx="1" cy="2542110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5ED91-F8C5-C101-20B6-A0D3CE42A2E7}"/>
              </a:ext>
            </a:extLst>
          </p:cNvPr>
          <p:cNvSpPr txBox="1"/>
          <p:nvPr/>
        </p:nvSpPr>
        <p:spPr>
          <a:xfrm>
            <a:off x="8118373" y="2979245"/>
            <a:ext cx="55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DE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7309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8" grpId="0" animBg="1"/>
      <p:bldP spid="33" grpId="0" animBg="1"/>
      <p:bldP spid="54" grpId="0"/>
      <p:bldP spid="65" grpId="0"/>
      <p:bldP spid="8" grpId="0" animBg="1"/>
      <p:bldP spid="12" grpId="0" animBg="1"/>
      <p:bldP spid="14" grpId="0"/>
      <p:bldP spid="15" grpId="0" animBg="1"/>
      <p:bldP spid="16" grpId="0" animBg="1"/>
      <p:bldP spid="29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AA09-7208-C495-7DB2-1B802C595AC7}"/>
              </a:ext>
            </a:extLst>
          </p:cNvPr>
          <p:cNvSpPr txBox="1"/>
          <p:nvPr/>
        </p:nvSpPr>
        <p:spPr>
          <a:xfrm>
            <a:off x="1775749" y="1934426"/>
            <a:ext cx="8640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Trampoline &amp; </a:t>
            </a:r>
            <a:r>
              <a:rPr lang="en-US" dirty="0" err="1"/>
              <a:t>Trapframe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Registers in </a:t>
            </a:r>
            <a:r>
              <a:rPr lang="en-US" dirty="0" err="1"/>
              <a:t>Risc</a:t>
            </a:r>
            <a:r>
              <a:rPr lang="en-US" dirty="0"/>
              <a:t>-V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CPU preparation for system calls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OS preparation for system calls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Hongwang</a:t>
            </a:r>
            <a:r>
              <a:rPr lang="en-US" dirty="0"/>
              <a:t> Li </a:t>
            </a:r>
          </a:p>
        </p:txBody>
      </p:sp>
    </p:spTree>
    <p:extLst>
      <p:ext uri="{BB962C8B-B14F-4D97-AF65-F5344CB8AC3E}">
        <p14:creationId xmlns:p14="http://schemas.microsoft.com/office/powerpoint/2010/main" val="178917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Policy Against Harassment at ACM Activities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421C4-5F09-BA0A-632A-D5AD898C1741}"/>
              </a:ext>
            </a:extLst>
          </p:cNvPr>
          <p:cNvSpPr txBox="1"/>
          <p:nvPr/>
        </p:nvSpPr>
        <p:spPr>
          <a:xfrm>
            <a:off x="1775749" y="1934426"/>
            <a:ext cx="8640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OS Meetup wants to encourage and preserve this open exchange of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ideas, which requires an environment that enables all to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participate without fear of personal harassment. We define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harassment to include specific unacceptable factors and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behaviors listed in the ACM’s policy against harassment.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Unacceptable behavior will not be tolerated.</a:t>
            </a:r>
          </a:p>
          <a:p>
            <a:r>
              <a:rPr lang="en-US" sz="2400" dirty="0">
                <a:latin typeface="Arial"/>
                <a:ea typeface="+mn-lt"/>
                <a:cs typeface="+mn-lt"/>
                <a:hlinkClick r:id="rId2"/>
              </a:rPr>
              <a:t>https://www.acm.org/about-acm/policy-against-harassment</a:t>
            </a:r>
            <a:endParaRPr lang="en-US" sz="2400" dirty="0">
              <a:latin typeface="Arial"/>
              <a:cs typeface="Arial"/>
            </a:endParaRPr>
          </a:p>
          <a:p>
            <a:pPr>
              <a:buNone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82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Syscall</a:t>
            </a:r>
            <a:r>
              <a:rPr lang="en-US" sz="2400" dirty="0">
                <a:solidFill>
                  <a:srgbClr val="0070C0"/>
                </a:solidFill>
              </a:rPr>
              <a:t> Preparation: Registers &amp;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421C4-5F09-BA0A-632A-D5AD898C1741}"/>
              </a:ext>
            </a:extLst>
          </p:cNvPr>
          <p:cNvSpPr txBox="1"/>
          <p:nvPr/>
        </p:nvSpPr>
        <p:spPr>
          <a:xfrm>
            <a:off x="1775749" y="1934426"/>
            <a:ext cx="8640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Recall: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Page 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Page table contents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Trampoline &amp; </a:t>
            </a:r>
            <a:r>
              <a:rPr lang="en-US" dirty="0" err="1"/>
              <a:t>Trapframe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Registers in </a:t>
            </a:r>
            <a:r>
              <a:rPr lang="en-US" dirty="0" err="1"/>
              <a:t>Risc</a:t>
            </a:r>
            <a:r>
              <a:rPr lang="en-US" dirty="0"/>
              <a:t>-V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Supervisor Registers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 Purpose Registers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System Calls (User -&gt; Kernel)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CPU does for us?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OS does for us?</a:t>
            </a:r>
          </a:p>
        </p:txBody>
      </p:sp>
    </p:spTree>
    <p:extLst>
      <p:ext uri="{BB962C8B-B14F-4D97-AF65-F5344CB8AC3E}">
        <p14:creationId xmlns:p14="http://schemas.microsoft.com/office/powerpoint/2010/main" val="84580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Recall: Page Table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885301-150D-462A-F402-A54EDD4D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82" y="1583160"/>
            <a:ext cx="8177235" cy="46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Recall: Page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E5A42-D37D-B58A-3508-60C286BA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22" y="1331087"/>
            <a:ext cx="5074719" cy="53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Recall: Page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5672B-AD96-9E23-415D-CD3230A7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41" y="1603193"/>
            <a:ext cx="6933718" cy="46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7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Page: Trampoline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11BE0-C401-61EF-D2C8-8C437ACA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83" y="1515962"/>
            <a:ext cx="8822434" cy="50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Page: </a:t>
            </a:r>
            <a:r>
              <a:rPr lang="en-US" sz="2400" dirty="0" err="1">
                <a:solidFill>
                  <a:srgbClr val="0070C0"/>
                </a:solidFill>
              </a:rPr>
              <a:t>Trapframe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F2D2F-BD0D-F66E-E5AC-583BA253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99" y="2551284"/>
            <a:ext cx="2223159" cy="3674388"/>
          </a:xfrm>
          <a:prstGeom prst="rect">
            <a:avLst/>
          </a:prstGeom>
        </p:spPr>
      </p:pic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2D4BAEB7-5773-56C2-44ED-B1D80C2F4C2A}"/>
              </a:ext>
            </a:extLst>
          </p:cNvPr>
          <p:cNvSpPr/>
          <p:nvPr/>
        </p:nvSpPr>
        <p:spPr>
          <a:xfrm>
            <a:off x="7309762" y="1597157"/>
            <a:ext cx="809897" cy="82314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Kernel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D6587-2CDC-DE2A-A9F5-5C2132704081}"/>
              </a:ext>
            </a:extLst>
          </p:cNvPr>
          <p:cNvSpPr/>
          <p:nvPr/>
        </p:nvSpPr>
        <p:spPr>
          <a:xfrm>
            <a:off x="3896689" y="3139885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0CB19-157E-9B08-08A4-CF923717DAB0}"/>
              </a:ext>
            </a:extLst>
          </p:cNvPr>
          <p:cNvSpPr/>
          <p:nvPr/>
        </p:nvSpPr>
        <p:spPr>
          <a:xfrm>
            <a:off x="3896689" y="3664577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a7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FBA34A-F702-82FB-45DC-E0269ECD1135}"/>
              </a:ext>
            </a:extLst>
          </p:cNvPr>
          <p:cNvSpPr/>
          <p:nvPr/>
        </p:nvSpPr>
        <p:spPr>
          <a:xfrm>
            <a:off x="3896688" y="4189269"/>
            <a:ext cx="1449977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03EBC1-01E8-D18C-C987-63ADC92FC534}"/>
              </a:ext>
            </a:extLst>
          </p:cNvPr>
          <p:cNvSpPr/>
          <p:nvPr/>
        </p:nvSpPr>
        <p:spPr>
          <a:xfrm>
            <a:off x="3896690" y="1597157"/>
            <a:ext cx="2423161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 page address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8BD3D74-2D61-4D65-317D-D2A7F734F460}"/>
              </a:ext>
            </a:extLst>
          </p:cNvPr>
          <p:cNvSpPr/>
          <p:nvPr/>
        </p:nvSpPr>
        <p:spPr>
          <a:xfrm>
            <a:off x="3570124" y="1615473"/>
            <a:ext cx="235132" cy="28051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110665-C569-9CCB-245B-5AC64991CFAA}"/>
              </a:ext>
            </a:extLst>
          </p:cNvPr>
          <p:cNvSpPr/>
          <p:nvPr/>
        </p:nvSpPr>
        <p:spPr>
          <a:xfrm>
            <a:off x="3896689" y="2110172"/>
            <a:ext cx="2423161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kernel stack address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2DBDC3-E843-F435-1C53-5642B90DB993}"/>
              </a:ext>
            </a:extLst>
          </p:cNvPr>
          <p:cNvSpPr/>
          <p:nvPr/>
        </p:nvSpPr>
        <p:spPr>
          <a:xfrm>
            <a:off x="3896689" y="2623187"/>
            <a:ext cx="2423161" cy="2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halkboard" panose="03050602040202020205" pitchFamily="66" charset="77"/>
              </a:rPr>
              <a:t>usertrap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</a:t>
            </a:r>
            <a:r>
              <a:rPr lang="en-US" sz="1600" dirty="0">
                <a:solidFill>
                  <a:schemeClr val="tx1"/>
                </a:solidFill>
              </a:rPr>
              <a:t> address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A951F9-7726-6637-6B21-136866F7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762" y="2610621"/>
            <a:ext cx="3443839" cy="415695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8AC9F1B-7E2C-D2D6-0DE5-472FCCFB8E79}"/>
              </a:ext>
            </a:extLst>
          </p:cNvPr>
          <p:cNvSpPr/>
          <p:nvPr/>
        </p:nvSpPr>
        <p:spPr>
          <a:xfrm>
            <a:off x="8546975" y="1597157"/>
            <a:ext cx="1277382" cy="20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F93FBF-F972-FA36-AAE8-88419F3F198E}"/>
              </a:ext>
            </a:extLst>
          </p:cNvPr>
          <p:cNvSpPr/>
          <p:nvPr/>
        </p:nvSpPr>
        <p:spPr>
          <a:xfrm>
            <a:off x="8549151" y="1902213"/>
            <a:ext cx="1275206" cy="20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910D3A-03DD-AA72-4DE3-72A3B9704776}"/>
              </a:ext>
            </a:extLst>
          </p:cNvPr>
          <p:cNvSpPr/>
          <p:nvPr/>
        </p:nvSpPr>
        <p:spPr>
          <a:xfrm>
            <a:off x="8546975" y="2210770"/>
            <a:ext cx="1277382" cy="209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42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Risc</a:t>
            </a:r>
            <a:r>
              <a:rPr lang="en-US" sz="2400" dirty="0">
                <a:solidFill>
                  <a:srgbClr val="0070C0"/>
                </a:solidFill>
              </a:rPr>
              <a:t>-V Registers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E3D35-8430-5208-B81A-62B880C4FD05}"/>
              </a:ext>
            </a:extLst>
          </p:cNvPr>
          <p:cNvSpPr txBox="1"/>
          <p:nvPr/>
        </p:nvSpPr>
        <p:spPr>
          <a:xfrm>
            <a:off x="2142703" y="1495586"/>
            <a:ext cx="412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Supervisor control and status registers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58B51-E79C-05A4-0147-9B221644F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758" y="2518832"/>
            <a:ext cx="4612565" cy="381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9CE10-DCCD-BEF2-99AF-2B3C3DFDE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982" y="1495587"/>
            <a:ext cx="2147260" cy="50227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A4E259-3352-6ED8-780D-B69D2D8D6FA3}"/>
              </a:ext>
            </a:extLst>
          </p:cNvPr>
          <p:cNvSpPr txBox="1"/>
          <p:nvPr/>
        </p:nvSpPr>
        <p:spPr>
          <a:xfrm>
            <a:off x="2142703" y="1907045"/>
            <a:ext cx="412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6"/>
              </a:rPr>
              <a:t>General purpose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5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426</Words>
  <Application>Microsoft Macintosh PowerPoint</Application>
  <PresentationFormat>Widescreen</PresentationFormat>
  <Paragraphs>154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Chalkboard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Lin</dc:creator>
  <cp:lastModifiedBy>Wen Lin</cp:lastModifiedBy>
  <cp:revision>64</cp:revision>
  <dcterms:created xsi:type="dcterms:W3CDTF">2022-08-07T16:41:37Z</dcterms:created>
  <dcterms:modified xsi:type="dcterms:W3CDTF">2022-08-13T22:07:41Z</dcterms:modified>
</cp:coreProperties>
</file>