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4BC20-58E6-43B6-AB22-D2834093A51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770AB-472F-4E0F-B583-D93E8354A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53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A394-4E1C-4096-8839-5C0A255409E4}" type="datetime4">
              <a:rPr lang="en-US" smtClean="0"/>
              <a:t>October 11,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Lam Thai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lam-thai-nguyen.github.io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6175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338762" y="818984"/>
            <a:ext cx="35144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/>
          <p:cNvSpPr>
            <a:spLocks noGrp="1"/>
          </p:cNvSpPr>
          <p:nvPr>
            <p:ph sz="quarter" idx="13" hasCustomPrompt="1"/>
          </p:nvPr>
        </p:nvSpPr>
        <p:spPr>
          <a:xfrm>
            <a:off x="4048125" y="461177"/>
            <a:ext cx="4095750" cy="357808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smtClean="0"/>
              <a:t>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7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4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0A901-F690-4C2A-9562-CCE09C4E22C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6E1D1-DC1A-42F1-B8FF-B0795A67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1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Can we trust bounding box annotations for object detection? (2022</a:t>
            </a:r>
            <a:r>
              <a:rPr lang="en-GB" smtClean="0"/>
              <a:t>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Lam Thai Nguyen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9595-DC90-436A-B09B-C8DFB2A287C1}" type="datetime4">
              <a:rPr lang="en-US" smtClean="0"/>
              <a:t>October 11,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smtClean="0"/>
              <a:t>Findings – COCO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3996" y="6241774"/>
            <a:ext cx="74282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sz="1050">
                <a:solidFill>
                  <a:schemeClr val="bg1"/>
                </a:solidFill>
              </a:rPr>
              <a:t>Murrugarra-Llerena, J., Kirsten, L. N., &amp; Jung, C. R. (2022). </a:t>
            </a:r>
            <a:r>
              <a:rPr lang="en-US" sz="1050" i="1">
                <a:solidFill>
                  <a:schemeClr val="bg1"/>
                </a:solidFill>
              </a:rPr>
              <a:t>Can we trust bounding box annotations for object detection?</a:t>
            </a:r>
            <a:r>
              <a:rPr lang="en-US" sz="1050">
                <a:solidFill>
                  <a:schemeClr val="bg1"/>
                </a:solidFill>
              </a:rPr>
              <a:t>. In Proceedings of the IEEE/CVF Conference on Computer Vision and Pattern Recognition (pp. 4813-4822).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879542" y="1448043"/>
            <a:ext cx="7171892" cy="3961914"/>
            <a:chOff x="2510054" y="1594237"/>
            <a:chExt cx="7171892" cy="39619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0054" y="1594237"/>
              <a:ext cx="7171892" cy="366952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510054" y="5263763"/>
              <a:ext cx="717189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smtClean="0">
                  <a:solidFill>
                    <a:schemeClr val="bg1"/>
                  </a:solidFill>
                </a:rPr>
                <a:t>Scatter plot of the smallest dimension - min(W</a:t>
              </a:r>
              <a:r>
                <a:rPr lang="en-US" sz="1300">
                  <a:solidFill>
                    <a:schemeClr val="bg1"/>
                  </a:solidFill>
                </a:rPr>
                <a:t>, H</a:t>
              </a:r>
              <a:r>
                <a:rPr lang="en-US" sz="1300" smtClean="0">
                  <a:solidFill>
                    <a:schemeClr val="bg1"/>
                  </a:solidFill>
                </a:rPr>
                <a:t>) - of SHBB and IOU(AHBB, SHBB).</a:t>
              </a:r>
              <a:endParaRPr lang="en-US" sz="130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8296" y="2690336"/>
            <a:ext cx="3927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The effect on IOU is dependent on BB size (especially for small BB</a:t>
            </a:r>
            <a:r>
              <a:rPr lang="en-US" sz="1600" smtClean="0">
                <a:solidFill>
                  <a:schemeClr val="bg1"/>
                </a:solidFill>
              </a:rPr>
              <a:t>).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Small and medium objects are more susceptible to sub-pixel errors than large objects.</a:t>
            </a:r>
          </a:p>
        </p:txBody>
      </p:sp>
    </p:spTree>
    <p:extLst>
      <p:ext uri="{BB962C8B-B14F-4D97-AF65-F5344CB8AC3E}">
        <p14:creationId xmlns:p14="http://schemas.microsoft.com/office/powerpoint/2010/main" val="133431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smtClean="0"/>
              <a:t>Findings – VOC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3996" y="6241774"/>
            <a:ext cx="74282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sz="1050">
                <a:solidFill>
                  <a:schemeClr val="bg1"/>
                </a:solidFill>
              </a:rPr>
              <a:t>Murrugarra-Llerena, J., Kirsten, L. N., &amp; Jung, C. R. (2022). </a:t>
            </a:r>
            <a:r>
              <a:rPr lang="en-US" sz="1050" i="1">
                <a:solidFill>
                  <a:schemeClr val="bg1"/>
                </a:solidFill>
              </a:rPr>
              <a:t>Can we trust bounding box annotations for object detection?</a:t>
            </a:r>
            <a:r>
              <a:rPr lang="en-US" sz="1050">
                <a:solidFill>
                  <a:schemeClr val="bg1"/>
                </a:solidFill>
              </a:rPr>
              <a:t>. In Proceedings of the IEEE/CVF Conference on Computer Vision and Pattern Recognition (pp. 4813-4822).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76046" y="3259723"/>
            <a:ext cx="523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smtClean="0">
                <a:solidFill>
                  <a:schemeClr val="bg1"/>
                </a:solidFill>
              </a:rPr>
              <a:t>VOC experiments yields similar results.</a:t>
            </a:r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31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smtClean="0"/>
              <a:t>Findings – DOTA 1.0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3996" y="6241774"/>
            <a:ext cx="74282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sz="1050">
                <a:solidFill>
                  <a:schemeClr val="bg1"/>
                </a:solidFill>
              </a:rPr>
              <a:t>Murrugarra-Llerena, J., Kirsten, L. N., &amp; Jung, C. R. (2022). </a:t>
            </a:r>
            <a:r>
              <a:rPr lang="en-US" sz="1050" i="1">
                <a:solidFill>
                  <a:schemeClr val="bg1"/>
                </a:solidFill>
              </a:rPr>
              <a:t>Can we trust bounding box annotations for object detection?</a:t>
            </a:r>
            <a:r>
              <a:rPr lang="en-US" sz="1050">
                <a:solidFill>
                  <a:schemeClr val="bg1"/>
                </a:solidFill>
              </a:rPr>
              <a:t>. In Proceedings of the IEEE/CVF Conference on Computer Vision and Pattern Recognition (pp. 4813-4822).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78943" y="1029878"/>
            <a:ext cx="9251616" cy="2992003"/>
            <a:chOff x="1478943" y="3017704"/>
            <a:chExt cx="9251616" cy="299200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189"/>
            <a:stretch/>
          </p:blipFill>
          <p:spPr>
            <a:xfrm>
              <a:off x="1478943" y="3017704"/>
              <a:ext cx="9251616" cy="271500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478943" y="5732708"/>
              <a:ext cx="92516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smtClean="0">
                  <a:solidFill>
                    <a:schemeClr val="bg1"/>
                  </a:solidFill>
                </a:rPr>
                <a:t>Examples of AOBB (</a:t>
              </a:r>
              <a:r>
                <a:rPr lang="en-GB" sz="1200" smtClean="0">
                  <a:solidFill>
                    <a:srgbClr val="FF0000"/>
                  </a:solidFill>
                </a:rPr>
                <a:t>Red</a:t>
              </a:r>
              <a:r>
                <a:rPr lang="en-GB" sz="1200" smtClean="0">
                  <a:solidFill>
                    <a:schemeClr val="bg1"/>
                  </a:solidFill>
                </a:rPr>
                <a:t>) and SOBB (</a:t>
              </a:r>
              <a:r>
                <a:rPr lang="en-GB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Blue</a:t>
              </a:r>
              <a:r>
                <a:rPr lang="en-GB" sz="1200" smtClean="0">
                  <a:solidFill>
                    <a:schemeClr val="bg1"/>
                  </a:solidFill>
                </a:rPr>
                <a:t>) from DOTA 1.0.</a:t>
              </a: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16943" y="4539566"/>
            <a:ext cx="10758114" cy="98488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600" smtClean="0">
                <a:solidFill>
                  <a:schemeClr val="bg1"/>
                </a:solidFill>
              </a:rPr>
              <a:t>Rectangular shaped objects yield high IOU.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600" smtClean="0">
                <a:solidFill>
                  <a:schemeClr val="bg1"/>
                </a:solidFill>
              </a:rPr>
              <a:t>Circular shape leads to ambiguous BB orientation (any orientation yields the same area).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600" smtClean="0">
                <a:solidFill>
                  <a:schemeClr val="bg1"/>
                </a:solidFill>
              </a:rPr>
              <a:t>Airplanes and irregularly-shaped objects have arbitrary orientations.</a:t>
            </a:r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1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smtClean="0"/>
              <a:t>Findings – DOTA 1.0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3996" y="6241774"/>
            <a:ext cx="74282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sz="1050">
                <a:solidFill>
                  <a:schemeClr val="bg1"/>
                </a:solidFill>
              </a:rPr>
              <a:t>Murrugarra-Llerena, J., Kirsten, L. N., &amp; Jung, C. R. (2022). </a:t>
            </a:r>
            <a:r>
              <a:rPr lang="en-US" sz="1050" i="1">
                <a:solidFill>
                  <a:schemeClr val="bg1"/>
                </a:solidFill>
              </a:rPr>
              <a:t>Can we trust bounding box annotations for object detection?</a:t>
            </a:r>
            <a:r>
              <a:rPr lang="en-US" sz="1050">
                <a:solidFill>
                  <a:schemeClr val="bg1"/>
                </a:solidFill>
              </a:rPr>
              <a:t>. In Proceedings of the IEEE/CVF Conference on Computer Vision and Pattern Recognition (pp. 4813-4822).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08952" y="1877669"/>
            <a:ext cx="6713072" cy="3102663"/>
            <a:chOff x="5108952" y="1706460"/>
            <a:chExt cx="6713072" cy="310266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8952" y="1706460"/>
              <a:ext cx="6713072" cy="279488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08952" y="4501346"/>
              <a:ext cx="6713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chemeClr val="bg1"/>
                  </a:solidFill>
                </a:rPr>
                <a:t>Scatter plot of the smallest dimension </a:t>
              </a:r>
              <a:r>
                <a:rPr lang="en-US" sz="1400" smtClean="0">
                  <a:solidFill>
                    <a:schemeClr val="bg1"/>
                  </a:solidFill>
                </a:rPr>
                <a:t>of SOBB </a:t>
              </a:r>
              <a:r>
                <a:rPr lang="en-US" sz="1400" smtClean="0">
                  <a:solidFill>
                    <a:schemeClr val="bg1"/>
                  </a:solidFill>
                </a:rPr>
                <a:t>and </a:t>
              </a:r>
              <a:r>
                <a:rPr lang="en-US" sz="1400" smtClean="0">
                  <a:solidFill>
                    <a:schemeClr val="bg1"/>
                  </a:solidFill>
                </a:rPr>
                <a:t>IOU(AOBB</a:t>
              </a:r>
              <a:r>
                <a:rPr lang="en-US" sz="1400" smtClean="0">
                  <a:solidFill>
                    <a:schemeClr val="bg1"/>
                  </a:solidFill>
                </a:rPr>
                <a:t>, </a:t>
              </a:r>
              <a:r>
                <a:rPr lang="en-US" sz="1400" smtClean="0">
                  <a:solidFill>
                    <a:schemeClr val="bg1"/>
                  </a:solidFill>
                </a:rPr>
                <a:t>SOBB</a:t>
              </a:r>
              <a:r>
                <a:rPr lang="en-US" sz="1400" smtClean="0">
                  <a:solidFill>
                    <a:schemeClr val="bg1"/>
                  </a:solidFill>
                </a:rPr>
                <a:t>).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4299" y="1367190"/>
            <a:ext cx="3729162" cy="4123621"/>
            <a:chOff x="604299" y="1272209"/>
            <a:chExt cx="3729162" cy="4123621"/>
          </a:xfrm>
        </p:grpSpPr>
        <p:sp>
          <p:nvSpPr>
            <p:cNvPr id="11" name="TextBox 10"/>
            <p:cNvSpPr txBox="1"/>
            <p:nvPr/>
          </p:nvSpPr>
          <p:spPr>
            <a:xfrm>
              <a:off x="604299" y="1272209"/>
              <a:ext cx="3729162" cy="187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GB" sz="1600" smtClean="0">
                  <a:solidFill>
                    <a:schemeClr val="bg1"/>
                  </a:solidFill>
                </a:rPr>
                <a:t>Not a clear monotonic relationship like previously.</a:t>
              </a:r>
            </a:p>
            <a:p>
              <a:pPr marL="285750" indent="-28575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GB" sz="1600" smtClean="0">
                  <a:solidFill>
                    <a:schemeClr val="bg1"/>
                  </a:solidFill>
                </a:rPr>
                <a:t>Discrepancy between AOBB and SOBB is caused by other factors:</a:t>
              </a:r>
            </a:p>
            <a:p>
              <a:pPr marL="742950" lvl="1" indent="-28575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GB" sz="1600" smtClean="0">
                  <a:solidFill>
                    <a:schemeClr val="bg1"/>
                  </a:solidFill>
                </a:rPr>
                <a:t>human-center bias</a:t>
              </a:r>
            </a:p>
            <a:p>
              <a:pPr marL="742950" lvl="1" indent="-28575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GB" sz="1600" smtClean="0">
                  <a:solidFill>
                    <a:schemeClr val="bg1"/>
                  </a:solidFill>
                </a:rPr>
                <a:t>orientation ambiguity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4299" y="4564833"/>
              <a:ext cx="3729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GB" sz="1600" smtClean="0">
                  <a:solidFill>
                    <a:schemeClr val="bg1"/>
                  </a:solidFill>
                </a:rPr>
                <a:t>Discrepancy between OBBs is </a:t>
              </a:r>
              <a:r>
                <a:rPr lang="en-GB" sz="160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deeper</a:t>
              </a:r>
              <a:r>
                <a:rPr lang="en-GB" sz="1600" smtClean="0">
                  <a:solidFill>
                    <a:schemeClr val="bg1"/>
                  </a:solidFill>
                </a:rPr>
                <a:t> than HBBs, hence its more likelihood to affect IOU and mAP.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1" idx="2"/>
              <a:endCxn id="12" idx="0"/>
            </p:cNvCxnSpPr>
            <p:nvPr/>
          </p:nvCxnSpPr>
          <p:spPr>
            <a:xfrm>
              <a:off x="2468880" y="3149646"/>
              <a:ext cx="0" cy="1415187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945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smtClean="0"/>
              <a:t>Summary</a:t>
            </a:r>
            <a:endParaRPr lang="en-GB" smtClean="0"/>
          </a:p>
        </p:txBody>
      </p:sp>
      <p:sp>
        <p:nvSpPr>
          <p:cNvPr id="3" name="TextBox 2"/>
          <p:cNvSpPr txBox="1"/>
          <p:nvPr/>
        </p:nvSpPr>
        <p:spPr>
          <a:xfrm>
            <a:off x="333996" y="6241774"/>
            <a:ext cx="74282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sz="1050">
                <a:solidFill>
                  <a:schemeClr val="bg1"/>
                </a:solidFill>
              </a:rPr>
              <a:t>Murrugarra-Llerena, J., Kirsten, L. N., &amp; Jung, C. R. (2022). </a:t>
            </a:r>
            <a:r>
              <a:rPr lang="en-US" sz="1050" i="1">
                <a:solidFill>
                  <a:schemeClr val="bg1"/>
                </a:solidFill>
              </a:rPr>
              <a:t>Can we trust bounding box annotations for object detection?</a:t>
            </a:r>
            <a:r>
              <a:rPr lang="en-US" sz="1050">
                <a:solidFill>
                  <a:schemeClr val="bg1"/>
                </a:solidFill>
              </a:rPr>
              <a:t>. In Proceedings of the IEEE/CVF Conference on Computer Vision and Pattern Recognition (pp. 4813-4822).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82418" y="2659559"/>
            <a:ext cx="862716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600" smtClean="0">
                <a:solidFill>
                  <a:schemeClr val="bg1"/>
                </a:solidFill>
              </a:rPr>
              <a:t>Blind use of IOU for BBs is dangerous.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600" smtClean="0">
                <a:solidFill>
                  <a:schemeClr val="bg1"/>
                </a:solidFill>
              </a:rPr>
              <a:t>High IOU with the annotations doesn’t equate high IOU with the GT.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The effect on IOU is dependent on BB size (especially for small BB).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Small and medium objects are more susceptible to sub-pixel errors than large </a:t>
            </a:r>
            <a:r>
              <a:rPr lang="en-US" sz="1600">
                <a:solidFill>
                  <a:schemeClr val="bg1"/>
                </a:solidFill>
              </a:rPr>
              <a:t>objects</a:t>
            </a:r>
            <a:r>
              <a:rPr lang="en-US" sz="1600" smtClean="0">
                <a:solidFill>
                  <a:schemeClr val="bg1"/>
                </a:solidFill>
              </a:rPr>
              <a:t>.</a:t>
            </a:r>
            <a:endParaRPr lang="en-GB" sz="16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55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smtClean="0"/>
              <a:t>Problem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3996" y="6241774"/>
            <a:ext cx="74282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>
                <a:solidFill>
                  <a:schemeClr val="bg1"/>
                </a:solidFill>
              </a:rPr>
              <a:t>Murrugarra-Llerena, J., Kirsten, L. N., &amp; Jung, C. R. (2022). </a:t>
            </a:r>
            <a:r>
              <a:rPr lang="en-US" sz="1050" i="1">
                <a:solidFill>
                  <a:schemeClr val="bg1"/>
                </a:solidFill>
              </a:rPr>
              <a:t>Can we trust bounding box annotations for object detection?</a:t>
            </a:r>
            <a:r>
              <a:rPr lang="en-US" sz="1050">
                <a:solidFill>
                  <a:schemeClr val="bg1"/>
                </a:solidFill>
              </a:rPr>
              <a:t>. In Proceedings of the IEEE/CVF Conference on Computer Vision and Pattern Recognition (pp. 4813-4822).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47522" y="2146105"/>
            <a:ext cx="4428628" cy="2565790"/>
            <a:chOff x="6847522" y="1294567"/>
            <a:chExt cx="4428628" cy="2565790"/>
          </a:xfrm>
        </p:grpSpPr>
        <p:pic>
          <p:nvPicPr>
            <p:cNvPr id="1026" name="Picture 2" descr="Oriented Object Detection | Accurately Detecting Objects - Mediaan  Conclusi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7522" y="1294567"/>
              <a:ext cx="4428628" cy="2090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847522" y="3398692"/>
              <a:ext cx="4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smtClean="0">
                  <a:solidFill>
                    <a:schemeClr val="bg1"/>
                  </a:solidFill>
                </a:rPr>
                <a:t>(</a:t>
              </a:r>
              <a:r>
                <a:rPr lang="en-GB" sz="1200">
                  <a:solidFill>
                    <a:schemeClr val="bg1"/>
                  </a:solidFill>
                </a:rPr>
                <a:t>Left) </a:t>
              </a:r>
              <a:r>
                <a:rPr lang="en-GB" sz="1200" smtClean="0">
                  <a:solidFill>
                    <a:schemeClr val="bg1"/>
                  </a:solidFill>
                </a:rPr>
                <a:t>Horizontal bounding box (HBB) and </a:t>
              </a:r>
            </a:p>
            <a:p>
              <a:pPr algn="ctr"/>
              <a:r>
                <a:rPr lang="en-GB" sz="1200" smtClean="0">
                  <a:solidFill>
                    <a:schemeClr val="bg1"/>
                  </a:solidFill>
                </a:rPr>
                <a:t>(</a:t>
              </a:r>
              <a:r>
                <a:rPr lang="en-GB" sz="1200">
                  <a:solidFill>
                    <a:schemeClr val="bg1"/>
                  </a:solidFill>
                </a:rPr>
                <a:t>Right) </a:t>
              </a:r>
              <a:r>
                <a:rPr lang="en-GB" sz="1200" smtClean="0">
                  <a:solidFill>
                    <a:schemeClr val="bg1"/>
                  </a:solidFill>
                </a:rPr>
                <a:t>Oriented bounding box (OBB)</a:t>
              </a: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40689" y="2497976"/>
            <a:ext cx="589986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GB" sz="1600" smtClean="0">
                <a:solidFill>
                  <a:schemeClr val="bg1"/>
                </a:solidFill>
              </a:rPr>
              <a:t>Both HBB and OBB annotations are </a:t>
            </a:r>
            <a:r>
              <a:rPr lang="en-GB" sz="16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not objective</a:t>
            </a:r>
            <a:r>
              <a:rPr lang="en-GB" sz="1600">
                <a:solidFill>
                  <a:schemeClr val="bg1"/>
                </a:solidFill>
              </a:rPr>
              <a:t> </a:t>
            </a:r>
            <a:r>
              <a:rPr lang="en-GB" sz="1600" smtClean="0">
                <a:solidFill>
                  <a:schemeClr val="bg1"/>
                </a:solidFill>
              </a:rPr>
              <a:t>because: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400" smtClean="0">
                <a:solidFill>
                  <a:schemeClr val="bg1"/>
                </a:solidFill>
              </a:rPr>
              <a:t>Quality decreases when the annotators are tired.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400" smtClean="0">
                <a:solidFill>
                  <a:schemeClr val="bg1"/>
                </a:solidFill>
              </a:rPr>
              <a:t>BBs only provide the view of one human annotator.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400" smtClean="0">
                <a:solidFill>
                  <a:schemeClr val="bg1"/>
                </a:solidFill>
              </a:rPr>
              <a:t>Occluded object annotation is not consistent.</a:t>
            </a:r>
            <a:endParaRPr lang="en-GB" sz="1600" smtClean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en-GB" sz="16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Discrepancy in annotating</a:t>
            </a:r>
            <a:r>
              <a:rPr lang="en-GB" sz="1600" smtClean="0">
                <a:solidFill>
                  <a:schemeClr val="bg1"/>
                </a:solidFill>
              </a:rPr>
              <a:t> might significantly impact the IOU and mAP, hence the detector’s performance reliability.</a:t>
            </a:r>
          </a:p>
        </p:txBody>
      </p:sp>
    </p:spTree>
    <p:extLst>
      <p:ext uri="{BB962C8B-B14F-4D97-AF65-F5344CB8AC3E}">
        <p14:creationId xmlns:p14="http://schemas.microsoft.com/office/powerpoint/2010/main" val="227269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smtClean="0"/>
              <a:t>Method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3996" y="5812404"/>
            <a:ext cx="7428258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1050">
                <a:solidFill>
                  <a:schemeClr val="bg1"/>
                </a:solidFill>
              </a:rPr>
              <a:t>Murrugarra-Llerena, J., Kirsten, L. N., &amp; Jung, C. R. (2022). </a:t>
            </a:r>
            <a:r>
              <a:rPr lang="en-US" sz="1050" i="1">
                <a:solidFill>
                  <a:schemeClr val="bg1"/>
                </a:solidFill>
              </a:rPr>
              <a:t>Can we trust bounding box annotations for object detection?</a:t>
            </a:r>
            <a:r>
              <a:rPr lang="en-US" sz="1050">
                <a:solidFill>
                  <a:schemeClr val="bg1"/>
                </a:solidFill>
              </a:rPr>
              <a:t>. In Proceedings of the IEEE/CVF Conference on Computer Vision and Pattern Recognition (pp. 4813-4822</a:t>
            </a:r>
            <a:r>
              <a:rPr lang="en-US" sz="1050" smtClean="0">
                <a:solidFill>
                  <a:schemeClr val="bg1"/>
                </a:solidFill>
              </a:rPr>
              <a:t>).</a:t>
            </a:r>
          </a:p>
          <a:p>
            <a:pPr algn="just">
              <a:spcBef>
                <a:spcPts val="600"/>
              </a:spcBef>
            </a:pPr>
            <a:r>
              <a:rPr lang="en-US" sz="1050">
                <a:solidFill>
                  <a:schemeClr val="bg1"/>
                </a:solidFill>
              </a:rPr>
              <a:t>Nguyen, T. T. D., Rezatofighi, H., Vo, B. N., Vo, B. T., Savarese, S., &amp; Reid, I. (2022). </a:t>
            </a:r>
            <a:r>
              <a:rPr lang="en-US" sz="1050" i="1">
                <a:solidFill>
                  <a:schemeClr val="bg1"/>
                </a:solidFill>
              </a:rPr>
              <a:t>How trustworthy are performance evaluations for basic vision tasks?.</a:t>
            </a:r>
            <a:r>
              <a:rPr lang="en-US" sz="1050">
                <a:solidFill>
                  <a:schemeClr val="bg1"/>
                </a:solidFill>
              </a:rPr>
              <a:t> IEEE Transactions on Pattern Analysis and Machine Intelligence, 45(7), 8538-8552.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776828" y="2982724"/>
            <a:ext cx="6638344" cy="892552"/>
            <a:chOff x="2390693" y="2982724"/>
            <a:chExt cx="6638344" cy="892552"/>
          </a:xfrm>
        </p:grpSpPr>
        <p:sp>
          <p:nvSpPr>
            <p:cNvPr id="4" name="TextBox 3"/>
            <p:cNvSpPr txBox="1"/>
            <p:nvPr/>
          </p:nvSpPr>
          <p:spPr>
            <a:xfrm>
              <a:off x="3162963" y="2982724"/>
              <a:ext cx="5866074" cy="8925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en-GB" sz="1400" smtClean="0">
                  <a:solidFill>
                    <a:schemeClr val="bg1"/>
                  </a:solidFill>
                </a:rPr>
                <a:t>Bounding box (BB) is the smallest rectangle that contains the object.</a:t>
              </a:r>
            </a:p>
            <a:p>
              <a:pPr algn="just">
                <a:spcBef>
                  <a:spcPts val="1200"/>
                </a:spcBef>
              </a:pPr>
              <a:r>
                <a:rPr lang="en-GB" sz="1400" smtClean="0">
                  <a:solidFill>
                    <a:schemeClr val="bg1"/>
                  </a:solidFill>
                </a:rPr>
                <a:t>According to Nguyen et al., available annotations (including from MS COCO, VOC2012, …) are only </a:t>
              </a:r>
              <a:r>
                <a:rPr lang="en-GB" sz="140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approximations</a:t>
              </a:r>
              <a:r>
                <a:rPr lang="en-GB" sz="1400" smtClean="0">
                  <a:solidFill>
                    <a:schemeClr val="bg1"/>
                  </a:solidFill>
                </a:rPr>
                <a:t> of the actual GT.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390693" y="3071190"/>
              <a:ext cx="715617" cy="715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smtClean="0"/>
                <a:t>FYI</a:t>
              </a:r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408851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smtClean="0"/>
              <a:t>Method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3996" y="6241774"/>
            <a:ext cx="74282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>
                <a:solidFill>
                  <a:schemeClr val="bg1"/>
                </a:solidFill>
              </a:rPr>
              <a:t>Murrugarra-Llerena, J., Kirsten, L. N., &amp; Jung, C. R. (2022). </a:t>
            </a:r>
            <a:r>
              <a:rPr lang="en-US" sz="1050" i="1">
                <a:solidFill>
                  <a:schemeClr val="bg1"/>
                </a:solidFill>
              </a:rPr>
              <a:t>Can we trust bounding box annotations for object detection?</a:t>
            </a:r>
            <a:r>
              <a:rPr lang="en-US" sz="1050">
                <a:solidFill>
                  <a:schemeClr val="bg1"/>
                </a:solidFill>
              </a:rPr>
              <a:t>. In Proceedings of the IEEE/CVF Conference on Computer Vision and Pattern Recognition (pp. 4813-4822).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7937" y="1319917"/>
            <a:ext cx="9941781" cy="3436040"/>
            <a:chOff x="227937" y="1319917"/>
            <a:chExt cx="9941781" cy="3436040"/>
          </a:xfrm>
        </p:grpSpPr>
        <p:grpSp>
          <p:nvGrpSpPr>
            <p:cNvPr id="8" name="Group 7"/>
            <p:cNvGrpSpPr/>
            <p:nvPr/>
          </p:nvGrpSpPr>
          <p:grpSpPr>
            <a:xfrm>
              <a:off x="227937" y="1319917"/>
              <a:ext cx="9941781" cy="3267986"/>
              <a:chOff x="227937" y="1765190"/>
              <a:chExt cx="9941781" cy="3267986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022282" y="1765190"/>
                <a:ext cx="814743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Bef>
                    <a:spcPts val="1200"/>
                  </a:spcBef>
                </a:pPr>
                <a:r>
                  <a:rPr lang="en-GB" sz="1600" smtClean="0">
                    <a:solidFill>
                      <a:schemeClr val="bg1"/>
                    </a:solidFill>
                  </a:rPr>
                  <a:t>To show that </a:t>
                </a:r>
                <a:r>
                  <a:rPr lang="en-GB" sz="160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discrepancy in annotating</a:t>
                </a:r>
                <a:r>
                  <a:rPr lang="en-GB" sz="1600" smtClean="0">
                    <a:solidFill>
                      <a:schemeClr val="bg1"/>
                    </a:solidFill>
                  </a:rPr>
                  <a:t> significantly impacts the IOU</a:t>
                </a:r>
                <a:r>
                  <a:rPr lang="en-GB" sz="1600">
                    <a:solidFill>
                      <a:schemeClr val="bg1"/>
                    </a:solidFill>
                  </a:rPr>
                  <a:t> </a:t>
                </a:r>
                <a:r>
                  <a:rPr lang="en-GB" sz="1600" smtClean="0">
                    <a:solidFill>
                      <a:schemeClr val="bg1"/>
                    </a:solidFill>
                  </a:rPr>
                  <a:t>(hence mAP), the authors </a:t>
                </a:r>
                <a:r>
                  <a:rPr lang="en-GB" sz="160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emulate the human error </a:t>
                </a:r>
                <a:r>
                  <a:rPr lang="en-GB" sz="1600" smtClean="0">
                    <a:solidFill>
                      <a:schemeClr val="bg1"/>
                    </a:solidFill>
                  </a:rPr>
                  <a:t>by choosing datasets with both HBB (or OBB) annotations and segmentation masks.</a:t>
                </a:r>
              </a:p>
              <a:p>
                <a:pPr marL="742950" lvl="1" indent="-285750" algn="just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GB" sz="1400" u="sng" smtClean="0">
                    <a:solidFill>
                      <a:schemeClr val="bg1"/>
                    </a:solidFill>
                  </a:rPr>
                  <a:t>HBB</a:t>
                </a:r>
                <a:r>
                  <a:rPr lang="en-GB" sz="1400" smtClean="0">
                    <a:solidFill>
                      <a:schemeClr val="bg1"/>
                    </a:solidFill>
                  </a:rPr>
                  <a:t> human </a:t>
                </a:r>
                <a:r>
                  <a:rPr lang="en-GB" sz="1400" u="sng" smtClean="0">
                    <a:solidFill>
                      <a:schemeClr val="bg1"/>
                    </a:solidFill>
                  </a:rPr>
                  <a:t>A</a:t>
                </a:r>
                <a:r>
                  <a:rPr lang="en-GB" sz="1400" smtClean="0">
                    <a:solidFill>
                      <a:schemeClr val="bg1"/>
                    </a:solidFill>
                  </a:rPr>
                  <a:t>nnotations </a:t>
                </a:r>
                <a:r>
                  <a:rPr lang="en-GB" sz="140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 AHBB</a:t>
                </a:r>
              </a:p>
              <a:p>
                <a:pPr marL="742950" lvl="1" indent="-285750" algn="just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GB" sz="1400" u="sng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HBB</a:t>
                </a:r>
                <a:r>
                  <a:rPr lang="en-GB" sz="140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generated from </a:t>
                </a:r>
                <a:r>
                  <a:rPr lang="en-GB" sz="1400" u="sng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S</a:t>
                </a:r>
                <a:r>
                  <a:rPr lang="en-GB" sz="140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eg. masks  SHBB</a:t>
                </a:r>
                <a:endParaRPr lang="en-US" sz="140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1335819" y="2600077"/>
                <a:ext cx="1144988" cy="2433099"/>
              </a:xfrm>
              <a:custGeom>
                <a:avLst/>
                <a:gdLst>
                  <a:gd name="connsiteX0" fmla="*/ 429371 w 1144988"/>
                  <a:gd name="connsiteY0" fmla="*/ 0 h 2433099"/>
                  <a:gd name="connsiteX1" fmla="*/ 365760 w 1144988"/>
                  <a:gd name="connsiteY1" fmla="*/ 63610 h 2433099"/>
                  <a:gd name="connsiteX2" fmla="*/ 341906 w 1144988"/>
                  <a:gd name="connsiteY2" fmla="*/ 87464 h 2433099"/>
                  <a:gd name="connsiteX3" fmla="*/ 318052 w 1144988"/>
                  <a:gd name="connsiteY3" fmla="*/ 127220 h 2433099"/>
                  <a:gd name="connsiteX4" fmla="*/ 286247 w 1144988"/>
                  <a:gd name="connsiteY4" fmla="*/ 151074 h 2433099"/>
                  <a:gd name="connsiteX5" fmla="*/ 254442 w 1144988"/>
                  <a:gd name="connsiteY5" fmla="*/ 182880 h 2433099"/>
                  <a:gd name="connsiteX6" fmla="*/ 214685 w 1144988"/>
                  <a:gd name="connsiteY6" fmla="*/ 246490 h 2433099"/>
                  <a:gd name="connsiteX7" fmla="*/ 206734 w 1144988"/>
                  <a:gd name="connsiteY7" fmla="*/ 270344 h 2433099"/>
                  <a:gd name="connsiteX8" fmla="*/ 159026 w 1144988"/>
                  <a:gd name="connsiteY8" fmla="*/ 341906 h 2433099"/>
                  <a:gd name="connsiteX9" fmla="*/ 135172 w 1144988"/>
                  <a:gd name="connsiteY9" fmla="*/ 365760 h 2433099"/>
                  <a:gd name="connsiteX10" fmla="*/ 111318 w 1144988"/>
                  <a:gd name="connsiteY10" fmla="*/ 421419 h 2433099"/>
                  <a:gd name="connsiteX11" fmla="*/ 103367 w 1144988"/>
                  <a:gd name="connsiteY11" fmla="*/ 453224 h 2433099"/>
                  <a:gd name="connsiteX12" fmla="*/ 71562 w 1144988"/>
                  <a:gd name="connsiteY12" fmla="*/ 500932 h 2433099"/>
                  <a:gd name="connsiteX13" fmla="*/ 63611 w 1144988"/>
                  <a:gd name="connsiteY13" fmla="*/ 556591 h 2433099"/>
                  <a:gd name="connsiteX14" fmla="*/ 23854 w 1144988"/>
                  <a:gd name="connsiteY14" fmla="*/ 675860 h 2433099"/>
                  <a:gd name="connsiteX15" fmla="*/ 0 w 1144988"/>
                  <a:gd name="connsiteY15" fmla="*/ 818984 h 2433099"/>
                  <a:gd name="connsiteX16" fmla="*/ 7951 w 1144988"/>
                  <a:gd name="connsiteY16" fmla="*/ 1367624 h 2433099"/>
                  <a:gd name="connsiteX17" fmla="*/ 31805 w 1144988"/>
                  <a:gd name="connsiteY17" fmla="*/ 1455088 h 2433099"/>
                  <a:gd name="connsiteX18" fmla="*/ 39757 w 1144988"/>
                  <a:gd name="connsiteY18" fmla="*/ 1502796 h 2433099"/>
                  <a:gd name="connsiteX19" fmla="*/ 55659 w 1144988"/>
                  <a:gd name="connsiteY19" fmla="*/ 1534601 h 2433099"/>
                  <a:gd name="connsiteX20" fmla="*/ 63611 w 1144988"/>
                  <a:gd name="connsiteY20" fmla="*/ 1590260 h 2433099"/>
                  <a:gd name="connsiteX21" fmla="*/ 111318 w 1144988"/>
                  <a:gd name="connsiteY21" fmla="*/ 1693627 h 2433099"/>
                  <a:gd name="connsiteX22" fmla="*/ 151075 w 1144988"/>
                  <a:gd name="connsiteY22" fmla="*/ 1781092 h 2433099"/>
                  <a:gd name="connsiteX23" fmla="*/ 159026 w 1144988"/>
                  <a:gd name="connsiteY23" fmla="*/ 1812897 h 2433099"/>
                  <a:gd name="connsiteX24" fmla="*/ 182880 w 1144988"/>
                  <a:gd name="connsiteY24" fmla="*/ 1836751 h 2433099"/>
                  <a:gd name="connsiteX25" fmla="*/ 206734 w 1144988"/>
                  <a:gd name="connsiteY25" fmla="*/ 1868556 h 2433099"/>
                  <a:gd name="connsiteX26" fmla="*/ 270344 w 1144988"/>
                  <a:gd name="connsiteY26" fmla="*/ 1940118 h 2433099"/>
                  <a:gd name="connsiteX27" fmla="*/ 294198 w 1144988"/>
                  <a:gd name="connsiteY27" fmla="*/ 1979874 h 2433099"/>
                  <a:gd name="connsiteX28" fmla="*/ 302150 w 1144988"/>
                  <a:gd name="connsiteY28" fmla="*/ 2003728 h 2433099"/>
                  <a:gd name="connsiteX29" fmla="*/ 341906 w 1144988"/>
                  <a:gd name="connsiteY29" fmla="*/ 2035533 h 2433099"/>
                  <a:gd name="connsiteX30" fmla="*/ 381663 w 1144988"/>
                  <a:gd name="connsiteY30" fmla="*/ 2099144 h 2433099"/>
                  <a:gd name="connsiteX31" fmla="*/ 405517 w 1144988"/>
                  <a:gd name="connsiteY31" fmla="*/ 2107095 h 2433099"/>
                  <a:gd name="connsiteX32" fmla="*/ 437322 w 1144988"/>
                  <a:gd name="connsiteY32" fmla="*/ 2138900 h 2433099"/>
                  <a:gd name="connsiteX33" fmla="*/ 461176 w 1144988"/>
                  <a:gd name="connsiteY33" fmla="*/ 2146852 h 2433099"/>
                  <a:gd name="connsiteX34" fmla="*/ 508884 w 1144988"/>
                  <a:gd name="connsiteY34" fmla="*/ 2178657 h 2433099"/>
                  <a:gd name="connsiteX35" fmla="*/ 580445 w 1144988"/>
                  <a:gd name="connsiteY35" fmla="*/ 2210462 h 2433099"/>
                  <a:gd name="connsiteX36" fmla="*/ 636104 w 1144988"/>
                  <a:gd name="connsiteY36" fmla="*/ 2250219 h 2433099"/>
                  <a:gd name="connsiteX37" fmla="*/ 667910 w 1144988"/>
                  <a:gd name="connsiteY37" fmla="*/ 2258170 h 2433099"/>
                  <a:gd name="connsiteX38" fmla="*/ 691764 w 1144988"/>
                  <a:gd name="connsiteY38" fmla="*/ 2274073 h 2433099"/>
                  <a:gd name="connsiteX39" fmla="*/ 795131 w 1144988"/>
                  <a:gd name="connsiteY39" fmla="*/ 2289975 h 2433099"/>
                  <a:gd name="connsiteX40" fmla="*/ 890546 w 1144988"/>
                  <a:gd name="connsiteY40" fmla="*/ 2305878 h 2433099"/>
                  <a:gd name="connsiteX41" fmla="*/ 1105231 w 1144988"/>
                  <a:gd name="connsiteY41" fmla="*/ 2297926 h 2433099"/>
                  <a:gd name="connsiteX42" fmla="*/ 1081378 w 1144988"/>
                  <a:gd name="connsiteY42" fmla="*/ 2274073 h 2433099"/>
                  <a:gd name="connsiteX43" fmla="*/ 1057524 w 1144988"/>
                  <a:gd name="connsiteY43" fmla="*/ 2258170 h 2433099"/>
                  <a:gd name="connsiteX44" fmla="*/ 1033670 w 1144988"/>
                  <a:gd name="connsiteY44" fmla="*/ 2234316 h 2433099"/>
                  <a:gd name="connsiteX45" fmla="*/ 1073426 w 1144988"/>
                  <a:gd name="connsiteY45" fmla="*/ 2266121 h 2433099"/>
                  <a:gd name="connsiteX46" fmla="*/ 1097280 w 1144988"/>
                  <a:gd name="connsiteY46" fmla="*/ 2282024 h 2433099"/>
                  <a:gd name="connsiteX47" fmla="*/ 1144988 w 1144988"/>
                  <a:gd name="connsiteY47" fmla="*/ 2297926 h 2433099"/>
                  <a:gd name="connsiteX48" fmla="*/ 1121134 w 1144988"/>
                  <a:gd name="connsiteY48" fmla="*/ 2305878 h 2433099"/>
                  <a:gd name="connsiteX49" fmla="*/ 1089329 w 1144988"/>
                  <a:gd name="connsiteY49" fmla="*/ 2385391 h 2433099"/>
                  <a:gd name="connsiteX50" fmla="*/ 1065475 w 1144988"/>
                  <a:gd name="connsiteY50" fmla="*/ 2401293 h 2433099"/>
                  <a:gd name="connsiteX51" fmla="*/ 1033670 w 1144988"/>
                  <a:gd name="connsiteY51" fmla="*/ 2433099 h 2433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144988" h="2433099">
                    <a:moveTo>
                      <a:pt x="429371" y="0"/>
                    </a:moveTo>
                    <a:lnTo>
                      <a:pt x="365760" y="63610"/>
                    </a:lnTo>
                    <a:cubicBezTo>
                      <a:pt x="357809" y="71561"/>
                      <a:pt x="347692" y="77822"/>
                      <a:pt x="341906" y="87464"/>
                    </a:cubicBezTo>
                    <a:cubicBezTo>
                      <a:pt x="333955" y="100716"/>
                      <a:pt x="328229" y="115589"/>
                      <a:pt x="318052" y="127220"/>
                    </a:cubicBezTo>
                    <a:cubicBezTo>
                      <a:pt x="309325" y="137193"/>
                      <a:pt x="296220" y="142347"/>
                      <a:pt x="286247" y="151074"/>
                    </a:cubicBezTo>
                    <a:cubicBezTo>
                      <a:pt x="274964" y="160947"/>
                      <a:pt x="265044" y="172278"/>
                      <a:pt x="254442" y="182880"/>
                    </a:cubicBezTo>
                    <a:cubicBezTo>
                      <a:pt x="236551" y="236553"/>
                      <a:pt x="260987" y="172407"/>
                      <a:pt x="214685" y="246490"/>
                    </a:cubicBezTo>
                    <a:cubicBezTo>
                      <a:pt x="210243" y="253597"/>
                      <a:pt x="210482" y="262847"/>
                      <a:pt x="206734" y="270344"/>
                    </a:cubicBezTo>
                    <a:cubicBezTo>
                      <a:pt x="196059" y="291695"/>
                      <a:pt x="175005" y="323264"/>
                      <a:pt x="159026" y="341906"/>
                    </a:cubicBezTo>
                    <a:cubicBezTo>
                      <a:pt x="151708" y="350444"/>
                      <a:pt x="143123" y="357809"/>
                      <a:pt x="135172" y="365760"/>
                    </a:cubicBezTo>
                    <a:cubicBezTo>
                      <a:pt x="127221" y="384313"/>
                      <a:pt x="118216" y="402449"/>
                      <a:pt x="111318" y="421419"/>
                    </a:cubicBezTo>
                    <a:cubicBezTo>
                      <a:pt x="107583" y="431689"/>
                      <a:pt x="108254" y="443450"/>
                      <a:pt x="103367" y="453224"/>
                    </a:cubicBezTo>
                    <a:cubicBezTo>
                      <a:pt x="94820" y="470319"/>
                      <a:pt x="82164" y="485029"/>
                      <a:pt x="71562" y="500932"/>
                    </a:cubicBezTo>
                    <a:cubicBezTo>
                      <a:pt x="68912" y="519485"/>
                      <a:pt x="68440" y="538482"/>
                      <a:pt x="63611" y="556591"/>
                    </a:cubicBezTo>
                    <a:cubicBezTo>
                      <a:pt x="37595" y="654151"/>
                      <a:pt x="42048" y="584893"/>
                      <a:pt x="23854" y="675860"/>
                    </a:cubicBezTo>
                    <a:cubicBezTo>
                      <a:pt x="14369" y="723287"/>
                      <a:pt x="0" y="818984"/>
                      <a:pt x="0" y="818984"/>
                    </a:cubicBezTo>
                    <a:cubicBezTo>
                      <a:pt x="2650" y="1001864"/>
                      <a:pt x="3139" y="1184788"/>
                      <a:pt x="7951" y="1367624"/>
                    </a:cubicBezTo>
                    <a:cubicBezTo>
                      <a:pt x="9288" y="1418434"/>
                      <a:pt x="12766" y="1417008"/>
                      <a:pt x="31805" y="1455088"/>
                    </a:cubicBezTo>
                    <a:cubicBezTo>
                      <a:pt x="34456" y="1470991"/>
                      <a:pt x="35124" y="1487354"/>
                      <a:pt x="39757" y="1502796"/>
                    </a:cubicBezTo>
                    <a:cubicBezTo>
                      <a:pt x="43163" y="1514149"/>
                      <a:pt x="52540" y="1523166"/>
                      <a:pt x="55659" y="1534601"/>
                    </a:cubicBezTo>
                    <a:cubicBezTo>
                      <a:pt x="60590" y="1552682"/>
                      <a:pt x="59397" y="1571999"/>
                      <a:pt x="63611" y="1590260"/>
                    </a:cubicBezTo>
                    <a:cubicBezTo>
                      <a:pt x="78380" y="1654259"/>
                      <a:pt x="81254" y="1628489"/>
                      <a:pt x="111318" y="1693627"/>
                    </a:cubicBezTo>
                    <a:cubicBezTo>
                      <a:pt x="166758" y="1813746"/>
                      <a:pt x="86651" y="1673718"/>
                      <a:pt x="151075" y="1781092"/>
                    </a:cubicBezTo>
                    <a:cubicBezTo>
                      <a:pt x="153725" y="1791694"/>
                      <a:pt x="153604" y="1803409"/>
                      <a:pt x="159026" y="1812897"/>
                    </a:cubicBezTo>
                    <a:cubicBezTo>
                      <a:pt x="164605" y="1822660"/>
                      <a:pt x="175562" y="1828213"/>
                      <a:pt x="182880" y="1836751"/>
                    </a:cubicBezTo>
                    <a:cubicBezTo>
                      <a:pt x="191504" y="1846813"/>
                      <a:pt x="199383" y="1857530"/>
                      <a:pt x="206734" y="1868556"/>
                    </a:cubicBezTo>
                    <a:cubicBezTo>
                      <a:pt x="247079" y="1929073"/>
                      <a:pt x="210000" y="1891842"/>
                      <a:pt x="270344" y="1940118"/>
                    </a:cubicBezTo>
                    <a:cubicBezTo>
                      <a:pt x="278295" y="1953370"/>
                      <a:pt x="287286" y="1966051"/>
                      <a:pt x="294198" y="1979874"/>
                    </a:cubicBezTo>
                    <a:cubicBezTo>
                      <a:pt x="297946" y="1987371"/>
                      <a:pt x="296695" y="1997364"/>
                      <a:pt x="302150" y="2003728"/>
                    </a:cubicBezTo>
                    <a:cubicBezTo>
                      <a:pt x="313195" y="2016613"/>
                      <a:pt x="329906" y="2023533"/>
                      <a:pt x="341906" y="2035533"/>
                    </a:cubicBezTo>
                    <a:cubicBezTo>
                      <a:pt x="359587" y="2053214"/>
                      <a:pt x="363982" y="2081463"/>
                      <a:pt x="381663" y="2099144"/>
                    </a:cubicBezTo>
                    <a:cubicBezTo>
                      <a:pt x="387590" y="2105071"/>
                      <a:pt x="397566" y="2104445"/>
                      <a:pt x="405517" y="2107095"/>
                    </a:cubicBezTo>
                    <a:cubicBezTo>
                      <a:pt x="416119" y="2117697"/>
                      <a:pt x="425122" y="2130185"/>
                      <a:pt x="437322" y="2138900"/>
                    </a:cubicBezTo>
                    <a:cubicBezTo>
                      <a:pt x="444142" y="2143772"/>
                      <a:pt x="454631" y="2141616"/>
                      <a:pt x="461176" y="2146852"/>
                    </a:cubicBezTo>
                    <a:cubicBezTo>
                      <a:pt x="511093" y="2186787"/>
                      <a:pt x="435841" y="2160397"/>
                      <a:pt x="508884" y="2178657"/>
                    </a:cubicBezTo>
                    <a:cubicBezTo>
                      <a:pt x="575641" y="2228725"/>
                      <a:pt x="503076" y="2181448"/>
                      <a:pt x="580445" y="2210462"/>
                    </a:cubicBezTo>
                    <a:cubicBezTo>
                      <a:pt x="590833" y="2214357"/>
                      <a:pt x="630619" y="2247476"/>
                      <a:pt x="636104" y="2250219"/>
                    </a:cubicBezTo>
                    <a:cubicBezTo>
                      <a:pt x="645879" y="2255106"/>
                      <a:pt x="657308" y="2255520"/>
                      <a:pt x="667910" y="2258170"/>
                    </a:cubicBezTo>
                    <a:cubicBezTo>
                      <a:pt x="675861" y="2263471"/>
                      <a:pt x="682698" y="2271051"/>
                      <a:pt x="691764" y="2274073"/>
                    </a:cubicBezTo>
                    <a:cubicBezTo>
                      <a:pt x="700355" y="2276937"/>
                      <a:pt x="790475" y="2289240"/>
                      <a:pt x="795131" y="2289975"/>
                    </a:cubicBezTo>
                    <a:lnTo>
                      <a:pt x="890546" y="2305878"/>
                    </a:lnTo>
                    <a:cubicBezTo>
                      <a:pt x="962108" y="2303227"/>
                      <a:pt x="1034595" y="2309699"/>
                      <a:pt x="1105231" y="2297926"/>
                    </a:cubicBezTo>
                    <a:cubicBezTo>
                      <a:pt x="1116322" y="2296077"/>
                      <a:pt x="1090016" y="2281272"/>
                      <a:pt x="1081378" y="2274073"/>
                    </a:cubicBezTo>
                    <a:cubicBezTo>
                      <a:pt x="1074037" y="2267955"/>
                      <a:pt x="1064865" y="2264288"/>
                      <a:pt x="1057524" y="2258170"/>
                    </a:cubicBezTo>
                    <a:cubicBezTo>
                      <a:pt x="1048885" y="2250971"/>
                      <a:pt x="1033670" y="2234316"/>
                      <a:pt x="1033670" y="2234316"/>
                    </a:cubicBezTo>
                    <a:cubicBezTo>
                      <a:pt x="1060477" y="2274528"/>
                      <a:pt x="1035019" y="2246918"/>
                      <a:pt x="1073426" y="2266121"/>
                    </a:cubicBezTo>
                    <a:cubicBezTo>
                      <a:pt x="1081973" y="2270395"/>
                      <a:pt x="1088547" y="2278143"/>
                      <a:pt x="1097280" y="2282024"/>
                    </a:cubicBezTo>
                    <a:cubicBezTo>
                      <a:pt x="1112598" y="2288832"/>
                      <a:pt x="1144988" y="2297926"/>
                      <a:pt x="1144988" y="2297926"/>
                    </a:cubicBezTo>
                    <a:cubicBezTo>
                      <a:pt x="1137037" y="2300577"/>
                      <a:pt x="1126006" y="2299058"/>
                      <a:pt x="1121134" y="2305878"/>
                    </a:cubicBezTo>
                    <a:cubicBezTo>
                      <a:pt x="1076655" y="2368148"/>
                      <a:pt x="1130283" y="2336247"/>
                      <a:pt x="1089329" y="2385391"/>
                    </a:cubicBezTo>
                    <a:cubicBezTo>
                      <a:pt x="1083211" y="2392732"/>
                      <a:pt x="1073426" y="2395992"/>
                      <a:pt x="1065475" y="2401293"/>
                    </a:cubicBezTo>
                    <a:cubicBezTo>
                      <a:pt x="1046285" y="2430078"/>
                      <a:pt x="1058119" y="2420873"/>
                      <a:pt x="1033670" y="2433099"/>
                    </a:cubicBezTo>
                  </a:path>
                </a:pathLst>
              </a:custGeom>
              <a:noFill/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27937" y="3555016"/>
                <a:ext cx="12032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smtClean="0">
                    <a:solidFill>
                      <a:schemeClr val="bg1"/>
                    </a:solidFill>
                  </a:rPr>
                  <a:t>In simpler words</a:t>
                </a:r>
                <a:endParaRPr lang="en-US" sz="14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2544417" y="4171182"/>
              <a:ext cx="7219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1600" smtClean="0">
                  <a:solidFill>
                    <a:schemeClr val="bg1"/>
                  </a:solidFill>
                </a:rPr>
                <a:t>The authors create new human-like HBB annotations as if the dataset had 2 human annotators </a:t>
              </a:r>
              <a:r>
                <a:rPr lang="en-GB" sz="160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to evaluate the discrepancy</a:t>
              </a:r>
              <a:r>
                <a:rPr lang="en-GB" sz="1600" smtClean="0">
                  <a:solidFill>
                    <a:schemeClr val="bg1"/>
                  </a:solidFill>
                </a:rPr>
                <a:t>.</a:t>
              </a:r>
              <a:endParaRPr lang="en-US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151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smtClean="0"/>
              <a:t>Method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3996" y="6241774"/>
            <a:ext cx="74282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>
                <a:solidFill>
                  <a:schemeClr val="bg1"/>
                </a:solidFill>
              </a:rPr>
              <a:t>Murrugarra-Llerena, J., Kirsten, L. N., &amp; Jung, C. R. (2022). </a:t>
            </a:r>
            <a:r>
              <a:rPr lang="en-US" sz="1050" i="1">
                <a:solidFill>
                  <a:schemeClr val="bg1"/>
                </a:solidFill>
              </a:rPr>
              <a:t>Can we trust bounding box annotations for object detection?</a:t>
            </a:r>
            <a:r>
              <a:rPr lang="en-US" sz="1050">
                <a:solidFill>
                  <a:schemeClr val="bg1"/>
                </a:solidFill>
              </a:rPr>
              <a:t>. In Proceedings of the IEEE/CVF Conference on Computer Vision and Pattern Recognition (pp. 4813-4822).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13488" y="2119235"/>
            <a:ext cx="11365025" cy="2619531"/>
            <a:chOff x="413488" y="1460611"/>
            <a:chExt cx="11365025" cy="2619531"/>
          </a:xfrm>
        </p:grpSpPr>
        <p:grpSp>
          <p:nvGrpSpPr>
            <p:cNvPr id="13" name="Group 12"/>
            <p:cNvGrpSpPr/>
            <p:nvPr/>
          </p:nvGrpSpPr>
          <p:grpSpPr>
            <a:xfrm>
              <a:off x="413488" y="1460611"/>
              <a:ext cx="11365025" cy="2080922"/>
              <a:chOff x="560586" y="1460611"/>
              <a:chExt cx="11365025" cy="2080922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0586" y="1460611"/>
                <a:ext cx="5535414" cy="2080922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71327" y="1460611"/>
                <a:ext cx="5654284" cy="2072118"/>
              </a:xfrm>
              <a:prstGeom prst="rect">
                <a:avLst/>
              </a:prstGeom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413488" y="3803143"/>
              <a:ext cx="11365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smtClean="0">
                  <a:solidFill>
                    <a:schemeClr val="bg1"/>
                  </a:solidFill>
                </a:rPr>
                <a:t>Examples of AHBB (</a:t>
              </a:r>
              <a:r>
                <a:rPr lang="en-GB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Blue</a:t>
              </a:r>
              <a:r>
                <a:rPr lang="en-GB" sz="1200" smtClean="0">
                  <a:solidFill>
                    <a:schemeClr val="bg1"/>
                  </a:solidFill>
                </a:rPr>
                <a:t>) and SHBB (</a:t>
              </a:r>
              <a:r>
                <a:rPr lang="en-GB" sz="120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Green</a:t>
              </a:r>
              <a:r>
                <a:rPr lang="en-GB" sz="1200" smtClean="0">
                  <a:solidFill>
                    <a:schemeClr val="bg1"/>
                  </a:solidFill>
                </a:rPr>
                <a:t>) from VOC2012.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3488" y="3541533"/>
              <a:ext cx="55354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smtClean="0">
                  <a:solidFill>
                    <a:schemeClr val="bg1"/>
                  </a:solidFill>
                </a:rPr>
                <a:t>IOU=0.38</a:t>
              </a:r>
              <a:endParaRPr lang="en-US" sz="110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24229" y="3541533"/>
              <a:ext cx="56542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smtClean="0">
                  <a:solidFill>
                    <a:schemeClr val="bg1"/>
                  </a:solidFill>
                </a:rPr>
                <a:t>IOU=0.38</a:t>
              </a:r>
              <a:endParaRPr lang="en-US" sz="11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427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smtClean="0"/>
              <a:t>Method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3996" y="6241774"/>
            <a:ext cx="74282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>
                <a:solidFill>
                  <a:schemeClr val="bg1"/>
                </a:solidFill>
              </a:rPr>
              <a:t>Murrugarra-Llerena, J., Kirsten, L. N., &amp; Jung, C. R. (2022). </a:t>
            </a:r>
            <a:r>
              <a:rPr lang="en-US" sz="1050" i="1">
                <a:solidFill>
                  <a:schemeClr val="bg1"/>
                </a:solidFill>
              </a:rPr>
              <a:t>Can we trust bounding box annotations for object detection?</a:t>
            </a:r>
            <a:r>
              <a:rPr lang="en-US" sz="1050">
                <a:solidFill>
                  <a:schemeClr val="bg1"/>
                </a:solidFill>
              </a:rPr>
              <a:t>. In Proceedings of the IEEE/CVF Conference on Computer Vision and Pattern Recognition (pp. 4813-4822).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91779" y="2044350"/>
            <a:ext cx="9808443" cy="2769300"/>
            <a:chOff x="1191778" y="1969466"/>
            <a:chExt cx="9808443" cy="2769300"/>
          </a:xfrm>
        </p:grpSpPr>
        <p:grpSp>
          <p:nvGrpSpPr>
            <p:cNvPr id="17" name="Group 16"/>
            <p:cNvGrpSpPr/>
            <p:nvPr/>
          </p:nvGrpSpPr>
          <p:grpSpPr>
            <a:xfrm>
              <a:off x="1191778" y="4200157"/>
              <a:ext cx="9808443" cy="538609"/>
              <a:chOff x="413488" y="3541533"/>
              <a:chExt cx="11365024" cy="538609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413488" y="3803143"/>
                <a:ext cx="11365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smtClean="0">
                    <a:solidFill>
                      <a:schemeClr val="bg1"/>
                    </a:solidFill>
                  </a:rPr>
                  <a:t>Examples of AOBB (</a:t>
                </a:r>
                <a:r>
                  <a:rPr lang="en-GB" sz="1200" smtClean="0">
                    <a:solidFill>
                      <a:srgbClr val="FF0000"/>
                    </a:solidFill>
                  </a:rPr>
                  <a:t>Red</a:t>
                </a:r>
                <a:r>
                  <a:rPr lang="en-GB" sz="1200" smtClean="0">
                    <a:solidFill>
                      <a:schemeClr val="bg1"/>
                    </a:solidFill>
                  </a:rPr>
                  <a:t>) and SOBB (</a:t>
                </a:r>
                <a:r>
                  <a:rPr lang="en-GB" sz="120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Blue</a:t>
                </a:r>
                <a:r>
                  <a:rPr lang="en-GB" sz="1200" smtClean="0">
                    <a:solidFill>
                      <a:schemeClr val="bg1"/>
                    </a:solidFill>
                  </a:rPr>
                  <a:t>) from DOTA 1.0.</a:t>
                </a: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13489" y="3541533"/>
                <a:ext cx="521310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smtClean="0">
                    <a:solidFill>
                      <a:schemeClr val="bg1"/>
                    </a:solidFill>
                  </a:rPr>
                  <a:t>IOU=0.57</a:t>
                </a:r>
                <a:endParaRPr lang="en-US" sz="110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482481" y="3541533"/>
                <a:ext cx="52960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smtClean="0">
                    <a:solidFill>
                      <a:schemeClr val="bg1"/>
                    </a:solidFill>
                  </a:rPr>
                  <a:t>IOU=0.61</a:t>
                </a:r>
                <a:endParaRPr lang="en-US" sz="11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191778" y="1969466"/>
              <a:ext cx="9808443" cy="2216434"/>
              <a:chOff x="1092796" y="1920250"/>
              <a:chExt cx="9808443" cy="221643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92796" y="1920250"/>
                <a:ext cx="4856106" cy="2216434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30565" y="1924342"/>
                <a:ext cx="4570674" cy="221234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4671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smtClean="0"/>
              <a:t>Method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3996" y="6241774"/>
            <a:ext cx="74282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>
                <a:solidFill>
                  <a:schemeClr val="bg1"/>
                </a:solidFill>
              </a:rPr>
              <a:t>Murrugarra-Llerena, J., Kirsten, L. N., &amp; Jung, C. R. (2022). </a:t>
            </a:r>
            <a:r>
              <a:rPr lang="en-US" sz="1050" i="1">
                <a:solidFill>
                  <a:schemeClr val="bg1"/>
                </a:solidFill>
              </a:rPr>
              <a:t>Can we trust bounding box annotations for object detection?</a:t>
            </a:r>
            <a:r>
              <a:rPr lang="en-US" sz="1050">
                <a:solidFill>
                  <a:schemeClr val="bg1"/>
                </a:solidFill>
              </a:rPr>
              <a:t>. In Proceedings of the IEEE/CVF Conference on Computer Vision and Pattern Recognition (pp. 4813-4822).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38979" y="1266262"/>
            <a:ext cx="9314042" cy="4130618"/>
            <a:chOff x="1438979" y="1266262"/>
            <a:chExt cx="9314042" cy="4130618"/>
          </a:xfrm>
        </p:grpSpPr>
        <p:grpSp>
          <p:nvGrpSpPr>
            <p:cNvPr id="38" name="Group 37"/>
            <p:cNvGrpSpPr/>
            <p:nvPr/>
          </p:nvGrpSpPr>
          <p:grpSpPr>
            <a:xfrm>
              <a:off x="1438979" y="1266262"/>
              <a:ext cx="9314042" cy="2902007"/>
              <a:chOff x="1438979" y="1266262"/>
              <a:chExt cx="9314042" cy="2902007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438979" y="1266262"/>
                <a:ext cx="9314042" cy="2902007"/>
                <a:chOff x="1438979" y="1266262"/>
                <a:chExt cx="9314042" cy="2902007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2569597" y="1266262"/>
                  <a:ext cx="7052807" cy="828503"/>
                  <a:chOff x="2218414" y="1266262"/>
                  <a:chExt cx="7052807" cy="828503"/>
                </a:xfrm>
              </p:grpSpPr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2218414" y="1725433"/>
                    <a:ext cx="143918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mtClean="0">
                        <a:solidFill>
                          <a:schemeClr val="bg1"/>
                        </a:solidFill>
                      </a:rPr>
                      <a:t>COCO2017</a:t>
                    </a:r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4159443" y="1725433"/>
                    <a:ext cx="143918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mtClean="0">
                        <a:solidFill>
                          <a:schemeClr val="bg1"/>
                        </a:solidFill>
                      </a:rPr>
                      <a:t>VOC2012</a:t>
                    </a:r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016529" y="1725433"/>
                    <a:ext cx="2254692" cy="369332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mtClean="0">
                        <a:solidFill>
                          <a:schemeClr val="bg1"/>
                        </a:solidFill>
                      </a:rPr>
                      <a:t>DOTA 1.0 + iSAID</a:t>
                    </a:r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218414" y="1266262"/>
                    <a:ext cx="33802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b="1" u="sng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HBB</a:t>
                    </a:r>
                    <a:endParaRPr lang="en-US" b="1" u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7016529" y="1266262"/>
                    <a:ext cx="22546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b="1" u="sng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O</a:t>
                    </a:r>
                    <a:r>
                      <a:rPr lang="en-GB" b="1" u="sng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BB</a:t>
                    </a:r>
                    <a:endParaRPr lang="en-US" b="1" u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7" name="TextBox 16"/>
                <p:cNvSpPr txBox="1"/>
                <p:nvPr/>
              </p:nvSpPr>
              <p:spPr>
                <a:xfrm>
                  <a:off x="4752230" y="2738601"/>
                  <a:ext cx="2687541" cy="338554"/>
                </a:xfrm>
                <a:prstGeom prst="rect">
                  <a:avLst/>
                </a:prstGeom>
                <a:no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smtClean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Emulate human error</a:t>
                  </a:r>
                  <a:endParaRPr lang="en-US" sz="1600">
                    <a:solidFill>
                      <a:schemeClr val="accent4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grpSp>
              <p:nvGrpSpPr>
                <p:cNvPr id="20" name="Group 19"/>
                <p:cNvGrpSpPr/>
                <p:nvPr/>
              </p:nvGrpSpPr>
              <p:grpSpPr>
                <a:xfrm>
                  <a:off x="1438979" y="3829715"/>
                  <a:ext cx="9314042" cy="338554"/>
                  <a:chOff x="1123785" y="4090323"/>
                  <a:chExt cx="9314042" cy="338554"/>
                </a:xfrm>
              </p:grpSpPr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123785" y="4090323"/>
                    <a:ext cx="3885538" cy="338554"/>
                  </a:xfrm>
                  <a:prstGeom prst="rect">
                    <a:avLst/>
                  </a:prstGeom>
                  <a:noFill/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60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Compute IOU(AHBB, SHBB)</a:t>
                    </a:r>
                    <a:endParaRPr lang="en-US" sz="160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6552289" y="4090323"/>
                    <a:ext cx="3885538" cy="338554"/>
                  </a:xfrm>
                  <a:prstGeom prst="rect">
                    <a:avLst/>
                  </a:prstGeom>
                  <a:noFill/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60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ScatterPlot(</a:t>
                    </a:r>
                    <a:r>
                      <a:rPr lang="en-GB" sz="1600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x=</a:t>
                    </a:r>
                    <a:r>
                      <a:rPr lang="en-GB" sz="160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BB_size, </a:t>
                    </a:r>
                    <a:r>
                      <a:rPr lang="en-GB" sz="1600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y=</a:t>
                    </a:r>
                    <a:r>
                      <a:rPr lang="en-GB" sz="160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IOU)</a:t>
                    </a:r>
                    <a:endParaRPr lang="en-US" sz="160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</p:grpSp>
          <p:cxnSp>
            <p:nvCxnSpPr>
              <p:cNvPr id="23" name="Straight Arrow Connector 22"/>
              <p:cNvCxnSpPr>
                <a:stCxn id="5" idx="2"/>
                <a:endCxn id="17" idx="0"/>
              </p:cNvCxnSpPr>
              <p:nvPr/>
            </p:nvCxnSpPr>
            <p:spPr>
              <a:xfrm>
                <a:off x="3289190" y="2094765"/>
                <a:ext cx="2806811" cy="643836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11" idx="2"/>
                <a:endCxn id="17" idx="0"/>
              </p:cNvCxnSpPr>
              <p:nvPr/>
            </p:nvCxnSpPr>
            <p:spPr>
              <a:xfrm>
                <a:off x="5230219" y="2094765"/>
                <a:ext cx="865782" cy="643836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12" idx="2"/>
                <a:endCxn id="17" idx="0"/>
              </p:cNvCxnSpPr>
              <p:nvPr/>
            </p:nvCxnSpPr>
            <p:spPr>
              <a:xfrm flipH="1">
                <a:off x="6096001" y="2094765"/>
                <a:ext cx="2399057" cy="643836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17" idx="2"/>
                <a:endCxn id="18" idx="0"/>
              </p:cNvCxnSpPr>
              <p:nvPr/>
            </p:nvCxnSpPr>
            <p:spPr>
              <a:xfrm flipH="1">
                <a:off x="3381748" y="3077155"/>
                <a:ext cx="2714253" cy="75256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17" idx="2"/>
                <a:endCxn id="19" idx="0"/>
              </p:cNvCxnSpPr>
              <p:nvPr/>
            </p:nvCxnSpPr>
            <p:spPr>
              <a:xfrm>
                <a:off x="6096001" y="3077155"/>
                <a:ext cx="2714251" cy="75256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1438979" y="4812105"/>
              <a:ext cx="9314042" cy="584775"/>
              <a:chOff x="1438979" y="4812105"/>
              <a:chExt cx="9314042" cy="584775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438979" y="4812105"/>
                <a:ext cx="38855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u="sng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Influence of annotation discrepancy </a:t>
                </a:r>
              </a:p>
              <a:p>
                <a:pPr algn="ctr"/>
                <a:r>
                  <a:rPr lang="en-GB" sz="1600" u="sng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on IOU</a:t>
                </a:r>
                <a:endParaRPr lang="en-US" sz="1600" u="sng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867483" y="4812105"/>
                <a:ext cx="38855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u="sng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Influence of BB size </a:t>
                </a:r>
              </a:p>
              <a:p>
                <a:pPr algn="ctr"/>
                <a:r>
                  <a:rPr lang="en-GB" sz="1600" u="sng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on IOU</a:t>
                </a:r>
                <a:endParaRPr lang="en-US" sz="1600" u="sng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676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smtClean="0"/>
              <a:t>Findings – COCO2017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3996" y="6241774"/>
            <a:ext cx="74282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sz="1050">
                <a:solidFill>
                  <a:schemeClr val="bg1"/>
                </a:solidFill>
              </a:rPr>
              <a:t>Murrugarra-Llerena, J., Kirsten, L. N., &amp; Jung, C. R. (2022). </a:t>
            </a:r>
            <a:r>
              <a:rPr lang="en-US" sz="1050" i="1">
                <a:solidFill>
                  <a:schemeClr val="bg1"/>
                </a:solidFill>
              </a:rPr>
              <a:t>Can we trust bounding box annotations for object detection?</a:t>
            </a:r>
            <a:r>
              <a:rPr lang="en-US" sz="1050">
                <a:solidFill>
                  <a:schemeClr val="bg1"/>
                </a:solidFill>
              </a:rPr>
              <a:t>. In Proceedings of the IEEE/CVF Conference on Computer Vision and Pattern Recognition (pp. 4813-4822).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624064" y="2085420"/>
            <a:ext cx="6430272" cy="2687160"/>
            <a:chOff x="2880864" y="2223919"/>
            <a:chExt cx="6430272" cy="268716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0864" y="2223919"/>
              <a:ext cx="6430272" cy="241016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880864" y="4634080"/>
              <a:ext cx="6430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GB" sz="1200" smtClean="0">
                  <a:solidFill>
                    <a:schemeClr val="bg1"/>
                  </a:solidFill>
                </a:rPr>
                <a:t>Example of AHBB (</a:t>
              </a:r>
              <a:r>
                <a:rPr lang="en-GB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Blue</a:t>
              </a:r>
              <a:r>
                <a:rPr lang="en-GB" sz="1200" smtClean="0">
                  <a:solidFill>
                    <a:schemeClr val="bg1"/>
                  </a:solidFill>
                </a:rPr>
                <a:t>) and “emulated” SHBB (</a:t>
              </a:r>
              <a:r>
                <a:rPr lang="en-GB" sz="120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Green</a:t>
              </a:r>
              <a:r>
                <a:rPr lang="en-GB" sz="1200">
                  <a:solidFill>
                    <a:schemeClr val="bg1"/>
                  </a:solidFill>
                </a:rPr>
                <a:t>)</a:t>
              </a:r>
              <a:r>
                <a:rPr lang="en-GB" sz="1200" smtClean="0">
                  <a:solidFill>
                    <a:schemeClr val="bg1"/>
                  </a:solidFill>
                </a:rPr>
                <a:t>.</a:t>
              </a: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07667" y="2767281"/>
            <a:ext cx="405516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GB" sz="1600" smtClean="0">
                <a:solidFill>
                  <a:schemeClr val="bg1"/>
                </a:solidFill>
              </a:rPr>
              <a:t>The authors compare two bounding box representations: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arenR"/>
            </a:pPr>
            <a:r>
              <a:rPr lang="en-GB" sz="1400" smtClean="0">
                <a:solidFill>
                  <a:schemeClr val="bg1"/>
                </a:solidFill>
              </a:rPr>
              <a:t>Available human annotations (AHBB)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arenR"/>
            </a:pPr>
            <a:r>
              <a:rPr lang="en-GB" sz="1400" smtClean="0">
                <a:solidFill>
                  <a:schemeClr val="bg1"/>
                </a:solidFill>
              </a:rPr>
              <a:t>Human-emulated  annotations (SHBB)</a:t>
            </a:r>
          </a:p>
          <a:p>
            <a:pPr>
              <a:spcBef>
                <a:spcPts val="1200"/>
              </a:spcBef>
            </a:pPr>
            <a:r>
              <a:rPr lang="en-GB" sz="1400" smtClean="0">
                <a:solidFill>
                  <a:schemeClr val="bg1"/>
                </a:solidFill>
              </a:rPr>
              <a:t>There is only a </a:t>
            </a:r>
            <a:r>
              <a:rPr lang="en-GB" sz="14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sub-pixel difference</a:t>
            </a:r>
            <a:r>
              <a:rPr lang="en-GB" sz="1400" smtClean="0">
                <a:solidFill>
                  <a:schemeClr val="bg1"/>
                </a:solidFill>
              </a:rPr>
              <a:t> in the two representations.</a:t>
            </a:r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50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smtClean="0"/>
              <a:t>Findings – COCO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3996" y="6241774"/>
            <a:ext cx="74282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sz="1050">
                <a:solidFill>
                  <a:schemeClr val="bg1"/>
                </a:solidFill>
              </a:rPr>
              <a:t>Murrugarra-Llerena, J., Kirsten, L. N., &amp; Jung, C. R. (2022). </a:t>
            </a:r>
            <a:r>
              <a:rPr lang="en-US" sz="1050" i="1">
                <a:solidFill>
                  <a:schemeClr val="bg1"/>
                </a:solidFill>
              </a:rPr>
              <a:t>Can we trust bounding box annotations for object detection?</a:t>
            </a:r>
            <a:r>
              <a:rPr lang="en-US" sz="1050">
                <a:solidFill>
                  <a:schemeClr val="bg1"/>
                </a:solidFill>
              </a:rPr>
              <a:t>. In Proceedings of the IEEE/CVF Conference on Computer Vision and Pattern Recognition (pp. 4813-4822).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408063" y="1209620"/>
            <a:ext cx="8708382" cy="4438761"/>
            <a:chOff x="1741809" y="1363508"/>
            <a:chExt cx="8708382" cy="4438761"/>
          </a:xfrm>
        </p:grpSpPr>
        <p:grpSp>
          <p:nvGrpSpPr>
            <p:cNvPr id="10" name="Group 9"/>
            <p:cNvGrpSpPr/>
            <p:nvPr/>
          </p:nvGrpSpPr>
          <p:grpSpPr>
            <a:xfrm>
              <a:off x="1741809" y="1363508"/>
              <a:ext cx="8708382" cy="4438761"/>
              <a:chOff x="1741809" y="1363508"/>
              <a:chExt cx="8708382" cy="4438761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41809" y="1363508"/>
                <a:ext cx="8708382" cy="4130984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1741809" y="5494492"/>
                <a:ext cx="87083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</a:rPr>
                  <a:t>Per-category Iou between AHBBs and HBBs generated from segmentation masks (SHBBs) in COCO.</a:t>
                </a: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2508531" y="1408014"/>
              <a:ext cx="210393" cy="1602223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25590" y="1408014"/>
              <a:ext cx="210393" cy="1895226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65218" y="1408014"/>
              <a:ext cx="210393" cy="1602223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400248" y="1408014"/>
              <a:ext cx="210393" cy="1895226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986205" y="3518686"/>
              <a:ext cx="210393" cy="1602223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94851" y="1893395"/>
            <a:ext cx="3050699" cy="3071210"/>
            <a:chOff x="117303" y="1310999"/>
            <a:chExt cx="3050699" cy="3071210"/>
          </a:xfrm>
        </p:grpSpPr>
        <p:sp>
          <p:nvSpPr>
            <p:cNvPr id="18" name="TextBox 17"/>
            <p:cNvSpPr txBox="1"/>
            <p:nvPr/>
          </p:nvSpPr>
          <p:spPr>
            <a:xfrm>
              <a:off x="117303" y="1310999"/>
              <a:ext cx="30506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smtClean="0">
                  <a:solidFill>
                    <a:schemeClr val="bg1"/>
                  </a:solidFill>
                </a:rPr>
                <a:t>Marked categories suffer from </a:t>
              </a:r>
              <a:r>
                <a:rPr lang="en-GB" sz="160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significant degradation</a:t>
              </a:r>
              <a:r>
                <a:rPr lang="en-GB" sz="1600" smtClean="0">
                  <a:solidFill>
                    <a:schemeClr val="bg1"/>
                  </a:solidFill>
                </a:rPr>
                <a:t> even with </a:t>
              </a:r>
              <a:r>
                <a:rPr lang="en-GB" sz="160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sub-pixel discrepancy</a:t>
              </a:r>
              <a:r>
                <a:rPr lang="en-GB" sz="1600" smtClean="0">
                  <a:solidFill>
                    <a:schemeClr val="bg1"/>
                  </a:solidFill>
                </a:rPr>
                <a:t>.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6645" y="3058770"/>
              <a:ext cx="281201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smtClean="0">
                  <a:solidFill>
                    <a:schemeClr val="bg1"/>
                  </a:solidFill>
                </a:rPr>
                <a:t>Even if the detector outputs perfect result (SHBB), the AP can still be degraded when compared to AHBB, let alone the unknown GT.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8" idx="2"/>
              <a:endCxn id="19" idx="0"/>
            </p:cNvCxnSpPr>
            <p:nvPr/>
          </p:nvCxnSpPr>
          <p:spPr>
            <a:xfrm flipH="1">
              <a:off x="1642652" y="2141996"/>
              <a:ext cx="1" cy="916774"/>
            </a:xfrm>
            <a:prstGeom prst="straightConnector1">
              <a:avLst/>
            </a:prstGeom>
            <a:ln w="127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700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S50-inspired-paper-reviews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cs50-inspired-paper-review</Template>
  <TotalTime>127</TotalTime>
  <Words>1264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</vt:lpstr>
      <vt:lpstr>Wingdings</vt:lpstr>
      <vt:lpstr>Office Theme</vt:lpstr>
      <vt:lpstr>Can we trust bounding box annotations for object detection? (2022)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we trust bounding box annotations for object detection? (2022)</dc:title>
  <dc:creator>Lam Thai Nguyen</dc:creator>
  <cp:lastModifiedBy>Lam Thai Nguyen</cp:lastModifiedBy>
  <cp:revision>14</cp:revision>
  <dcterms:created xsi:type="dcterms:W3CDTF">2024-10-10T03:29:52Z</dcterms:created>
  <dcterms:modified xsi:type="dcterms:W3CDTF">2024-10-10T23:17:39Z</dcterms:modified>
</cp:coreProperties>
</file>