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60" r:id="rId6"/>
    <p:sldId id="261" r:id="rId7"/>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101" y="31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FF875114-10E9-4248-93FC-712C4947C266}" type="datetimeFigureOut">
              <a:rPr lang="vi-VN" smtClean="0"/>
              <a:t>01/10/2025</a:t>
            </a:fld>
            <a:endParaRPr lang="vi-V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vi-V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C6202DCA-C439-44BB-BA86-952BCCEC826F}" type="slidenum">
              <a:rPr lang="vi-VN" smtClean="0"/>
              <a:t>‹#›</a:t>
            </a:fld>
            <a:endParaRPr lang="vi-V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4241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F875114-10E9-4248-93FC-712C4947C266}" type="datetimeFigureOut">
              <a:rPr lang="vi-VN" smtClean="0"/>
              <a:t>01/10/2025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6202DCA-C439-44BB-BA86-952BCCEC826F}" type="slidenum">
              <a:rPr lang="vi-VN" smtClean="0"/>
              <a:t>‹#›</a:t>
            </a:fld>
            <a:endParaRPr lang="vi-VN"/>
          </a:p>
        </p:txBody>
      </p:sp>
    </p:spTree>
    <p:extLst>
      <p:ext uri="{BB962C8B-B14F-4D97-AF65-F5344CB8AC3E}">
        <p14:creationId xmlns:p14="http://schemas.microsoft.com/office/powerpoint/2010/main" val="3309722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F875114-10E9-4248-93FC-712C4947C266}" type="datetimeFigureOut">
              <a:rPr lang="vi-VN" smtClean="0"/>
              <a:t>01/10/2025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6202DCA-C439-44BB-BA86-952BCCEC826F}" type="slidenum">
              <a:rPr lang="vi-VN" smtClean="0"/>
              <a:t>‹#›</a:t>
            </a:fld>
            <a:endParaRPr lang="vi-VN"/>
          </a:p>
        </p:txBody>
      </p:sp>
    </p:spTree>
    <p:extLst>
      <p:ext uri="{BB962C8B-B14F-4D97-AF65-F5344CB8AC3E}">
        <p14:creationId xmlns:p14="http://schemas.microsoft.com/office/powerpoint/2010/main" val="1445214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F875114-10E9-4248-93FC-712C4947C266}" type="datetimeFigureOut">
              <a:rPr lang="vi-VN" smtClean="0"/>
              <a:t>01/10/2025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6202DCA-C439-44BB-BA86-952BCCEC826F}" type="slidenum">
              <a:rPr lang="vi-VN" smtClean="0"/>
              <a:t>‹#›</a:t>
            </a:fld>
            <a:endParaRPr lang="vi-VN"/>
          </a:p>
        </p:txBody>
      </p:sp>
    </p:spTree>
    <p:extLst>
      <p:ext uri="{BB962C8B-B14F-4D97-AF65-F5344CB8AC3E}">
        <p14:creationId xmlns:p14="http://schemas.microsoft.com/office/powerpoint/2010/main" val="4170252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F875114-10E9-4248-93FC-712C4947C266}" type="datetimeFigureOut">
              <a:rPr lang="vi-VN" smtClean="0"/>
              <a:t>01/10/2025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6202DCA-C439-44BB-BA86-952BCCEC826F}" type="slidenum">
              <a:rPr lang="vi-VN" smtClean="0"/>
              <a:t>‹#›</a:t>
            </a:fld>
            <a:endParaRPr lang="vi-V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9878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F875114-10E9-4248-93FC-712C4947C266}" type="datetimeFigureOut">
              <a:rPr lang="vi-VN" smtClean="0"/>
              <a:t>01/10/2025</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C6202DCA-C439-44BB-BA86-952BCCEC826F}" type="slidenum">
              <a:rPr lang="vi-VN" smtClean="0"/>
              <a:t>‹#›</a:t>
            </a:fld>
            <a:endParaRPr lang="vi-VN"/>
          </a:p>
        </p:txBody>
      </p:sp>
    </p:spTree>
    <p:extLst>
      <p:ext uri="{BB962C8B-B14F-4D97-AF65-F5344CB8AC3E}">
        <p14:creationId xmlns:p14="http://schemas.microsoft.com/office/powerpoint/2010/main" val="69334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F875114-10E9-4248-93FC-712C4947C266}" type="datetimeFigureOut">
              <a:rPr lang="vi-VN" smtClean="0"/>
              <a:t>01/10/2025</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C6202DCA-C439-44BB-BA86-952BCCEC826F}" type="slidenum">
              <a:rPr lang="vi-VN" smtClean="0"/>
              <a:t>‹#›</a:t>
            </a:fld>
            <a:endParaRPr lang="vi-VN"/>
          </a:p>
        </p:txBody>
      </p:sp>
    </p:spTree>
    <p:extLst>
      <p:ext uri="{BB962C8B-B14F-4D97-AF65-F5344CB8AC3E}">
        <p14:creationId xmlns:p14="http://schemas.microsoft.com/office/powerpoint/2010/main" val="2833109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F875114-10E9-4248-93FC-712C4947C266}" type="datetimeFigureOut">
              <a:rPr lang="vi-VN" smtClean="0"/>
              <a:t>01/10/2025</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C6202DCA-C439-44BB-BA86-952BCCEC826F}" type="slidenum">
              <a:rPr lang="vi-VN" smtClean="0"/>
              <a:t>‹#›</a:t>
            </a:fld>
            <a:endParaRPr lang="vi-VN"/>
          </a:p>
        </p:txBody>
      </p:sp>
    </p:spTree>
    <p:extLst>
      <p:ext uri="{BB962C8B-B14F-4D97-AF65-F5344CB8AC3E}">
        <p14:creationId xmlns:p14="http://schemas.microsoft.com/office/powerpoint/2010/main" val="3442784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875114-10E9-4248-93FC-712C4947C266}" type="datetimeFigureOut">
              <a:rPr lang="vi-VN" smtClean="0"/>
              <a:t>01/10/2025</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C6202DCA-C439-44BB-BA86-952BCCEC826F}" type="slidenum">
              <a:rPr lang="vi-VN" smtClean="0"/>
              <a:t>‹#›</a:t>
            </a:fld>
            <a:endParaRPr lang="vi-VN"/>
          </a:p>
        </p:txBody>
      </p:sp>
    </p:spTree>
    <p:extLst>
      <p:ext uri="{BB962C8B-B14F-4D97-AF65-F5344CB8AC3E}">
        <p14:creationId xmlns:p14="http://schemas.microsoft.com/office/powerpoint/2010/main" val="2553579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F875114-10E9-4248-93FC-712C4947C266}" type="datetimeFigureOut">
              <a:rPr lang="vi-VN" smtClean="0"/>
              <a:t>01/10/2025</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C6202DCA-C439-44BB-BA86-952BCCEC826F}" type="slidenum">
              <a:rPr lang="vi-VN" smtClean="0"/>
              <a:t>‹#›</a:t>
            </a:fld>
            <a:endParaRPr lang="vi-VN"/>
          </a:p>
        </p:txBody>
      </p:sp>
    </p:spTree>
    <p:extLst>
      <p:ext uri="{BB962C8B-B14F-4D97-AF65-F5344CB8AC3E}">
        <p14:creationId xmlns:p14="http://schemas.microsoft.com/office/powerpoint/2010/main" val="4126653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F875114-10E9-4248-93FC-712C4947C266}" type="datetimeFigureOut">
              <a:rPr lang="vi-VN" smtClean="0"/>
              <a:t>01/10/2025</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C6202DCA-C439-44BB-BA86-952BCCEC826F}" type="slidenum">
              <a:rPr lang="vi-VN" smtClean="0"/>
              <a:t>‹#›</a:t>
            </a:fld>
            <a:endParaRPr lang="vi-VN"/>
          </a:p>
        </p:txBody>
      </p:sp>
    </p:spTree>
    <p:extLst>
      <p:ext uri="{BB962C8B-B14F-4D97-AF65-F5344CB8AC3E}">
        <p14:creationId xmlns:p14="http://schemas.microsoft.com/office/powerpoint/2010/main" val="488796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FF875114-10E9-4248-93FC-712C4947C266}" type="datetimeFigureOut">
              <a:rPr lang="vi-VN" smtClean="0"/>
              <a:t>01/10/2025</a:t>
            </a:fld>
            <a:endParaRPr lang="vi-V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vi-V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C6202DCA-C439-44BB-BA86-952BCCEC826F}" type="slidenum">
              <a:rPr lang="vi-VN" smtClean="0"/>
              <a:t>‹#›</a:t>
            </a:fld>
            <a:endParaRPr lang="vi-VN"/>
          </a:p>
        </p:txBody>
      </p:sp>
    </p:spTree>
    <p:extLst>
      <p:ext uri="{BB962C8B-B14F-4D97-AF65-F5344CB8AC3E}">
        <p14:creationId xmlns:p14="http://schemas.microsoft.com/office/powerpoint/2010/main" val="2938985892"/>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b="1" dirty="0" smtClean="0">
                <a:solidFill>
                  <a:srgbClr val="00B0F0"/>
                </a:solidFill>
              </a:rPr>
              <a:t>BIẾN ĐỔI KHÍ HẬU</a:t>
            </a:r>
            <a:endParaRPr lang="vi-VN" b="1" dirty="0">
              <a:solidFill>
                <a:srgbClr val="00B0F0"/>
              </a:solidFill>
            </a:endParaRPr>
          </a:p>
        </p:txBody>
      </p:sp>
      <p:pic>
        <p:nvPicPr>
          <p:cNvPr id="1026" name="Picture 2" descr="Biến đổi khí hậu là gì? Nguyên nhân, tác động và giải pháp xử lý"/>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5183414" cy="38038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Ứng phó tích cực với biến đổi khí hậu | Báo Nhân Dân điện tử"/>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1614" y="1690688"/>
            <a:ext cx="5332186" cy="3803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18408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28"/>
                                        </p:tgtEl>
                                        <p:attrNameLst>
                                          <p:attrName>style.visibility</p:attrName>
                                        </p:attrNameLst>
                                      </p:cBhvr>
                                      <p:to>
                                        <p:strVal val="visible"/>
                                      </p:to>
                                    </p:set>
                                    <p:animEffect transition="in" filter="wipe(down)">
                                      <p:cBhvr>
                                        <p:cTn id="17"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25237" y="1071419"/>
            <a:ext cx="3685309" cy="4254819"/>
          </a:xfrm>
          <a:prstGeom prst="rect">
            <a:avLst/>
          </a:prstGeom>
          <a:noFill/>
        </p:spPr>
        <p:txBody>
          <a:bodyPr wrap="square" rtlCol="0">
            <a:spAutoFit/>
          </a:bodyPr>
          <a:lstStyle/>
          <a:p>
            <a:pPr algn="just">
              <a:lnSpc>
                <a:spcPct val="150000"/>
              </a:lnSpc>
            </a:pPr>
            <a:r>
              <a:rPr lang="vi-VN" sz="1400" b="1" dirty="0" smtClean="0">
                <a:latin typeface="Times New Roman" panose="02020603050405020304" pitchFamily="18" charset="0"/>
                <a:cs typeface="Times New Roman" panose="02020603050405020304" pitchFamily="18" charset="0"/>
              </a:rPr>
              <a:t>1. Biến đổi khi hậu là gì ?</a:t>
            </a:r>
          </a:p>
          <a:p>
            <a:pPr algn="just">
              <a:lnSpc>
                <a:spcPct val="150000"/>
              </a:lnSpc>
            </a:pPr>
            <a:r>
              <a:rPr lang="vi-VN" sz="1400" dirty="0" smtClean="0">
                <a:latin typeface="Times New Roman" panose="02020603050405020304" pitchFamily="18" charset="0"/>
                <a:cs typeface="Times New Roman" panose="02020603050405020304" pitchFamily="18" charset="0"/>
              </a:rPr>
              <a:t>- Biến đổi khí hậu đơn giản là sự thay đổi của môi trường xung quanh chúng ta trong một khoảng thời gian dài, đặc biệt là thời tiết. Nó có thể làm nhiệt độ trở nên nóng hơn, lạnh hơn, mưa nhiều hơn hoặc ít hơn, hay có những thay đổi khác về khí hậu.</a:t>
            </a:r>
          </a:p>
          <a:p>
            <a:pPr algn="just">
              <a:lnSpc>
                <a:spcPct val="150000"/>
              </a:lnSpc>
            </a:pPr>
            <a:r>
              <a:rPr lang="vi-VN" sz="1400" dirty="0" smtClean="0">
                <a:latin typeface="Times New Roman" panose="02020603050405020304" pitchFamily="18" charset="0"/>
                <a:cs typeface="Times New Roman" panose="02020603050405020304" pitchFamily="18" charset="0"/>
              </a:rPr>
              <a:t>- Biến đổi khí hậu có thể tạo ra những ảnh hưởng tiêu cực, ảnh hưởng đến con người, gây ra tác động đến nông nghiệp, nguồn nước và sức khỏe.</a:t>
            </a:r>
          </a:p>
          <a:p>
            <a:pPr>
              <a:lnSpc>
                <a:spcPct val="150000"/>
              </a:lnSpc>
            </a:pPr>
            <a:endParaRPr lang="vi-VN" sz="1400" dirty="0">
              <a:latin typeface="Times New Roman" panose="02020603050405020304" pitchFamily="18" charset="0"/>
              <a:cs typeface="Times New Roman" panose="02020603050405020304" pitchFamily="18" charset="0"/>
            </a:endParaRPr>
          </a:p>
          <a:p>
            <a:pPr marL="342900" indent="-342900">
              <a:lnSpc>
                <a:spcPct val="150000"/>
              </a:lnSpc>
              <a:buAutoNum type="arabicPeriod"/>
            </a:pPr>
            <a:endParaRPr lang="vi-VN" sz="1400" dirty="0" smtClean="0">
              <a:latin typeface="Times New Roman" panose="02020603050405020304" pitchFamily="18" charset="0"/>
              <a:cs typeface="Times New Roman" panose="02020603050405020304" pitchFamily="18" charset="0"/>
            </a:endParaRPr>
          </a:p>
        </p:txBody>
      </p:sp>
      <p:pic>
        <p:nvPicPr>
          <p:cNvPr id="2050" name="Picture 2" descr="thực trạng biến đổi khí hậu toàn cầ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3230" y="1579419"/>
            <a:ext cx="5673764" cy="3177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398826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animEffect transition="in" filter="fade">
                                      <p:cBhvr>
                                        <p:cTn id="13" dur="1000"/>
                                        <p:tgtEl>
                                          <p:spTgt spid="2050"/>
                                        </p:tgtEl>
                                      </p:cBhvr>
                                    </p:animEffect>
                                    <p:anim calcmode="lin" valueType="num">
                                      <p:cBhvr>
                                        <p:cTn id="14" dur="1000" fill="hold"/>
                                        <p:tgtEl>
                                          <p:spTgt spid="2050"/>
                                        </p:tgtEl>
                                        <p:attrNameLst>
                                          <p:attrName>ppt_x</p:attrName>
                                        </p:attrNameLst>
                                      </p:cBhvr>
                                      <p:tavLst>
                                        <p:tav tm="0">
                                          <p:val>
                                            <p:strVal val="#ppt_x"/>
                                          </p:val>
                                        </p:tav>
                                        <p:tav tm="100000">
                                          <p:val>
                                            <p:strVal val="#ppt_x"/>
                                          </p:val>
                                        </p:tav>
                                      </p:tavLst>
                                    </p:anim>
                                    <p:anim calcmode="lin" valueType="num">
                                      <p:cBhvr>
                                        <p:cTn id="15"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94691" y="757382"/>
            <a:ext cx="4174836" cy="5909310"/>
          </a:xfrm>
          <a:prstGeom prst="rect">
            <a:avLst/>
          </a:prstGeom>
          <a:noFill/>
        </p:spPr>
        <p:txBody>
          <a:bodyPr wrap="square" rtlCol="0">
            <a:spAutoFit/>
          </a:bodyPr>
          <a:lstStyle/>
          <a:p>
            <a:pPr algn="just">
              <a:lnSpc>
                <a:spcPct val="150000"/>
              </a:lnSpc>
            </a:pPr>
            <a:r>
              <a:rPr lang="vi-VN" sz="1400" b="1" dirty="0" smtClean="0">
                <a:latin typeface="Times New Roman" panose="02020603050405020304" pitchFamily="18" charset="0"/>
                <a:cs typeface="Times New Roman" panose="02020603050405020304" pitchFamily="18" charset="0"/>
              </a:rPr>
              <a:t>2. Thực trạng của biến đổi khí hậu hiện nay ?</a:t>
            </a:r>
          </a:p>
          <a:p>
            <a:pPr algn="just">
              <a:lnSpc>
                <a:spcPct val="150000"/>
              </a:lnSpc>
            </a:pPr>
            <a:r>
              <a:rPr lang="vi-VN" sz="1400" dirty="0" smtClean="0">
                <a:latin typeface="Times New Roman" panose="02020603050405020304" pitchFamily="18" charset="0"/>
                <a:cs typeface="Times New Roman" panose="02020603050405020304" pitchFamily="18" charset="0"/>
              </a:rPr>
              <a:t>- </a:t>
            </a:r>
            <a:r>
              <a:rPr lang="vi-VN" sz="1400" b="1" dirty="0" smtClean="0">
                <a:latin typeface="Times New Roman" panose="02020603050405020304" pitchFamily="18" charset="0"/>
                <a:cs typeface="Times New Roman" panose="02020603050405020304" pitchFamily="18" charset="0"/>
              </a:rPr>
              <a:t>Sự gia tăng của nhiệt độ trái đất: </a:t>
            </a:r>
            <a:r>
              <a:rPr lang="vi-VN" sz="1400" dirty="0">
                <a:latin typeface="Times New Roman" panose="02020603050405020304" pitchFamily="18" charset="0"/>
                <a:cs typeface="Times New Roman" panose="02020603050405020304" pitchFamily="18" charset="0"/>
              </a:rPr>
              <a:t>Liên hợp quốc </a:t>
            </a:r>
            <a:r>
              <a:rPr lang="vi-VN" sz="1400" dirty="0" smtClean="0">
                <a:latin typeface="Times New Roman" panose="02020603050405020304" pitchFamily="18" charset="0"/>
                <a:cs typeface="Times New Roman" panose="02020603050405020304" pitchFamily="18" charset="0"/>
              </a:rPr>
              <a:t>dự</a:t>
            </a:r>
          </a:p>
          <a:p>
            <a:pPr algn="just">
              <a:lnSpc>
                <a:spcPct val="150000"/>
              </a:lnSpc>
            </a:pPr>
            <a:r>
              <a:rPr lang="vi-VN" sz="1400" dirty="0" smtClean="0">
                <a:latin typeface="Times New Roman" panose="02020603050405020304" pitchFamily="18" charset="0"/>
                <a:cs typeface="Times New Roman" panose="02020603050405020304" pitchFamily="18" charset="0"/>
              </a:rPr>
              <a:t>báo </a:t>
            </a:r>
            <a:r>
              <a:rPr lang="vi-VN" sz="1400" dirty="0">
                <a:latin typeface="Times New Roman" panose="02020603050405020304" pitchFamily="18" charset="0"/>
                <a:cs typeface="Times New Roman" panose="02020603050405020304" pitchFamily="18" charset="0"/>
              </a:rPr>
              <a:t>năm 2024 có khả năng cao sẽ là một năm nóng kỷ lục, tiếp tục đẩy Trái Đất đến "bờ vực" của biến đổi khí hậu nguy hiểm. Đây đã là năm thứ 9 liên tiếp có nhiệt độ cao hơn 1°C so với thời kỳ tiền công </a:t>
            </a:r>
            <a:r>
              <a:rPr lang="vi-VN" sz="1400" dirty="0" smtClean="0">
                <a:latin typeface="Times New Roman" panose="02020603050405020304" pitchFamily="18" charset="0"/>
                <a:cs typeface="Times New Roman" panose="02020603050405020304" pitchFamily="18" charset="0"/>
              </a:rPr>
              <a:t>nghiệp.</a:t>
            </a:r>
          </a:p>
          <a:p>
            <a:pPr algn="just">
              <a:lnSpc>
                <a:spcPct val="150000"/>
              </a:lnSpc>
            </a:pPr>
            <a:r>
              <a:rPr lang="vi-VN" sz="1400" b="1" dirty="0" smtClean="0">
                <a:latin typeface="Times New Roman" panose="02020603050405020304" pitchFamily="18" charset="0"/>
                <a:cs typeface="Times New Roman" panose="02020603050405020304" pitchFamily="18" charset="0"/>
              </a:rPr>
              <a:t>- Mực nước biển tăng cao, băng tan: </a:t>
            </a:r>
            <a:r>
              <a:rPr lang="vi-VN" sz="1400" dirty="0">
                <a:latin typeface="Times New Roman" panose="02020603050405020304" pitchFamily="18" charset="0"/>
                <a:cs typeface="Times New Roman" panose="02020603050405020304" pitchFamily="18" charset="0"/>
              </a:rPr>
              <a:t>Các nhà nghiên cứu cho rằng, Tây Nam Cực hiện đang là vùng đóng góp lớn nhất trong việc làm cho mực nước biển dâng toàn cầu.</a:t>
            </a:r>
          </a:p>
          <a:p>
            <a:pPr algn="just">
              <a:lnSpc>
                <a:spcPct val="150000"/>
              </a:lnSpc>
            </a:pPr>
            <a:r>
              <a:rPr lang="vi-VN" sz="1400" dirty="0" smtClean="0">
                <a:latin typeface="Times New Roman" panose="02020603050405020304" pitchFamily="18" charset="0"/>
                <a:cs typeface="Times New Roman" panose="02020603050405020304" pitchFamily="18" charset="0"/>
              </a:rPr>
              <a:t>- </a:t>
            </a:r>
            <a:r>
              <a:rPr lang="vi-VN" sz="1400" b="1" dirty="0" smtClean="0">
                <a:latin typeface="Times New Roman" panose="02020603050405020304" pitchFamily="18" charset="0"/>
                <a:cs typeface="Times New Roman" panose="02020603050405020304" pitchFamily="18" charset="0"/>
              </a:rPr>
              <a:t>Sự gia tăng các hiện tượng thời tiết cực đoan: </a:t>
            </a:r>
            <a:r>
              <a:rPr lang="vi-VN" sz="1400" dirty="0">
                <a:latin typeface="Times New Roman" panose="02020603050405020304" pitchFamily="18" charset="0"/>
                <a:cs typeface="Times New Roman" panose="02020603050405020304" pitchFamily="18" charset="0"/>
              </a:rPr>
              <a:t>Sự gia tăng các hiện tượng thời tiết cực đoan này bao gồm sự gia tăng của các cơn bão, hạn hán và lũ lụt hay sự biến đổi đột ngột của khí hậu trong một khu vực nhất định.</a:t>
            </a:r>
            <a:endParaRPr lang="vi-VN" sz="1400" dirty="0" smtClean="0">
              <a:latin typeface="Times New Roman" panose="02020603050405020304" pitchFamily="18" charset="0"/>
              <a:cs typeface="Times New Roman" panose="02020603050405020304" pitchFamily="18" charset="0"/>
            </a:endParaRPr>
          </a:p>
          <a:p>
            <a:pPr algn="just">
              <a:lnSpc>
                <a:spcPct val="150000"/>
              </a:lnSpc>
            </a:pPr>
            <a:endParaRPr lang="vi-VN" sz="1400" dirty="0" smtClean="0">
              <a:latin typeface="Times New Roman" panose="02020603050405020304" pitchFamily="18" charset="0"/>
              <a:cs typeface="Times New Roman" panose="02020603050405020304" pitchFamily="18" charset="0"/>
            </a:endParaRPr>
          </a:p>
          <a:p>
            <a:pPr marL="285750" indent="-285750" algn="just">
              <a:lnSpc>
                <a:spcPct val="150000"/>
              </a:lnSpc>
              <a:buFontTx/>
              <a:buChar char="-"/>
            </a:pPr>
            <a:endParaRPr lang="vi-VN" sz="1400" dirty="0" smtClean="0">
              <a:latin typeface="Times New Roman" panose="02020603050405020304" pitchFamily="18" charset="0"/>
              <a:cs typeface="Times New Roman" panose="02020603050405020304" pitchFamily="18" charset="0"/>
            </a:endParaRPr>
          </a:p>
          <a:p>
            <a:pPr marL="285750" indent="-285750" algn="just">
              <a:lnSpc>
                <a:spcPct val="150000"/>
              </a:lnSpc>
              <a:buFontTx/>
              <a:buChar char="-"/>
            </a:pPr>
            <a:endParaRPr lang="vi-VN" sz="1400" dirty="0">
              <a:latin typeface="Times New Roman" panose="02020603050405020304" pitchFamily="18" charset="0"/>
              <a:cs typeface="Times New Roman" panose="02020603050405020304" pitchFamily="18" charset="0"/>
            </a:endParaRPr>
          </a:p>
        </p:txBody>
      </p:sp>
      <p:pic>
        <p:nvPicPr>
          <p:cNvPr id="3074" name="Picture 2" descr="thực trạng biến đổi khí hậu toàn cầ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9527" y="1168256"/>
            <a:ext cx="5806866" cy="4050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094201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wheel(1)">
                                      <p:cBhvr>
                                        <p:cTn id="12"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6764" y="1145309"/>
            <a:ext cx="4867563" cy="4616648"/>
          </a:xfrm>
          <a:prstGeom prst="rect">
            <a:avLst/>
          </a:prstGeom>
          <a:noFill/>
        </p:spPr>
        <p:txBody>
          <a:bodyPr wrap="square" rtlCol="0">
            <a:spAutoFit/>
          </a:bodyPr>
          <a:lstStyle/>
          <a:p>
            <a:pPr algn="just">
              <a:lnSpc>
                <a:spcPct val="150000"/>
              </a:lnSpc>
            </a:pPr>
            <a:r>
              <a:rPr lang="vi-VN" sz="1400" b="1" dirty="0" smtClean="0">
                <a:latin typeface="Times New Roman" panose="02020603050405020304" pitchFamily="18" charset="0"/>
                <a:cs typeface="Times New Roman" panose="02020603050405020304" pitchFamily="18" charset="0"/>
              </a:rPr>
              <a:t>3. Nguyên nhân gây ra biến đổi khí hậu toàn cầu.</a:t>
            </a:r>
          </a:p>
          <a:p>
            <a:pPr algn="just">
              <a:lnSpc>
                <a:spcPct val="150000"/>
              </a:lnSpc>
            </a:pPr>
            <a:r>
              <a:rPr lang="vi-VN" sz="1400" dirty="0" smtClean="0">
                <a:latin typeface="Times New Roman" panose="02020603050405020304" pitchFamily="18" charset="0"/>
                <a:cs typeface="Times New Roman" panose="02020603050405020304" pitchFamily="18" charset="0"/>
              </a:rPr>
              <a:t>- </a:t>
            </a:r>
            <a:r>
              <a:rPr lang="vi-VN" sz="1400" b="1" dirty="0" smtClean="0">
                <a:latin typeface="Times New Roman" panose="02020603050405020304" pitchFamily="18" charset="0"/>
                <a:cs typeface="Times New Roman" panose="02020603050405020304" pitchFamily="18" charset="0"/>
              </a:rPr>
              <a:t>Nguyên nhân tự nhiên: </a:t>
            </a:r>
            <a:r>
              <a:rPr lang="vi-VN" sz="1400" dirty="0" smtClean="0">
                <a:latin typeface="Times New Roman" panose="02020603050405020304" pitchFamily="18" charset="0"/>
                <a:cs typeface="Times New Roman" panose="02020603050405020304" pitchFamily="18" charset="0"/>
              </a:rPr>
              <a:t>núi lửa phun trào, động đất, sự thay đổi của các mang kiến tạo địa chất, sự biến đổi trong dòng chay hải lưu hay </a:t>
            </a:r>
            <a:r>
              <a:rPr lang="vi-VN" sz="1400" dirty="0">
                <a:latin typeface="Times New Roman" panose="02020603050405020304" pitchFamily="18" charset="0"/>
                <a:cs typeface="Times New Roman" panose="02020603050405020304" pitchFamily="18" charset="0"/>
              </a:rPr>
              <a:t>sự thay đổi về mật độ bức xạ mặt trời và chu kỳ nhiệt độ của mặt trời cũng có thể tác động lên nhiệt độ, khí hậu toàn cầu</a:t>
            </a:r>
            <a:r>
              <a:rPr lang="vi-VN" sz="1400" dirty="0" smtClean="0">
                <a:latin typeface="Times New Roman" panose="02020603050405020304" pitchFamily="18" charset="0"/>
                <a:cs typeface="Times New Roman" panose="02020603050405020304" pitchFamily="18" charset="0"/>
              </a:rPr>
              <a:t>.</a:t>
            </a:r>
          </a:p>
          <a:p>
            <a:pPr algn="just">
              <a:lnSpc>
                <a:spcPct val="150000"/>
              </a:lnSpc>
            </a:pPr>
            <a:r>
              <a:rPr lang="vi-VN" sz="1400" dirty="0" smtClean="0">
                <a:latin typeface="Times New Roman" panose="02020603050405020304" pitchFamily="18" charset="0"/>
                <a:cs typeface="Times New Roman" panose="02020603050405020304" pitchFamily="18" charset="0"/>
              </a:rPr>
              <a:t>- </a:t>
            </a:r>
            <a:r>
              <a:rPr lang="vi-VN" sz="1400" b="1" dirty="0" smtClean="0">
                <a:latin typeface="Times New Roman" panose="02020603050405020304" pitchFamily="18" charset="0"/>
                <a:cs typeface="Times New Roman" panose="02020603050405020304" pitchFamily="18" charset="0"/>
              </a:rPr>
              <a:t>Nguyên nhân do con người: </a:t>
            </a:r>
            <a:r>
              <a:rPr lang="vi-VN" sz="1400" dirty="0" smtClean="0">
                <a:latin typeface="Times New Roman" panose="02020603050405020304" pitchFamily="18" charset="0"/>
                <a:cs typeface="Times New Roman" panose="02020603050405020304" pitchFamily="18" charset="0"/>
              </a:rPr>
              <a:t>Sự gia tăng của công nghiệp hóa, sản xuất hàng hóa với quy mô lớn đòi hỏi phải sử dụng năng lượng và tài nguyên tự nhiên. Quá trình sản xuất này tạo ra 1 lượng lớn khí thải và chất thải.</a:t>
            </a:r>
          </a:p>
          <a:p>
            <a:pPr algn="just">
              <a:lnSpc>
                <a:spcPct val="150000"/>
              </a:lnSpc>
            </a:pPr>
            <a:r>
              <a:rPr lang="vi-VN" sz="1400" dirty="0" smtClean="0">
                <a:latin typeface="Times New Roman" panose="02020603050405020304" pitchFamily="18" charset="0"/>
                <a:cs typeface="Times New Roman" panose="02020603050405020304" pitchFamily="18" charset="0"/>
              </a:rPr>
              <a:t>Hơn </a:t>
            </a:r>
            <a:r>
              <a:rPr lang="vi-VN" sz="1400" dirty="0">
                <a:latin typeface="Times New Roman" panose="02020603050405020304" pitchFamily="18" charset="0"/>
                <a:cs typeface="Times New Roman" panose="02020603050405020304" pitchFamily="18" charset="0"/>
              </a:rPr>
              <a:t>nữa, việc khai thác rừng, chặt phá cây xanh làm giảm diện tích rừng trên thế giới, gây giảm khả năng hấp thụ carbon dioxide và tăng cường quá trình nhiễm độc khí thải trong không khí.</a:t>
            </a:r>
          </a:p>
          <a:p>
            <a:pPr>
              <a:lnSpc>
                <a:spcPct val="150000"/>
              </a:lnSpc>
            </a:pPr>
            <a:endParaRPr lang="vi-VN" sz="1400" dirty="0" smtClean="0">
              <a:latin typeface="Times New Roman" panose="02020603050405020304" pitchFamily="18" charset="0"/>
              <a:cs typeface="Times New Roman" panose="02020603050405020304" pitchFamily="18" charset="0"/>
            </a:endParaRPr>
          </a:p>
        </p:txBody>
      </p:sp>
      <p:pic>
        <p:nvPicPr>
          <p:cNvPr id="5122" name="Picture 2" descr="Nguyên nhân và ảnh hưởng của biến đổi khí hậu đối với con ngườ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1175" y="880938"/>
            <a:ext cx="4157807" cy="226789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Nguyên nhân gây biến đổi khí hậu toàn cầ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1175" y="3148833"/>
            <a:ext cx="4157807" cy="2774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066691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122"/>
                                        </p:tgtEl>
                                        <p:attrNameLst>
                                          <p:attrName>style.visibility</p:attrName>
                                        </p:attrNameLst>
                                      </p:cBhvr>
                                      <p:to>
                                        <p:strVal val="visible"/>
                                      </p:to>
                                    </p:set>
                                    <p:anim calcmode="lin" valueType="num">
                                      <p:cBhvr additive="base">
                                        <p:cTn id="12" dur="500" fill="hold"/>
                                        <p:tgtEl>
                                          <p:spTgt spid="5122"/>
                                        </p:tgtEl>
                                        <p:attrNameLst>
                                          <p:attrName>ppt_x</p:attrName>
                                        </p:attrNameLst>
                                      </p:cBhvr>
                                      <p:tavLst>
                                        <p:tav tm="0">
                                          <p:val>
                                            <p:strVal val="#ppt_x"/>
                                          </p:val>
                                        </p:tav>
                                        <p:tav tm="100000">
                                          <p:val>
                                            <p:strVal val="#ppt_x"/>
                                          </p:val>
                                        </p:tav>
                                      </p:tavLst>
                                    </p:anim>
                                    <p:anim calcmode="lin" valueType="num">
                                      <p:cBhvr additive="base">
                                        <p:cTn id="13"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nodeType="clickEffect">
                                  <p:stCondLst>
                                    <p:cond delay="0"/>
                                  </p:stCondLst>
                                  <p:childTnLst>
                                    <p:set>
                                      <p:cBhvr>
                                        <p:cTn id="17" dur="1" fill="hold">
                                          <p:stCondLst>
                                            <p:cond delay="0"/>
                                          </p:stCondLst>
                                        </p:cTn>
                                        <p:tgtEl>
                                          <p:spTgt spid="5124"/>
                                        </p:tgtEl>
                                        <p:attrNameLst>
                                          <p:attrName>style.visibility</p:attrName>
                                        </p:attrNameLst>
                                      </p:cBhvr>
                                      <p:to>
                                        <p:strVal val="visible"/>
                                      </p:to>
                                    </p:set>
                                    <p:animEffect transition="in" filter="wheel(1)">
                                      <p:cBhvr>
                                        <p:cTn id="18" dur="1000"/>
                                        <p:tgtEl>
                                          <p:spTgt spid="5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9055" y="655782"/>
            <a:ext cx="5116946" cy="5870646"/>
          </a:xfrm>
          <a:prstGeom prst="rect">
            <a:avLst/>
          </a:prstGeom>
          <a:noFill/>
        </p:spPr>
        <p:txBody>
          <a:bodyPr wrap="square" rtlCol="0">
            <a:spAutoFit/>
          </a:bodyPr>
          <a:lstStyle/>
          <a:p>
            <a:pPr algn="just">
              <a:lnSpc>
                <a:spcPct val="150000"/>
              </a:lnSpc>
            </a:pPr>
            <a:r>
              <a:rPr lang="vi-VN" sz="1400" b="1" dirty="0">
                <a:latin typeface="Times New Roman" panose="02020603050405020304" pitchFamily="18" charset="0"/>
                <a:cs typeface="Times New Roman" panose="02020603050405020304" pitchFamily="18" charset="0"/>
              </a:rPr>
              <a:t>4. Hậu quả của biến đổi khí hậu toàn cầu</a:t>
            </a:r>
          </a:p>
          <a:p>
            <a:pPr algn="just">
              <a:lnSpc>
                <a:spcPct val="150000"/>
              </a:lnSpc>
            </a:pPr>
            <a:r>
              <a:rPr lang="vi-VN" sz="1400" b="1" dirty="0" smtClean="0">
                <a:latin typeface="Times New Roman" panose="02020603050405020304" pitchFamily="18" charset="0"/>
                <a:cs typeface="Times New Roman" panose="02020603050405020304" pitchFamily="18" charset="0"/>
              </a:rPr>
              <a:t>- </a:t>
            </a:r>
            <a:r>
              <a:rPr lang="vi-VN" sz="1400" dirty="0" smtClean="0">
                <a:latin typeface="Times New Roman" panose="02020603050405020304" pitchFamily="18" charset="0"/>
                <a:cs typeface="Times New Roman" panose="02020603050405020304" pitchFamily="18" charset="0"/>
              </a:rPr>
              <a:t>Thực </a:t>
            </a:r>
            <a:r>
              <a:rPr lang="vi-VN" sz="1400" dirty="0">
                <a:latin typeface="Times New Roman" panose="02020603050405020304" pitchFamily="18" charset="0"/>
                <a:cs typeface="Times New Roman" panose="02020603050405020304" pitchFamily="18" charset="0"/>
              </a:rPr>
              <a:t>trạng biến đổi khí hậu toàn </a:t>
            </a:r>
            <a:r>
              <a:rPr lang="vi-VN" sz="1400" dirty="0" smtClean="0">
                <a:latin typeface="Times New Roman" panose="02020603050405020304" pitchFamily="18" charset="0"/>
                <a:cs typeface="Times New Roman" panose="02020603050405020304" pitchFamily="18" charset="0"/>
              </a:rPr>
              <a:t>cầu tác </a:t>
            </a:r>
            <a:r>
              <a:rPr lang="vi-VN" sz="1400" dirty="0">
                <a:latin typeface="Times New Roman" panose="02020603050405020304" pitchFamily="18" charset="0"/>
                <a:cs typeface="Times New Roman" panose="02020603050405020304" pitchFamily="18" charset="0"/>
              </a:rPr>
              <a:t>động mạnh mẽ đến đời sống con người và nhiều loài sinh vật trên thế giới dẫn đến:</a:t>
            </a:r>
          </a:p>
          <a:p>
            <a:pPr algn="just">
              <a:lnSpc>
                <a:spcPct val="150000"/>
              </a:lnSpc>
            </a:pPr>
            <a:r>
              <a:rPr lang="vi-VN" sz="1400" b="1" dirty="0" smtClean="0">
                <a:latin typeface="Times New Roman" panose="02020603050405020304" pitchFamily="18" charset="0"/>
                <a:cs typeface="Times New Roman" panose="02020603050405020304" pitchFamily="18" charset="0"/>
              </a:rPr>
              <a:t>- Sự </a:t>
            </a:r>
            <a:r>
              <a:rPr lang="vi-VN" sz="1400" b="1" dirty="0">
                <a:latin typeface="Times New Roman" panose="02020603050405020304" pitchFamily="18" charset="0"/>
                <a:cs typeface="Times New Roman" panose="02020603050405020304" pitchFamily="18" charset="0"/>
              </a:rPr>
              <a:t>suy thoái đa dạng sinh </a:t>
            </a:r>
            <a:r>
              <a:rPr lang="vi-VN" sz="1400" b="1" dirty="0" smtClean="0">
                <a:latin typeface="Times New Roman" panose="02020603050405020304" pitchFamily="18" charset="0"/>
                <a:cs typeface="Times New Roman" panose="02020603050405020304" pitchFamily="18" charset="0"/>
              </a:rPr>
              <a:t>học</a:t>
            </a:r>
            <a:r>
              <a:rPr lang="vi-VN" sz="1400" dirty="0" smtClean="0">
                <a:latin typeface="Times New Roman" panose="02020603050405020304" pitchFamily="18" charset="0"/>
                <a:cs typeface="Times New Roman" panose="02020603050405020304" pitchFamily="18" charset="0"/>
              </a:rPr>
              <a:t>: Nhiệt </a:t>
            </a:r>
            <a:r>
              <a:rPr lang="vi-VN" sz="1400" dirty="0">
                <a:latin typeface="Times New Roman" panose="02020603050405020304" pitchFamily="18" charset="0"/>
                <a:cs typeface="Times New Roman" panose="02020603050405020304" pitchFamily="18" charset="0"/>
              </a:rPr>
              <a:t>độ tăng, sự biến đổi môi trường và thay đổi mùa vụ gây suy giảm diện tích môi trường sống của nhiều loài sinh vật. Điều này ảnh hưởng đến hệ sinh thái, chuỗi thức ăn, gây rối đến sự cân bằng, ổn định trong môi trường, tác động to lớn đến sự tồn tại của loài và hệ sinh thái.</a:t>
            </a:r>
          </a:p>
          <a:p>
            <a:pPr algn="just">
              <a:lnSpc>
                <a:spcPct val="150000"/>
              </a:lnSpc>
            </a:pPr>
            <a:r>
              <a:rPr lang="vi-VN" sz="1400" b="1" dirty="0" smtClean="0">
                <a:latin typeface="Times New Roman" panose="02020603050405020304" pitchFamily="18" charset="0"/>
                <a:cs typeface="Times New Roman" panose="02020603050405020304" pitchFamily="18" charset="0"/>
              </a:rPr>
              <a:t>- Khủng </a:t>
            </a:r>
            <a:r>
              <a:rPr lang="vi-VN" sz="1400" b="1" dirty="0">
                <a:latin typeface="Times New Roman" panose="02020603050405020304" pitchFamily="18" charset="0"/>
                <a:cs typeface="Times New Roman" panose="02020603050405020304" pitchFamily="18" charset="0"/>
              </a:rPr>
              <a:t>hoảng năng </a:t>
            </a:r>
            <a:r>
              <a:rPr lang="vi-VN" sz="1400" b="1" dirty="0" smtClean="0">
                <a:latin typeface="Times New Roman" panose="02020603050405020304" pitchFamily="18" charset="0"/>
                <a:cs typeface="Times New Roman" panose="02020603050405020304" pitchFamily="18" charset="0"/>
              </a:rPr>
              <a:t>lượng</a:t>
            </a:r>
            <a:r>
              <a:rPr lang="vi-VN" sz="1400" dirty="0" smtClean="0">
                <a:latin typeface="Times New Roman" panose="02020603050405020304" pitchFamily="18" charset="0"/>
                <a:cs typeface="Times New Roman" panose="02020603050405020304" pitchFamily="18" charset="0"/>
              </a:rPr>
              <a:t>: Sự </a:t>
            </a:r>
            <a:r>
              <a:rPr lang="vi-VN" sz="1400" dirty="0">
                <a:latin typeface="Times New Roman" panose="02020603050405020304" pitchFamily="18" charset="0"/>
                <a:cs typeface="Times New Roman" panose="02020603050405020304" pitchFamily="18" charset="0"/>
              </a:rPr>
              <a:t>gia tăng của nhiệt độ, biến đổi thời tiết ảnh hưởng đến nguồn cung năng lượng. Các nguồn năng lượng truyền thống như hóa thạch, than, dầu mỏ,... trở nên khan hiếm và gây ra khí thải nhà kính.</a:t>
            </a:r>
          </a:p>
          <a:p>
            <a:pPr algn="just">
              <a:lnSpc>
                <a:spcPct val="150000"/>
              </a:lnSpc>
            </a:pPr>
            <a:r>
              <a:rPr lang="vi-VN" sz="1400" b="1" dirty="0" smtClean="0">
                <a:latin typeface="Times New Roman" panose="02020603050405020304" pitchFamily="18" charset="0"/>
                <a:cs typeface="Times New Roman" panose="02020603050405020304" pitchFamily="18" charset="0"/>
              </a:rPr>
              <a:t>- Khủng </a:t>
            </a:r>
            <a:r>
              <a:rPr lang="vi-VN" sz="1400" b="1" dirty="0">
                <a:latin typeface="Times New Roman" panose="02020603050405020304" pitchFamily="18" charset="0"/>
                <a:cs typeface="Times New Roman" panose="02020603050405020304" pitchFamily="18" charset="0"/>
              </a:rPr>
              <a:t>hoảng lương </a:t>
            </a:r>
            <a:r>
              <a:rPr lang="vi-VN" sz="1400" b="1" dirty="0" smtClean="0">
                <a:latin typeface="Times New Roman" panose="02020603050405020304" pitchFamily="18" charset="0"/>
                <a:cs typeface="Times New Roman" panose="02020603050405020304" pitchFamily="18" charset="0"/>
              </a:rPr>
              <a:t>thực</a:t>
            </a:r>
            <a:r>
              <a:rPr lang="vi-VN" sz="1400" dirty="0" smtClean="0">
                <a:latin typeface="Times New Roman" panose="02020603050405020304" pitchFamily="18" charset="0"/>
                <a:cs typeface="Times New Roman" panose="02020603050405020304" pitchFamily="18" charset="0"/>
              </a:rPr>
              <a:t>: Môi </a:t>
            </a:r>
            <a:r>
              <a:rPr lang="vi-VN" sz="1400" dirty="0">
                <a:latin typeface="Times New Roman" panose="02020603050405020304" pitchFamily="18" charset="0"/>
                <a:cs typeface="Times New Roman" panose="02020603050405020304" pitchFamily="18" charset="0"/>
              </a:rPr>
              <a:t>trường thay đổi, thời tiết không ổn định ảnh hưởng đến sản xuất nông nghiệp và cây trồng. Sự gia tăng nhiệt độ, hạn hán, lũ lụt, sự biến đổi mùa vụ làm giảm năng suất dẫn đến sự suy giảm nguồn lương thực, tăng giá cả và đe dọa an ninh lương thực toàn cầu.</a:t>
            </a:r>
          </a:p>
          <a:p>
            <a:pPr algn="just">
              <a:lnSpc>
                <a:spcPct val="150000"/>
              </a:lnSpc>
            </a:pPr>
            <a:endParaRPr lang="vi-VN" sz="1400" dirty="0">
              <a:latin typeface="Times New Roman" panose="02020603050405020304" pitchFamily="18" charset="0"/>
              <a:cs typeface="Times New Roman" panose="02020603050405020304" pitchFamily="18" charset="0"/>
            </a:endParaRPr>
          </a:p>
        </p:txBody>
      </p:sp>
      <p:pic>
        <p:nvPicPr>
          <p:cNvPr id="4098" name="Picture 2" descr="thực trạng biến đổi khí hậu toàn cầ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2493" y="773870"/>
            <a:ext cx="4786184" cy="273410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ậu quả của biến đổi khí hậu toàn cầu đến Việt Nam và thế giớ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2493" y="3507978"/>
            <a:ext cx="4786184" cy="2662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671905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4098"/>
                                        </p:tgtEl>
                                        <p:attrNameLst>
                                          <p:attrName>style.visibility</p:attrName>
                                        </p:attrNameLst>
                                      </p:cBhvr>
                                      <p:to>
                                        <p:strVal val="visible"/>
                                      </p:to>
                                    </p:set>
                                    <p:animEffect transition="in" filter="barn(inVertical)">
                                      <p:cBhvr>
                                        <p:cTn id="14" dur="500"/>
                                        <p:tgtEl>
                                          <p:spTgt spid="409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4100"/>
                                        </p:tgtEl>
                                        <p:attrNameLst>
                                          <p:attrName>style.visibility</p:attrName>
                                        </p:attrNameLst>
                                      </p:cBhvr>
                                      <p:to>
                                        <p:strVal val="visible"/>
                                      </p:to>
                                    </p:set>
                                    <p:animEffect transition="in" filter="wipe(down)">
                                      <p:cBhvr>
                                        <p:cTn id="19"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90255" y="1112068"/>
            <a:ext cx="9042400" cy="4616648"/>
          </a:xfrm>
          <a:prstGeom prst="rect">
            <a:avLst/>
          </a:prstGeom>
        </p:spPr>
        <p:txBody>
          <a:bodyPr wrap="square">
            <a:spAutoFit/>
          </a:bodyPr>
          <a:lstStyle/>
          <a:p>
            <a:pPr algn="just">
              <a:lnSpc>
                <a:spcPct val="150000"/>
              </a:lnSpc>
            </a:pPr>
            <a:r>
              <a:rPr lang="vi-VN" sz="1400" b="1" i="0" dirty="0" smtClean="0">
                <a:solidFill>
                  <a:srgbClr val="222222"/>
                </a:solidFill>
                <a:effectLst/>
                <a:latin typeface="Times New Roman" panose="02020603050405020304" pitchFamily="18" charset="0"/>
                <a:cs typeface="Times New Roman" panose="02020603050405020304" pitchFamily="18" charset="0"/>
              </a:rPr>
              <a:t>5. Các giải pháp làm giảm biến đổi khí hậu toàn cầu</a:t>
            </a:r>
          </a:p>
          <a:p>
            <a:pPr algn="just">
              <a:lnSpc>
                <a:spcPct val="150000"/>
              </a:lnSpc>
            </a:pPr>
            <a:r>
              <a:rPr lang="vi-VN" sz="1400" b="0" i="0" dirty="0" smtClean="0">
                <a:solidFill>
                  <a:srgbClr val="222222"/>
                </a:solidFill>
                <a:effectLst/>
                <a:latin typeface="Times New Roman" panose="02020603050405020304" pitchFamily="18" charset="0"/>
                <a:cs typeface="Times New Roman" panose="02020603050405020304" pitchFamily="18" charset="0"/>
              </a:rPr>
              <a:t>Để làm giảm bớt những biến đổi khí hậu toàn cầu, chúng ta cần chung tay, góp sức thông qua các hoạt động:</a:t>
            </a:r>
          </a:p>
          <a:p>
            <a:pPr algn="just">
              <a:lnSpc>
                <a:spcPct val="150000"/>
              </a:lnSpc>
            </a:pPr>
            <a:r>
              <a:rPr lang="vi-VN" sz="1400" b="1" i="0" dirty="0" smtClean="0">
                <a:solidFill>
                  <a:srgbClr val="222222"/>
                </a:solidFill>
                <a:effectLst/>
                <a:latin typeface="Times New Roman" panose="02020603050405020304" pitchFamily="18" charset="0"/>
                <a:cs typeface="Times New Roman" panose="02020603050405020304" pitchFamily="18" charset="0"/>
              </a:rPr>
              <a:t>- Chuyển sang năng lượng tái tạo</a:t>
            </a:r>
            <a:r>
              <a:rPr lang="vi-VN" sz="1400" dirty="0" smtClean="0">
                <a:solidFill>
                  <a:srgbClr val="222222"/>
                </a:solidFill>
                <a:latin typeface="Times New Roman" panose="02020603050405020304" pitchFamily="18" charset="0"/>
                <a:cs typeface="Times New Roman" panose="02020603050405020304" pitchFamily="18" charset="0"/>
              </a:rPr>
              <a:t>: </a:t>
            </a:r>
            <a:r>
              <a:rPr lang="vi-VN" sz="1400" b="0" i="0" dirty="0" smtClean="0">
                <a:solidFill>
                  <a:srgbClr val="222222"/>
                </a:solidFill>
                <a:effectLst/>
                <a:latin typeface="Times New Roman" panose="02020603050405020304" pitchFamily="18" charset="0"/>
                <a:cs typeface="Times New Roman" panose="02020603050405020304" pitchFamily="18" charset="0"/>
              </a:rPr>
              <a:t>Chuyển sang sử dụng năng lượng tái tạo là một giải pháp quan trọng để giảm thiểu tác động của biến đổi khí hậu. Năng lượng tái tạo bao gồm điện mặt trời, gió, thủy điện và năng lượng sinh học.</a:t>
            </a:r>
          </a:p>
          <a:p>
            <a:pPr algn="just">
              <a:lnSpc>
                <a:spcPct val="150000"/>
              </a:lnSpc>
            </a:pPr>
            <a:r>
              <a:rPr lang="vi-VN" sz="1400" b="0" i="0" dirty="0" smtClean="0">
                <a:solidFill>
                  <a:srgbClr val="222222"/>
                </a:solidFill>
                <a:effectLst/>
                <a:latin typeface="Times New Roman" panose="02020603050405020304" pitchFamily="18" charset="0"/>
                <a:cs typeface="Times New Roman" panose="02020603050405020304" pitchFamily="18" charset="0"/>
              </a:rPr>
              <a:t>Chúng không chỉ là nguồn năng lượng sạch, không gây khí thải mà còn không có hạn chế về lượng. Chuyển đổi hệ thống năng lượng tái tạo giúp giảm khí nhà kính, bảo vệ môi trường và đảm bảo nguồn cung năng lượng bền vững trong tương lai.</a:t>
            </a:r>
          </a:p>
          <a:p>
            <a:pPr algn="just">
              <a:lnSpc>
                <a:spcPct val="150000"/>
              </a:lnSpc>
            </a:pPr>
            <a:r>
              <a:rPr lang="vi-VN" sz="1400" b="1" i="0" dirty="0" smtClean="0">
                <a:solidFill>
                  <a:srgbClr val="222222"/>
                </a:solidFill>
                <a:effectLst/>
                <a:latin typeface="Times New Roman" panose="02020603050405020304" pitchFamily="18" charset="0"/>
                <a:cs typeface="Times New Roman" panose="02020603050405020304" pitchFamily="18" charset="0"/>
              </a:rPr>
              <a:t>- Bảo vệ rừng và đa dạng sinh học</a:t>
            </a:r>
            <a:r>
              <a:rPr lang="vi-VN" sz="1400" dirty="0" smtClean="0">
                <a:solidFill>
                  <a:srgbClr val="222222"/>
                </a:solidFill>
                <a:latin typeface="Times New Roman" panose="02020603050405020304" pitchFamily="18" charset="0"/>
                <a:cs typeface="Times New Roman" panose="02020603050405020304" pitchFamily="18" charset="0"/>
              </a:rPr>
              <a:t>: </a:t>
            </a:r>
            <a:r>
              <a:rPr lang="vi-VN" sz="1400" b="0" i="0" dirty="0" smtClean="0">
                <a:solidFill>
                  <a:srgbClr val="222222"/>
                </a:solidFill>
                <a:effectLst/>
                <a:latin typeface="Times New Roman" panose="02020603050405020304" pitchFamily="18" charset="0"/>
                <a:cs typeface="Times New Roman" panose="02020603050405020304" pitchFamily="18" charset="0"/>
              </a:rPr>
              <a:t>Bảo vệ rừng, đa dạng sinh học là một nhiệm vụ quan trọng trong việc bảo vệ môi trường và duy trì sự cân bằng tự nhiên. Rừng đóng vai trò quan trọng trong việc hấp thụ carbon, cung cấp không khí trong lành và là môi trường sống của nhiều loài.</a:t>
            </a:r>
          </a:p>
          <a:p>
            <a:pPr algn="just">
              <a:lnSpc>
                <a:spcPct val="150000"/>
              </a:lnSpc>
            </a:pPr>
            <a:r>
              <a:rPr lang="vi-VN" sz="1400" b="0" i="0" dirty="0" smtClean="0">
                <a:solidFill>
                  <a:srgbClr val="222222"/>
                </a:solidFill>
                <a:effectLst/>
                <a:latin typeface="Times New Roman" panose="02020603050405020304" pitchFamily="18" charset="0"/>
                <a:cs typeface="Times New Roman" panose="02020603050405020304" pitchFamily="18" charset="0"/>
              </a:rPr>
              <a:t>Tuy nhiên, rừng đang bị suy thoái nhanh chóng do khai thác rừng trái phép và biến đổi môi trường. Bảo vệ rừng đồng nghĩa với việc bảo vệ đa dạng sinh học và duy trì sự phát triển bền vững cho hệ sinh thái  cùng cuộc sống con người.</a:t>
            </a:r>
          </a:p>
          <a:p>
            <a:pPr algn="just">
              <a:lnSpc>
                <a:spcPct val="150000"/>
              </a:lnSpc>
            </a:pPr>
            <a:r>
              <a:rPr lang="vi-VN" sz="1400" b="1" i="0" dirty="0" smtClean="0">
                <a:solidFill>
                  <a:srgbClr val="222222"/>
                </a:solidFill>
                <a:effectLst/>
                <a:latin typeface="Times New Roman" panose="02020603050405020304" pitchFamily="18" charset="0"/>
                <a:cs typeface="Times New Roman" panose="02020603050405020304" pitchFamily="18" charset="0"/>
              </a:rPr>
              <a:t>- Nâng cao nhận thức và giáo dục</a:t>
            </a:r>
            <a:r>
              <a:rPr lang="vi-VN" sz="1400" dirty="0" smtClean="0">
                <a:solidFill>
                  <a:srgbClr val="222222"/>
                </a:solidFill>
                <a:latin typeface="Times New Roman" panose="02020603050405020304" pitchFamily="18" charset="0"/>
                <a:cs typeface="Times New Roman" panose="02020603050405020304" pitchFamily="18" charset="0"/>
              </a:rPr>
              <a:t>: </a:t>
            </a:r>
            <a:r>
              <a:rPr lang="vi-VN" sz="1400" b="0" i="0" dirty="0" smtClean="0">
                <a:solidFill>
                  <a:srgbClr val="222222"/>
                </a:solidFill>
                <a:effectLst/>
                <a:latin typeface="Times New Roman" panose="02020603050405020304" pitchFamily="18" charset="0"/>
                <a:cs typeface="Times New Roman" panose="02020603050405020304" pitchFamily="18" charset="0"/>
              </a:rPr>
              <a:t>Truyền cảm hứng và khuyến khích người dân tham gia vào các hoạt động bảo vệ môi trường như sử dụng năng lượng tái tạo,giảm thiểu rác thải,... đóng vai trò quan trọng trong việc tạo ra nhận thức, hành động tích cực để giảm tác động của biến đổi khí hậu.</a:t>
            </a:r>
            <a:endParaRPr lang="vi-VN" sz="1400" b="0" i="0" dirty="0">
              <a:solidFill>
                <a:srgbClr val="22222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7429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Basis">
  <a:themeElements>
    <a:clrScheme name="Basis">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docProps/app.xml><?xml version="1.0" encoding="utf-8"?>
<Properties xmlns="http://schemas.openxmlformats.org/officeDocument/2006/extended-properties" xmlns:vt="http://schemas.openxmlformats.org/officeDocument/2006/docPropsVTypes">
  <Template>TM03457444[[fn=Basis]]</Template>
  <TotalTime>27</TotalTime>
  <Words>955</Words>
  <Application>Microsoft Office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Corbel</vt:lpstr>
      <vt:lpstr>Tahoma</vt:lpstr>
      <vt:lpstr>Times New Roman</vt:lpstr>
      <vt:lpstr>Verdana</vt:lpstr>
      <vt:lpstr>Basis</vt:lpstr>
      <vt:lpstr>BIẾN ĐỔI KHÍ HẬU</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BIẾN ĐỔI KHÍ HẬU</dc:title>
  <dc:creator>admin</dc:creator>
  <cp:lastModifiedBy>admin</cp:lastModifiedBy>
  <cp:revision>4</cp:revision>
  <dcterms:created xsi:type="dcterms:W3CDTF">2025-10-01T15:00:55Z</dcterms:created>
  <dcterms:modified xsi:type="dcterms:W3CDTF">2025-10-01T15:28:35Z</dcterms:modified>
</cp:coreProperties>
</file>