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8" r:id="rId4"/>
    <p:sldMasterId id="2147484435" r:id="rId5"/>
  </p:sldMasterIdLst>
  <p:notesMasterIdLst>
    <p:notesMasterId r:id="rId28"/>
  </p:notesMasterIdLst>
  <p:handoutMasterIdLst>
    <p:handoutMasterId r:id="rId29"/>
  </p:handoutMasterIdLst>
  <p:sldIdLst>
    <p:sldId id="1144" r:id="rId6"/>
    <p:sldId id="1118" r:id="rId7"/>
    <p:sldId id="1125" r:id="rId8"/>
    <p:sldId id="1126" r:id="rId9"/>
    <p:sldId id="1143" r:id="rId10"/>
    <p:sldId id="1127" r:id="rId11"/>
    <p:sldId id="1142" r:id="rId12"/>
    <p:sldId id="1130" r:id="rId13"/>
    <p:sldId id="1131" r:id="rId14"/>
    <p:sldId id="1094" r:id="rId15"/>
    <p:sldId id="1132" r:id="rId16"/>
    <p:sldId id="1133" r:id="rId17"/>
    <p:sldId id="1136" r:id="rId18"/>
    <p:sldId id="1134" r:id="rId19"/>
    <p:sldId id="1135" r:id="rId20"/>
    <p:sldId id="1141" r:id="rId21"/>
    <p:sldId id="1137" r:id="rId22"/>
    <p:sldId id="1139" r:id="rId23"/>
    <p:sldId id="1140" r:id="rId24"/>
    <p:sldId id="1111" r:id="rId25"/>
    <p:sldId id="1145" r:id="rId26"/>
    <p:sldId id="1110" r:id="rId27"/>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2B91AF"/>
    <a:srgbClr val="008000"/>
    <a:srgbClr val="404040"/>
    <a:srgbClr val="323232"/>
    <a:srgbClr val="1E1E1E"/>
    <a:srgbClr val="666666"/>
    <a:srgbClr val="505050"/>
    <a:srgbClr val="00BCF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21" autoAdjust="0"/>
    <p:restoredTop sz="90639" autoAdjust="0"/>
  </p:normalViewPr>
  <p:slideViewPr>
    <p:cSldViewPr>
      <p:cViewPr varScale="1">
        <p:scale>
          <a:sx n="91" d="100"/>
          <a:sy n="91" d="100"/>
        </p:scale>
        <p:origin x="1416" y="90"/>
      </p:cViewPr>
      <p:guideLst>
        <p:guide orient="horz" pos="188"/>
        <p:guide orient="horz" pos="763"/>
        <p:guide orient="horz" pos="1339"/>
        <p:guide orient="horz" pos="2491"/>
        <p:guide orient="horz" pos="4218"/>
        <p:guide orient="horz" pos="3643"/>
        <p:guide orient="horz" pos="3067"/>
        <p:guide orient="horz" pos="1915"/>
        <p:guide pos="173"/>
        <p:guide pos="1325"/>
        <p:guide pos="7661"/>
        <p:guide pos="749"/>
        <p:guide pos="7085"/>
        <p:guide pos="3629"/>
        <p:guide pos="1901"/>
        <p:guide pos="2477"/>
        <p:guide pos="4205"/>
        <p:guide pos="4781"/>
        <p:guide pos="5357"/>
        <p:guide pos="5933"/>
        <p:guide pos="6509"/>
        <p:guide pos="3053"/>
      </p:guideLst>
    </p:cSldViewPr>
  </p:slideViewPr>
  <p:outlineViewPr>
    <p:cViewPr>
      <p:scale>
        <a:sx n="33" d="100"/>
        <a:sy n="33" d="100"/>
      </p:scale>
      <p:origin x="0" y="0"/>
    </p:cViewPr>
  </p:outlineViewPr>
  <p:notesTextViewPr>
    <p:cViewPr>
      <p:scale>
        <a:sx n="3" d="2"/>
        <a:sy n="3" d="2"/>
      </p:scale>
      <p:origin x="0" y="0"/>
    </p:cViewPr>
  </p:notesTextViewPr>
  <p:sorterViewPr>
    <p:cViewPr>
      <p:scale>
        <a:sx n="82" d="100"/>
        <a:sy n="82" d="100"/>
      </p:scale>
      <p:origin x="0" y="0"/>
    </p:cViewPr>
  </p:sorterViewPr>
  <p:notesViewPr>
    <p:cSldViewPr showGuides="1">
      <p:cViewPr varScale="1">
        <p:scale>
          <a:sx n="95" d="100"/>
          <a:sy n="95" d="100"/>
        </p:scale>
        <p:origin x="358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8"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26D04-AC78-439B-8FB8-BA49BC65A8E5}"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F1FE67AE-9447-474D-A5ED-30FA7378DBFD}">
      <dgm:prSet phldrT="[Text]" custT="1"/>
      <dgm:spPr/>
      <dgm:t>
        <a:bodyPr/>
        <a:lstStyle/>
        <a:p>
          <a:r>
            <a:rPr lang="es-AR" sz="2400" dirty="0" err="1" smtClean="0"/>
            <a:t>Event</a:t>
          </a:r>
          <a:r>
            <a:rPr lang="es-AR" sz="2400" dirty="0" smtClean="0"/>
            <a:t> </a:t>
          </a:r>
          <a:r>
            <a:rPr lang="es-AR" sz="2400" dirty="0" err="1" smtClean="0"/>
            <a:t>Tracing</a:t>
          </a:r>
          <a:r>
            <a:rPr lang="es-AR" sz="2400" dirty="0" smtClean="0"/>
            <a:t> </a:t>
          </a:r>
          <a:r>
            <a:rPr lang="es-AR" sz="2400" dirty="0" err="1" smtClean="0"/>
            <a:t>for</a:t>
          </a:r>
          <a:r>
            <a:rPr lang="es-AR" sz="2400" dirty="0" smtClean="0"/>
            <a:t> Windows (ETW)</a:t>
          </a:r>
          <a:endParaRPr lang="en-US" sz="2400" dirty="0"/>
        </a:p>
      </dgm:t>
    </dgm:pt>
    <dgm:pt modelId="{77130556-932D-4D04-AA7D-4B79EF507644}" type="parTrans" cxnId="{8A83BB43-7778-4485-B6CC-CE19C3209E08}">
      <dgm:prSet/>
      <dgm:spPr/>
      <dgm:t>
        <a:bodyPr/>
        <a:lstStyle/>
        <a:p>
          <a:endParaRPr lang="en-US"/>
        </a:p>
      </dgm:t>
    </dgm:pt>
    <dgm:pt modelId="{51E6E9F9-098F-43CA-B737-C8D7C97F446F}" type="sibTrans" cxnId="{8A83BB43-7778-4485-B6CC-CE19C3209E08}">
      <dgm:prSet/>
      <dgm:spPr/>
      <dgm:t>
        <a:bodyPr/>
        <a:lstStyle/>
        <a:p>
          <a:endParaRPr lang="en-US"/>
        </a:p>
      </dgm:t>
    </dgm:pt>
    <dgm:pt modelId="{3DAEDD6A-E5B2-425A-AD41-C5957FE672C4}">
      <dgm:prSet phldrT="[Text]"/>
      <dgm:spPr/>
      <dgm:t>
        <a:bodyPr/>
        <a:lstStyle/>
        <a:p>
          <a:r>
            <a:rPr lang="en-US" dirty="0" smtClean="0"/>
            <a:t>Native to Windows platform</a:t>
          </a:r>
          <a:endParaRPr lang="en-US" dirty="0"/>
        </a:p>
      </dgm:t>
    </dgm:pt>
    <dgm:pt modelId="{254E766D-2A72-4719-8412-DBFB9F6DAB48}" type="parTrans" cxnId="{5A8AA32B-E360-4262-8DB0-5F4DEB893742}">
      <dgm:prSet/>
      <dgm:spPr/>
      <dgm:t>
        <a:bodyPr/>
        <a:lstStyle/>
        <a:p>
          <a:endParaRPr lang="en-US"/>
        </a:p>
      </dgm:t>
    </dgm:pt>
    <dgm:pt modelId="{1364E97B-C176-43A1-9696-883DF279D933}" type="sibTrans" cxnId="{5A8AA32B-E360-4262-8DB0-5F4DEB893742}">
      <dgm:prSet/>
      <dgm:spPr/>
      <dgm:t>
        <a:bodyPr/>
        <a:lstStyle/>
        <a:p>
          <a:endParaRPr lang="en-US"/>
        </a:p>
      </dgm:t>
    </dgm:pt>
    <dgm:pt modelId="{8CD69FF6-A48E-443A-AA42-4FDC537317DD}">
      <dgm:prSet phldrT="[Text]" custT="1"/>
      <dgm:spPr/>
      <dgm:t>
        <a:bodyPr/>
        <a:lstStyle/>
        <a:p>
          <a:r>
            <a:rPr lang="es-AR" sz="2400" dirty="0" err="1" smtClean="0"/>
            <a:t>EventSource</a:t>
          </a:r>
          <a:r>
            <a:rPr lang="es-AR" sz="2400" dirty="0" smtClean="0"/>
            <a:t> </a:t>
          </a:r>
          <a:r>
            <a:rPr lang="es-AR" sz="2400" dirty="0" err="1" smtClean="0"/>
            <a:t>class</a:t>
          </a:r>
          <a:endParaRPr lang="en-US" sz="2400" dirty="0"/>
        </a:p>
      </dgm:t>
    </dgm:pt>
    <dgm:pt modelId="{0773AB2C-5BD8-4549-941E-852D303E6616}" type="parTrans" cxnId="{359BE780-CD22-4D19-95DA-CEAA60D7D07C}">
      <dgm:prSet/>
      <dgm:spPr/>
      <dgm:t>
        <a:bodyPr/>
        <a:lstStyle/>
        <a:p>
          <a:endParaRPr lang="en-US"/>
        </a:p>
      </dgm:t>
    </dgm:pt>
    <dgm:pt modelId="{A1817C2C-8431-4EC0-921A-864BA6DCE666}" type="sibTrans" cxnId="{359BE780-CD22-4D19-95DA-CEAA60D7D07C}">
      <dgm:prSet/>
      <dgm:spPr/>
      <dgm:t>
        <a:bodyPr/>
        <a:lstStyle/>
        <a:p>
          <a:endParaRPr lang="en-US"/>
        </a:p>
      </dgm:t>
    </dgm:pt>
    <dgm:pt modelId="{ED10983E-5238-4F02-A777-DE80D0EBC304}">
      <dgm:prSet phldrT="[Text]"/>
      <dgm:spPr/>
      <dgm:t>
        <a:bodyPr/>
        <a:lstStyle/>
        <a:p>
          <a:r>
            <a:rPr lang="en-US" dirty="0" smtClean="0"/>
            <a:t>New in .NET Framework 4.5</a:t>
          </a:r>
          <a:endParaRPr lang="en-US" dirty="0"/>
        </a:p>
      </dgm:t>
    </dgm:pt>
    <dgm:pt modelId="{E93FBA5B-816A-4C3C-89E1-42810CD42299}" type="parTrans" cxnId="{68CEE4EB-FD4F-4147-9900-402364BA5C56}">
      <dgm:prSet/>
      <dgm:spPr/>
      <dgm:t>
        <a:bodyPr/>
        <a:lstStyle/>
        <a:p>
          <a:endParaRPr lang="en-US"/>
        </a:p>
      </dgm:t>
    </dgm:pt>
    <dgm:pt modelId="{272EBF51-5B5D-40AB-8389-81E6CE2EFB7C}" type="sibTrans" cxnId="{68CEE4EB-FD4F-4147-9900-402364BA5C56}">
      <dgm:prSet/>
      <dgm:spPr/>
      <dgm:t>
        <a:bodyPr/>
        <a:lstStyle/>
        <a:p>
          <a:endParaRPr lang="en-US"/>
        </a:p>
      </dgm:t>
    </dgm:pt>
    <dgm:pt modelId="{B129E6CE-FAD4-45E9-8D8B-7A0FEF774A0D}">
      <dgm:prSet/>
      <dgm:spPr/>
      <dgm:t>
        <a:bodyPr/>
        <a:lstStyle/>
        <a:p>
          <a:r>
            <a:rPr lang="en-US" dirty="0" smtClean="0"/>
            <a:t>Great performance &amp; OK diagnostic tooling</a:t>
          </a:r>
        </a:p>
      </dgm:t>
    </dgm:pt>
    <dgm:pt modelId="{B586191C-29A5-49D7-8AC0-38676BA3ABB4}" type="parTrans" cxnId="{C8E71FD9-673B-4D52-BE64-C5EBE97522F5}">
      <dgm:prSet/>
      <dgm:spPr/>
      <dgm:t>
        <a:bodyPr/>
        <a:lstStyle/>
        <a:p>
          <a:endParaRPr lang="en-US"/>
        </a:p>
      </dgm:t>
    </dgm:pt>
    <dgm:pt modelId="{6340202A-2706-47AC-A190-DB7D7DF093EB}" type="sibTrans" cxnId="{C8E71FD9-673B-4D52-BE64-C5EBE97522F5}">
      <dgm:prSet/>
      <dgm:spPr/>
      <dgm:t>
        <a:bodyPr/>
        <a:lstStyle/>
        <a:p>
          <a:endParaRPr lang="en-US"/>
        </a:p>
      </dgm:t>
    </dgm:pt>
    <dgm:pt modelId="{D4FA8D45-290C-40C8-8B7A-D9FF019F30CC}">
      <dgm:prSet/>
      <dgm:spPr/>
      <dgm:t>
        <a:bodyPr/>
        <a:lstStyle/>
        <a:p>
          <a:r>
            <a:rPr lang="en-US" dirty="0" smtClean="0"/>
            <a:t>Historically hard to publish events</a:t>
          </a:r>
        </a:p>
      </dgm:t>
    </dgm:pt>
    <dgm:pt modelId="{2409882F-240E-4440-B1A5-1709B8FB0D28}" type="parTrans" cxnId="{23E041BC-518B-4261-AE0A-DDCB8598952B}">
      <dgm:prSet/>
      <dgm:spPr/>
      <dgm:t>
        <a:bodyPr/>
        <a:lstStyle/>
        <a:p>
          <a:endParaRPr lang="en-US"/>
        </a:p>
      </dgm:t>
    </dgm:pt>
    <dgm:pt modelId="{70F6564B-8B84-4F9E-AC83-2796535F2B09}" type="sibTrans" cxnId="{23E041BC-518B-4261-AE0A-DDCB8598952B}">
      <dgm:prSet/>
      <dgm:spPr/>
      <dgm:t>
        <a:bodyPr/>
        <a:lstStyle/>
        <a:p>
          <a:endParaRPr lang="en-US"/>
        </a:p>
      </dgm:t>
    </dgm:pt>
    <dgm:pt modelId="{81854088-2698-4D1D-9529-1C6E77D7D1AD}">
      <dgm:prSet/>
      <dgm:spPr/>
      <dgm:t>
        <a:bodyPr/>
        <a:lstStyle/>
        <a:p>
          <a:r>
            <a:rPr lang="en-US" dirty="0" smtClean="0"/>
            <a:t>Meant to ease authoring experience</a:t>
          </a:r>
        </a:p>
      </dgm:t>
    </dgm:pt>
    <dgm:pt modelId="{79E4A945-55B7-4889-B188-1A8D8C4519DF}" type="parTrans" cxnId="{F778C680-2C48-422D-93E0-5E4A4FA5AC91}">
      <dgm:prSet/>
      <dgm:spPr/>
      <dgm:t>
        <a:bodyPr/>
        <a:lstStyle/>
        <a:p>
          <a:endParaRPr lang="en-US"/>
        </a:p>
      </dgm:t>
    </dgm:pt>
    <dgm:pt modelId="{E69D45F4-DCD6-40F1-BC28-04334AAB6CAB}" type="sibTrans" cxnId="{F778C680-2C48-422D-93E0-5E4A4FA5AC91}">
      <dgm:prSet/>
      <dgm:spPr/>
      <dgm:t>
        <a:bodyPr/>
        <a:lstStyle/>
        <a:p>
          <a:endParaRPr lang="en-US"/>
        </a:p>
      </dgm:t>
    </dgm:pt>
    <dgm:pt modelId="{38E06F8D-BEC6-49BA-B0D6-BB8F3DA530F0}">
      <dgm:prSet/>
      <dgm:spPr/>
      <dgm:t>
        <a:bodyPr/>
        <a:lstStyle/>
        <a:p>
          <a:r>
            <a:rPr lang="en-US" dirty="0" smtClean="0"/>
            <a:t>Extensible but supports ETW-only out of the box</a:t>
          </a:r>
        </a:p>
      </dgm:t>
    </dgm:pt>
    <dgm:pt modelId="{5993C344-3A89-4AC9-82EF-A955BF25A156}" type="parTrans" cxnId="{3CC5C7CC-A872-467B-82AA-8DC0DA2868E6}">
      <dgm:prSet/>
      <dgm:spPr/>
      <dgm:t>
        <a:bodyPr/>
        <a:lstStyle/>
        <a:p>
          <a:endParaRPr lang="en-US"/>
        </a:p>
      </dgm:t>
    </dgm:pt>
    <dgm:pt modelId="{66A36191-C858-4417-A827-F1C64FEA3827}" type="sibTrans" cxnId="{3CC5C7CC-A872-467B-82AA-8DC0DA2868E6}">
      <dgm:prSet/>
      <dgm:spPr/>
      <dgm:t>
        <a:bodyPr/>
        <a:lstStyle/>
        <a:p>
          <a:endParaRPr lang="en-US"/>
        </a:p>
      </dgm:t>
    </dgm:pt>
    <dgm:pt modelId="{2DFAFAF7-2D2F-4622-B468-51A922663976}">
      <dgm:prSet custT="1"/>
      <dgm:spPr/>
      <dgm:t>
        <a:bodyPr/>
        <a:lstStyle/>
        <a:p>
          <a:r>
            <a:rPr lang="es-AR" sz="2400" dirty="0" err="1" smtClean="0"/>
            <a:t>Semantic</a:t>
          </a:r>
          <a:r>
            <a:rPr lang="es-AR" sz="2400" dirty="0" smtClean="0"/>
            <a:t> </a:t>
          </a:r>
          <a:r>
            <a:rPr lang="es-AR" sz="2400" dirty="0" err="1" smtClean="0"/>
            <a:t>Logging</a:t>
          </a:r>
          <a:r>
            <a:rPr lang="es-AR" sz="2400" dirty="0" smtClean="0"/>
            <a:t> </a:t>
          </a:r>
          <a:r>
            <a:rPr lang="es-AR" sz="2400" dirty="0" err="1" smtClean="0"/>
            <a:t>Application</a:t>
          </a:r>
          <a:r>
            <a:rPr lang="es-AR" sz="2400" dirty="0" smtClean="0"/>
            <a:t> Block (SLAB)</a:t>
          </a:r>
          <a:endParaRPr lang="en-US" sz="2400" dirty="0" smtClean="0"/>
        </a:p>
      </dgm:t>
    </dgm:pt>
    <dgm:pt modelId="{04CC8A22-D125-4461-99F0-B704CFE5A45C}" type="parTrans" cxnId="{C0E14EE7-50F5-4FD1-8A08-D30DB334291D}">
      <dgm:prSet/>
      <dgm:spPr/>
      <dgm:t>
        <a:bodyPr/>
        <a:lstStyle/>
        <a:p>
          <a:endParaRPr lang="en-US"/>
        </a:p>
      </dgm:t>
    </dgm:pt>
    <dgm:pt modelId="{7424E7CA-060F-4220-86D0-02ADB3586A60}" type="sibTrans" cxnId="{C0E14EE7-50F5-4FD1-8A08-D30DB334291D}">
      <dgm:prSet/>
      <dgm:spPr/>
      <dgm:t>
        <a:bodyPr/>
        <a:lstStyle/>
        <a:p>
          <a:endParaRPr lang="en-US"/>
        </a:p>
      </dgm:t>
    </dgm:pt>
    <dgm:pt modelId="{063320FF-7179-4D0C-9286-039C735944A1}">
      <dgm:prSet/>
      <dgm:spPr/>
      <dgm:t>
        <a:bodyPr/>
        <a:lstStyle/>
        <a:p>
          <a:r>
            <a:rPr lang="en-US" dirty="0" smtClean="0"/>
            <a:t>Provides several destinations for events </a:t>
          </a:r>
          <a:br>
            <a:rPr lang="en-US" dirty="0" smtClean="0"/>
          </a:br>
          <a:r>
            <a:rPr lang="en-US" dirty="0" smtClean="0"/>
            <a:t>published with EventSource</a:t>
          </a:r>
        </a:p>
      </dgm:t>
    </dgm:pt>
    <dgm:pt modelId="{74F45493-A4DD-4B3F-AA4D-48C22E11E691}" type="parTrans" cxnId="{CC7818B2-FDD7-4BA4-A182-07FDC2F27736}">
      <dgm:prSet/>
      <dgm:spPr/>
      <dgm:t>
        <a:bodyPr/>
        <a:lstStyle/>
        <a:p>
          <a:endParaRPr lang="en-US"/>
        </a:p>
      </dgm:t>
    </dgm:pt>
    <dgm:pt modelId="{65EB2395-68AB-48DC-BCF6-A4895B1B61AA}" type="sibTrans" cxnId="{CC7818B2-FDD7-4BA4-A182-07FDC2F27736}">
      <dgm:prSet/>
      <dgm:spPr/>
      <dgm:t>
        <a:bodyPr/>
        <a:lstStyle/>
        <a:p>
          <a:endParaRPr lang="en-US"/>
        </a:p>
      </dgm:t>
    </dgm:pt>
    <dgm:pt modelId="{15EC5C6A-4C11-4431-8B75-72A53B050FFC}">
      <dgm:prSet/>
      <dgm:spPr/>
      <dgm:t>
        <a:bodyPr/>
        <a:lstStyle/>
        <a:p>
          <a:r>
            <a:rPr lang="en-US" dirty="0" smtClean="0"/>
            <a:t>Additional tooling support for authoring events</a:t>
          </a:r>
          <a:endParaRPr lang="en-US" dirty="0"/>
        </a:p>
      </dgm:t>
    </dgm:pt>
    <dgm:pt modelId="{9805646A-0E54-44BE-8167-448F31EFFAFD}" type="parTrans" cxnId="{67436D3D-5FF7-4373-96A6-8F7530ACD99A}">
      <dgm:prSet/>
      <dgm:spPr/>
      <dgm:t>
        <a:bodyPr/>
        <a:lstStyle/>
        <a:p>
          <a:endParaRPr lang="en-US"/>
        </a:p>
      </dgm:t>
    </dgm:pt>
    <dgm:pt modelId="{1526E8F9-FC5B-4CB4-B896-8948760E8B4F}" type="sibTrans" cxnId="{67436D3D-5FF7-4373-96A6-8F7530ACD99A}">
      <dgm:prSet/>
      <dgm:spPr/>
      <dgm:t>
        <a:bodyPr/>
        <a:lstStyle/>
        <a:p>
          <a:endParaRPr lang="en-US"/>
        </a:p>
      </dgm:t>
    </dgm:pt>
    <dgm:pt modelId="{9E625B9F-B3A1-4E38-A737-D70129EB2D16}">
      <dgm:prSet/>
      <dgm:spPr/>
      <dgm:t>
        <a:bodyPr/>
        <a:lstStyle/>
        <a:p>
          <a:r>
            <a:rPr lang="en-US" dirty="0" smtClean="0"/>
            <a:t>Does not require any knowledge in ETW</a:t>
          </a:r>
        </a:p>
      </dgm:t>
    </dgm:pt>
    <dgm:pt modelId="{A3B74C0A-E2B9-488F-B7AF-4FD1BD57FAE2}" type="parTrans" cxnId="{A99301EF-401A-40DC-9691-4260E966A11D}">
      <dgm:prSet/>
      <dgm:spPr/>
      <dgm:t>
        <a:bodyPr/>
        <a:lstStyle/>
        <a:p>
          <a:endParaRPr lang="en-US"/>
        </a:p>
      </dgm:t>
    </dgm:pt>
    <dgm:pt modelId="{9CF0C453-0709-4ED0-B3CA-E1BDC7E61FDF}" type="sibTrans" cxnId="{A99301EF-401A-40DC-9691-4260E966A11D}">
      <dgm:prSet/>
      <dgm:spPr/>
      <dgm:t>
        <a:bodyPr/>
        <a:lstStyle/>
        <a:p>
          <a:endParaRPr lang="en-US"/>
        </a:p>
      </dgm:t>
    </dgm:pt>
    <dgm:pt modelId="{2745CEB9-333A-4F80-8519-D74E01EC43D5}" type="pres">
      <dgm:prSet presAssocID="{48A26D04-AC78-439B-8FB8-BA49BC65A8E5}" presName="Name0" presStyleCnt="0">
        <dgm:presLayoutVars>
          <dgm:dir/>
          <dgm:animLvl val="lvl"/>
          <dgm:resizeHandles val="exact"/>
        </dgm:presLayoutVars>
      </dgm:prSet>
      <dgm:spPr/>
      <dgm:t>
        <a:bodyPr/>
        <a:lstStyle/>
        <a:p>
          <a:endParaRPr lang="en-US"/>
        </a:p>
      </dgm:t>
    </dgm:pt>
    <dgm:pt modelId="{F58A370E-CFA8-4711-8BD0-9F3DEE637A45}" type="pres">
      <dgm:prSet presAssocID="{F1FE67AE-9447-474D-A5ED-30FA7378DBFD}" presName="linNode" presStyleCnt="0"/>
      <dgm:spPr/>
    </dgm:pt>
    <dgm:pt modelId="{8C196741-D6D0-4E35-9EA3-319798994029}" type="pres">
      <dgm:prSet presAssocID="{F1FE67AE-9447-474D-A5ED-30FA7378DBFD}" presName="parTx" presStyleLbl="revTx" presStyleIdx="0" presStyleCnt="3">
        <dgm:presLayoutVars>
          <dgm:chMax val="1"/>
          <dgm:bulletEnabled val="1"/>
        </dgm:presLayoutVars>
      </dgm:prSet>
      <dgm:spPr/>
      <dgm:t>
        <a:bodyPr/>
        <a:lstStyle/>
        <a:p>
          <a:endParaRPr lang="en-US"/>
        </a:p>
      </dgm:t>
    </dgm:pt>
    <dgm:pt modelId="{6090BF85-BD3D-4188-BCCA-F2665E4D5BB1}" type="pres">
      <dgm:prSet presAssocID="{F1FE67AE-9447-474D-A5ED-30FA7378DBFD}" presName="bracket" presStyleLbl="parChTrans1D1" presStyleIdx="0" presStyleCnt="3"/>
      <dgm:spPr/>
    </dgm:pt>
    <dgm:pt modelId="{71B91EF0-7BD8-422E-A4F2-91079C48140E}" type="pres">
      <dgm:prSet presAssocID="{F1FE67AE-9447-474D-A5ED-30FA7378DBFD}" presName="spH" presStyleCnt="0"/>
      <dgm:spPr/>
    </dgm:pt>
    <dgm:pt modelId="{9C707AFA-C556-4A44-B2AD-91460CD1CCE9}" type="pres">
      <dgm:prSet presAssocID="{F1FE67AE-9447-474D-A5ED-30FA7378DBFD}" presName="desTx" presStyleLbl="node1" presStyleIdx="0" presStyleCnt="3">
        <dgm:presLayoutVars>
          <dgm:bulletEnabled val="1"/>
        </dgm:presLayoutVars>
      </dgm:prSet>
      <dgm:spPr/>
      <dgm:t>
        <a:bodyPr/>
        <a:lstStyle/>
        <a:p>
          <a:endParaRPr lang="en-US"/>
        </a:p>
      </dgm:t>
    </dgm:pt>
    <dgm:pt modelId="{42CA0FBD-8A6A-482D-AC2C-34BE6E970DF4}" type="pres">
      <dgm:prSet presAssocID="{51E6E9F9-098F-43CA-B737-C8D7C97F446F}" presName="spV" presStyleCnt="0"/>
      <dgm:spPr/>
    </dgm:pt>
    <dgm:pt modelId="{2346E386-7EAF-4CB2-90FB-595EC0C02703}" type="pres">
      <dgm:prSet presAssocID="{8CD69FF6-A48E-443A-AA42-4FDC537317DD}" presName="linNode" presStyleCnt="0"/>
      <dgm:spPr/>
    </dgm:pt>
    <dgm:pt modelId="{64F27AAD-E42D-4077-8AAB-6EAD2691A8DD}" type="pres">
      <dgm:prSet presAssocID="{8CD69FF6-A48E-443A-AA42-4FDC537317DD}" presName="parTx" presStyleLbl="revTx" presStyleIdx="1" presStyleCnt="3">
        <dgm:presLayoutVars>
          <dgm:chMax val="1"/>
          <dgm:bulletEnabled val="1"/>
        </dgm:presLayoutVars>
      </dgm:prSet>
      <dgm:spPr/>
      <dgm:t>
        <a:bodyPr/>
        <a:lstStyle/>
        <a:p>
          <a:endParaRPr lang="en-US"/>
        </a:p>
      </dgm:t>
    </dgm:pt>
    <dgm:pt modelId="{B1F9B4DE-D0A9-4988-86F4-491E91EAE057}" type="pres">
      <dgm:prSet presAssocID="{8CD69FF6-A48E-443A-AA42-4FDC537317DD}" presName="bracket" presStyleLbl="parChTrans1D1" presStyleIdx="1" presStyleCnt="3"/>
      <dgm:spPr/>
    </dgm:pt>
    <dgm:pt modelId="{85137F88-8458-4F38-903F-98E93D98087B}" type="pres">
      <dgm:prSet presAssocID="{8CD69FF6-A48E-443A-AA42-4FDC537317DD}" presName="spH" presStyleCnt="0"/>
      <dgm:spPr/>
    </dgm:pt>
    <dgm:pt modelId="{A835E042-810A-4B82-AE3D-CBD59820CF82}" type="pres">
      <dgm:prSet presAssocID="{8CD69FF6-A48E-443A-AA42-4FDC537317DD}" presName="desTx" presStyleLbl="node1" presStyleIdx="1" presStyleCnt="3">
        <dgm:presLayoutVars>
          <dgm:bulletEnabled val="1"/>
        </dgm:presLayoutVars>
      </dgm:prSet>
      <dgm:spPr/>
      <dgm:t>
        <a:bodyPr/>
        <a:lstStyle/>
        <a:p>
          <a:endParaRPr lang="en-US"/>
        </a:p>
      </dgm:t>
    </dgm:pt>
    <dgm:pt modelId="{ADCA7ACA-8E94-4543-A266-CD2ED61EE99C}" type="pres">
      <dgm:prSet presAssocID="{A1817C2C-8431-4EC0-921A-864BA6DCE666}" presName="spV" presStyleCnt="0"/>
      <dgm:spPr/>
    </dgm:pt>
    <dgm:pt modelId="{04E29C76-D438-43A6-884A-5217D10E006C}" type="pres">
      <dgm:prSet presAssocID="{2DFAFAF7-2D2F-4622-B468-51A922663976}" presName="linNode" presStyleCnt="0"/>
      <dgm:spPr/>
    </dgm:pt>
    <dgm:pt modelId="{5FFB4858-EA71-4CDE-8EFA-91820B380AA6}" type="pres">
      <dgm:prSet presAssocID="{2DFAFAF7-2D2F-4622-B468-51A922663976}" presName="parTx" presStyleLbl="revTx" presStyleIdx="2" presStyleCnt="3">
        <dgm:presLayoutVars>
          <dgm:chMax val="1"/>
          <dgm:bulletEnabled val="1"/>
        </dgm:presLayoutVars>
      </dgm:prSet>
      <dgm:spPr/>
      <dgm:t>
        <a:bodyPr/>
        <a:lstStyle/>
        <a:p>
          <a:endParaRPr lang="en-US"/>
        </a:p>
      </dgm:t>
    </dgm:pt>
    <dgm:pt modelId="{F3FF7ACC-9032-4039-8F8D-581524CD5E72}" type="pres">
      <dgm:prSet presAssocID="{2DFAFAF7-2D2F-4622-B468-51A922663976}" presName="bracket" presStyleLbl="parChTrans1D1" presStyleIdx="2" presStyleCnt="3"/>
      <dgm:spPr/>
    </dgm:pt>
    <dgm:pt modelId="{2A15FA82-5489-489B-9652-B7F967333BAD}" type="pres">
      <dgm:prSet presAssocID="{2DFAFAF7-2D2F-4622-B468-51A922663976}" presName="spH" presStyleCnt="0"/>
      <dgm:spPr/>
    </dgm:pt>
    <dgm:pt modelId="{437D616C-8C91-4AC5-88C4-DE0E4B476A7A}" type="pres">
      <dgm:prSet presAssocID="{2DFAFAF7-2D2F-4622-B468-51A922663976}" presName="desTx" presStyleLbl="node1" presStyleIdx="2" presStyleCnt="3">
        <dgm:presLayoutVars>
          <dgm:bulletEnabled val="1"/>
        </dgm:presLayoutVars>
      </dgm:prSet>
      <dgm:spPr/>
      <dgm:t>
        <a:bodyPr/>
        <a:lstStyle/>
        <a:p>
          <a:endParaRPr lang="en-US"/>
        </a:p>
      </dgm:t>
    </dgm:pt>
  </dgm:ptLst>
  <dgm:cxnLst>
    <dgm:cxn modelId="{9379501A-FAC3-4F71-9530-8DB44A7D9E3B}" type="presOf" srcId="{F1FE67AE-9447-474D-A5ED-30FA7378DBFD}" destId="{8C196741-D6D0-4E35-9EA3-319798994029}" srcOrd="0" destOrd="0" presId="urn:diagrams.loki3.com/BracketList"/>
    <dgm:cxn modelId="{68CEE4EB-FD4F-4147-9900-402364BA5C56}" srcId="{8CD69FF6-A48E-443A-AA42-4FDC537317DD}" destId="{ED10983E-5238-4F02-A777-DE80D0EBC304}" srcOrd="0" destOrd="0" parTransId="{E93FBA5B-816A-4C3C-89E1-42810CD42299}" sibTransId="{272EBF51-5B5D-40AB-8389-81E6CE2EFB7C}"/>
    <dgm:cxn modelId="{23E041BC-518B-4261-AE0A-DDCB8598952B}" srcId="{F1FE67AE-9447-474D-A5ED-30FA7378DBFD}" destId="{D4FA8D45-290C-40C8-8B7A-D9FF019F30CC}" srcOrd="2" destOrd="0" parTransId="{2409882F-240E-4440-B1A5-1709B8FB0D28}" sibTransId="{70F6564B-8B84-4F9E-AC83-2796535F2B09}"/>
    <dgm:cxn modelId="{0D7127DD-CFBC-47B2-89CC-CA471C11F706}" type="presOf" srcId="{ED10983E-5238-4F02-A777-DE80D0EBC304}" destId="{A835E042-810A-4B82-AE3D-CBD59820CF82}" srcOrd="0" destOrd="0" presId="urn:diagrams.loki3.com/BracketList"/>
    <dgm:cxn modelId="{82F1C683-1D36-494B-851E-F97A6500FFC6}" type="presOf" srcId="{B129E6CE-FAD4-45E9-8D8B-7A0FEF774A0D}" destId="{9C707AFA-C556-4A44-B2AD-91460CD1CCE9}" srcOrd="0" destOrd="1" presId="urn:diagrams.loki3.com/BracketList"/>
    <dgm:cxn modelId="{A99301EF-401A-40DC-9691-4260E966A11D}" srcId="{2DFAFAF7-2D2F-4622-B468-51A922663976}" destId="{9E625B9F-B3A1-4E38-A737-D70129EB2D16}" srcOrd="1" destOrd="0" parTransId="{A3B74C0A-E2B9-488F-B7AF-4FD1BD57FAE2}" sibTransId="{9CF0C453-0709-4ED0-B3CA-E1BDC7E61FDF}"/>
    <dgm:cxn modelId="{3F5DDE6A-ACC2-405E-BB44-101A9DBCE9D9}" type="presOf" srcId="{063320FF-7179-4D0C-9286-039C735944A1}" destId="{437D616C-8C91-4AC5-88C4-DE0E4B476A7A}" srcOrd="0" destOrd="0" presId="urn:diagrams.loki3.com/BracketList"/>
    <dgm:cxn modelId="{D6F8BE8E-7AFE-4E47-BDF3-7FEF6E67ACA5}" type="presOf" srcId="{8CD69FF6-A48E-443A-AA42-4FDC537317DD}" destId="{64F27AAD-E42D-4077-8AAB-6EAD2691A8DD}" srcOrd="0" destOrd="0" presId="urn:diagrams.loki3.com/BracketList"/>
    <dgm:cxn modelId="{8A054195-759D-4607-B45E-0B7E12BB444B}" type="presOf" srcId="{D4FA8D45-290C-40C8-8B7A-D9FF019F30CC}" destId="{9C707AFA-C556-4A44-B2AD-91460CD1CCE9}" srcOrd="0" destOrd="2" presId="urn:diagrams.loki3.com/BracketList"/>
    <dgm:cxn modelId="{8A83BB43-7778-4485-B6CC-CE19C3209E08}" srcId="{48A26D04-AC78-439B-8FB8-BA49BC65A8E5}" destId="{F1FE67AE-9447-474D-A5ED-30FA7378DBFD}" srcOrd="0" destOrd="0" parTransId="{77130556-932D-4D04-AA7D-4B79EF507644}" sibTransId="{51E6E9F9-098F-43CA-B737-C8D7C97F446F}"/>
    <dgm:cxn modelId="{DC241E93-82F7-4C3E-A6FC-73AA53C1570E}" type="presOf" srcId="{15EC5C6A-4C11-4431-8B75-72A53B050FFC}" destId="{437D616C-8C91-4AC5-88C4-DE0E4B476A7A}" srcOrd="0" destOrd="2" presId="urn:diagrams.loki3.com/BracketList"/>
    <dgm:cxn modelId="{359BE780-CD22-4D19-95DA-CEAA60D7D07C}" srcId="{48A26D04-AC78-439B-8FB8-BA49BC65A8E5}" destId="{8CD69FF6-A48E-443A-AA42-4FDC537317DD}" srcOrd="1" destOrd="0" parTransId="{0773AB2C-5BD8-4549-941E-852D303E6616}" sibTransId="{A1817C2C-8431-4EC0-921A-864BA6DCE666}"/>
    <dgm:cxn modelId="{F778C680-2C48-422D-93E0-5E4A4FA5AC91}" srcId="{8CD69FF6-A48E-443A-AA42-4FDC537317DD}" destId="{81854088-2698-4D1D-9529-1C6E77D7D1AD}" srcOrd="1" destOrd="0" parTransId="{79E4A945-55B7-4889-B188-1A8D8C4519DF}" sibTransId="{E69D45F4-DCD6-40F1-BC28-04334AAB6CAB}"/>
    <dgm:cxn modelId="{5A8AA32B-E360-4262-8DB0-5F4DEB893742}" srcId="{F1FE67AE-9447-474D-A5ED-30FA7378DBFD}" destId="{3DAEDD6A-E5B2-425A-AD41-C5957FE672C4}" srcOrd="0" destOrd="0" parTransId="{254E766D-2A72-4719-8412-DBFB9F6DAB48}" sibTransId="{1364E97B-C176-43A1-9696-883DF279D933}"/>
    <dgm:cxn modelId="{1B9C903D-CAAE-4D7B-8939-833129BC93EF}" type="presOf" srcId="{81854088-2698-4D1D-9529-1C6E77D7D1AD}" destId="{A835E042-810A-4B82-AE3D-CBD59820CF82}" srcOrd="0" destOrd="1" presId="urn:diagrams.loki3.com/BracketList"/>
    <dgm:cxn modelId="{3CC5C7CC-A872-467B-82AA-8DC0DA2868E6}" srcId="{8CD69FF6-A48E-443A-AA42-4FDC537317DD}" destId="{38E06F8D-BEC6-49BA-B0D6-BB8F3DA530F0}" srcOrd="2" destOrd="0" parTransId="{5993C344-3A89-4AC9-82EF-A955BF25A156}" sibTransId="{66A36191-C858-4417-A827-F1C64FEA3827}"/>
    <dgm:cxn modelId="{B1C8C210-9D82-4767-AF96-CE93B64341B1}" type="presOf" srcId="{3DAEDD6A-E5B2-425A-AD41-C5957FE672C4}" destId="{9C707AFA-C556-4A44-B2AD-91460CD1CCE9}" srcOrd="0" destOrd="0" presId="urn:diagrams.loki3.com/BracketList"/>
    <dgm:cxn modelId="{CC7818B2-FDD7-4BA4-A182-07FDC2F27736}" srcId="{2DFAFAF7-2D2F-4622-B468-51A922663976}" destId="{063320FF-7179-4D0C-9286-039C735944A1}" srcOrd="0" destOrd="0" parTransId="{74F45493-A4DD-4B3F-AA4D-48C22E11E691}" sibTransId="{65EB2395-68AB-48DC-BCF6-A4895B1B61AA}"/>
    <dgm:cxn modelId="{F75B4561-D379-4578-A451-69B2C75EF59C}" type="presOf" srcId="{48A26D04-AC78-439B-8FB8-BA49BC65A8E5}" destId="{2745CEB9-333A-4F80-8519-D74E01EC43D5}" srcOrd="0" destOrd="0" presId="urn:diagrams.loki3.com/BracketList"/>
    <dgm:cxn modelId="{FE0CCC14-92E9-4DD5-BC6A-C45E34E921C8}" type="presOf" srcId="{2DFAFAF7-2D2F-4622-B468-51A922663976}" destId="{5FFB4858-EA71-4CDE-8EFA-91820B380AA6}" srcOrd="0" destOrd="0" presId="urn:diagrams.loki3.com/BracketList"/>
    <dgm:cxn modelId="{67436D3D-5FF7-4373-96A6-8F7530ACD99A}" srcId="{2DFAFAF7-2D2F-4622-B468-51A922663976}" destId="{15EC5C6A-4C11-4431-8B75-72A53B050FFC}" srcOrd="2" destOrd="0" parTransId="{9805646A-0E54-44BE-8167-448F31EFFAFD}" sibTransId="{1526E8F9-FC5B-4CB4-B896-8948760E8B4F}"/>
    <dgm:cxn modelId="{C0E14EE7-50F5-4FD1-8A08-D30DB334291D}" srcId="{48A26D04-AC78-439B-8FB8-BA49BC65A8E5}" destId="{2DFAFAF7-2D2F-4622-B468-51A922663976}" srcOrd="2" destOrd="0" parTransId="{04CC8A22-D125-4461-99F0-B704CFE5A45C}" sibTransId="{7424E7CA-060F-4220-86D0-02ADB3586A60}"/>
    <dgm:cxn modelId="{05C9081F-8951-40A1-A13F-A623FC68E5FB}" type="presOf" srcId="{9E625B9F-B3A1-4E38-A737-D70129EB2D16}" destId="{437D616C-8C91-4AC5-88C4-DE0E4B476A7A}" srcOrd="0" destOrd="1" presId="urn:diagrams.loki3.com/BracketList"/>
    <dgm:cxn modelId="{2072AF42-CBF9-4391-94B8-0F0BC6375937}" type="presOf" srcId="{38E06F8D-BEC6-49BA-B0D6-BB8F3DA530F0}" destId="{A835E042-810A-4B82-AE3D-CBD59820CF82}" srcOrd="0" destOrd="2" presId="urn:diagrams.loki3.com/BracketList"/>
    <dgm:cxn modelId="{C8E71FD9-673B-4D52-BE64-C5EBE97522F5}" srcId="{F1FE67AE-9447-474D-A5ED-30FA7378DBFD}" destId="{B129E6CE-FAD4-45E9-8D8B-7A0FEF774A0D}" srcOrd="1" destOrd="0" parTransId="{B586191C-29A5-49D7-8AC0-38676BA3ABB4}" sibTransId="{6340202A-2706-47AC-A190-DB7D7DF093EB}"/>
    <dgm:cxn modelId="{18E65D7E-3651-47A1-BCA5-10BB8F0982A5}" type="presParOf" srcId="{2745CEB9-333A-4F80-8519-D74E01EC43D5}" destId="{F58A370E-CFA8-4711-8BD0-9F3DEE637A45}" srcOrd="0" destOrd="0" presId="urn:diagrams.loki3.com/BracketList"/>
    <dgm:cxn modelId="{09862AFD-C336-4995-B3BE-28A4B83E5D54}" type="presParOf" srcId="{F58A370E-CFA8-4711-8BD0-9F3DEE637A45}" destId="{8C196741-D6D0-4E35-9EA3-319798994029}" srcOrd="0" destOrd="0" presId="urn:diagrams.loki3.com/BracketList"/>
    <dgm:cxn modelId="{6D1850B8-6E35-47A3-BE62-24C043BCF919}" type="presParOf" srcId="{F58A370E-CFA8-4711-8BD0-9F3DEE637A45}" destId="{6090BF85-BD3D-4188-BCCA-F2665E4D5BB1}" srcOrd="1" destOrd="0" presId="urn:diagrams.loki3.com/BracketList"/>
    <dgm:cxn modelId="{358E4140-13D2-4F0C-90CF-B654A7F7963A}" type="presParOf" srcId="{F58A370E-CFA8-4711-8BD0-9F3DEE637A45}" destId="{71B91EF0-7BD8-422E-A4F2-91079C48140E}" srcOrd="2" destOrd="0" presId="urn:diagrams.loki3.com/BracketList"/>
    <dgm:cxn modelId="{16F6EA26-CAB1-45FF-94AE-5E3D5B28D60A}" type="presParOf" srcId="{F58A370E-CFA8-4711-8BD0-9F3DEE637A45}" destId="{9C707AFA-C556-4A44-B2AD-91460CD1CCE9}" srcOrd="3" destOrd="0" presId="urn:diagrams.loki3.com/BracketList"/>
    <dgm:cxn modelId="{68446180-FC41-4E75-9084-9DCFA9D04CAF}" type="presParOf" srcId="{2745CEB9-333A-4F80-8519-D74E01EC43D5}" destId="{42CA0FBD-8A6A-482D-AC2C-34BE6E970DF4}" srcOrd="1" destOrd="0" presId="urn:diagrams.loki3.com/BracketList"/>
    <dgm:cxn modelId="{9489BB77-E88F-4833-B36F-877CDDA3D8C5}" type="presParOf" srcId="{2745CEB9-333A-4F80-8519-D74E01EC43D5}" destId="{2346E386-7EAF-4CB2-90FB-595EC0C02703}" srcOrd="2" destOrd="0" presId="urn:diagrams.loki3.com/BracketList"/>
    <dgm:cxn modelId="{D7058922-8D8B-4633-9C8C-54D43F723E4D}" type="presParOf" srcId="{2346E386-7EAF-4CB2-90FB-595EC0C02703}" destId="{64F27AAD-E42D-4077-8AAB-6EAD2691A8DD}" srcOrd="0" destOrd="0" presId="urn:diagrams.loki3.com/BracketList"/>
    <dgm:cxn modelId="{A9016E9A-8F62-474F-A125-F4FD19A9CB99}" type="presParOf" srcId="{2346E386-7EAF-4CB2-90FB-595EC0C02703}" destId="{B1F9B4DE-D0A9-4988-86F4-491E91EAE057}" srcOrd="1" destOrd="0" presId="urn:diagrams.loki3.com/BracketList"/>
    <dgm:cxn modelId="{3B4C3D79-EA5C-4DEF-ADE5-9232F50E1893}" type="presParOf" srcId="{2346E386-7EAF-4CB2-90FB-595EC0C02703}" destId="{85137F88-8458-4F38-903F-98E93D98087B}" srcOrd="2" destOrd="0" presId="urn:diagrams.loki3.com/BracketList"/>
    <dgm:cxn modelId="{0A8501AF-FA5C-4C7C-84A5-690FDE812B72}" type="presParOf" srcId="{2346E386-7EAF-4CB2-90FB-595EC0C02703}" destId="{A835E042-810A-4B82-AE3D-CBD59820CF82}" srcOrd="3" destOrd="0" presId="urn:diagrams.loki3.com/BracketList"/>
    <dgm:cxn modelId="{5F355989-FC48-49A3-A6DA-C7AF1516F9D8}" type="presParOf" srcId="{2745CEB9-333A-4F80-8519-D74E01EC43D5}" destId="{ADCA7ACA-8E94-4543-A266-CD2ED61EE99C}" srcOrd="3" destOrd="0" presId="urn:diagrams.loki3.com/BracketList"/>
    <dgm:cxn modelId="{7DCEA59D-496D-4781-B073-A681B5DF7E5C}" type="presParOf" srcId="{2745CEB9-333A-4F80-8519-D74E01EC43D5}" destId="{04E29C76-D438-43A6-884A-5217D10E006C}" srcOrd="4" destOrd="0" presId="urn:diagrams.loki3.com/BracketList"/>
    <dgm:cxn modelId="{EFA62E3C-E181-4D8C-82F3-30AB3DD2ECC2}" type="presParOf" srcId="{04E29C76-D438-43A6-884A-5217D10E006C}" destId="{5FFB4858-EA71-4CDE-8EFA-91820B380AA6}" srcOrd="0" destOrd="0" presId="urn:diagrams.loki3.com/BracketList"/>
    <dgm:cxn modelId="{C63F1A75-AB6E-43CC-85C0-876BC03050CC}" type="presParOf" srcId="{04E29C76-D438-43A6-884A-5217D10E006C}" destId="{F3FF7ACC-9032-4039-8F8D-581524CD5E72}" srcOrd="1" destOrd="0" presId="urn:diagrams.loki3.com/BracketList"/>
    <dgm:cxn modelId="{9DD2EC1B-DCC0-4D00-B601-01A4EFA3D4D8}" type="presParOf" srcId="{04E29C76-D438-43A6-884A-5217D10E006C}" destId="{2A15FA82-5489-489B-9652-B7F967333BAD}" srcOrd="2" destOrd="0" presId="urn:diagrams.loki3.com/BracketList"/>
    <dgm:cxn modelId="{C9FC018F-4B36-43F9-8E44-88BB912DF5E7}" type="presParOf" srcId="{04E29C76-D438-43A6-884A-5217D10E006C}" destId="{437D616C-8C91-4AC5-88C4-DE0E4B476A7A}"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a:t>
            </a:r>
            <a:r>
              <a:rPr lang="en-US" dirty="0" smtClean="0"/>
              <a:t>2013</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6/26/2013</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2013</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6/26/2013</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BC430479-771D-4795-9AC1-5186ADD8DF8A}" type="datetime1">
              <a:rPr lang="en-US" smtClean="0"/>
              <a:t>6/26/2013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316075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Demo </a:t>
            </a:r>
            <a:r>
              <a:rPr lang="en-US" dirty="0" smtClean="0"/>
              <a:t>shows</a:t>
            </a:r>
            <a:r>
              <a:rPr lang="en-US" baseline="0" dirty="0" smtClean="0"/>
              <a:t> how to use Reactive Extensions to flush buffered information messages only when an error occurs.</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76BEA44-63BE-496D-95EB-D54D805D14DC}" type="datetime1">
              <a:rPr lang="en-US" smtClean="0"/>
              <a:t>6/26/2013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899576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gradFill>
                <a:gsLst>
                  <a:gs pos="1250">
                    <a:prstClr val="black"/>
                  </a:gs>
                  <a:gs pos="100000">
                    <a:prstClr val="black"/>
                  </a:gs>
                </a:gsLst>
                <a:lin ang="5400000" scaled="0"/>
              </a:gra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2DFDA5C7-BBAE-481E-8BF7-731156A2E2C1}" type="datetime8">
              <a:rPr lang="en-US" smtClean="0">
                <a:solidFill>
                  <a:prstClr val="black"/>
                </a:solidFill>
              </a:rPr>
              <a:pPr/>
              <a:t>6/26/2013 1:53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457308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 talk for Windows Store apps! This is for the .NET Framework (desktop/server).</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D1EF732-C8DD-4852-BE53-961CB0EEB3AA}" type="datetime1">
              <a:rPr lang="en-US" smtClean="0"/>
              <a:t>6/26/2013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9547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2503"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A2E4F47-717B-42D7-9DAD-3BBE3997027B}" type="datetime1">
              <a:rPr lang="en-US" smtClean="0"/>
              <a:t>6/26/2013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3477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Defenestrate: “</a:t>
            </a:r>
            <a:r>
              <a:rPr lang="en-US" dirty="0" smtClean="0">
                <a:effectLst/>
              </a:rPr>
              <a:t>to throw something or somebody out of a window”.</a:t>
            </a:r>
          </a:p>
          <a:p>
            <a:endParaRPr lang="en-US" dirty="0" smtClean="0">
              <a:effectLst/>
            </a:endParaRPr>
          </a:p>
          <a:p>
            <a:r>
              <a:rPr lang="en-US" dirty="0" smtClean="0"/>
              <a:t>Origin of the term</a:t>
            </a:r>
          </a:p>
          <a:p>
            <a:r>
              <a:rPr lang="en-US" dirty="0" smtClean="0"/>
              <a:t>The term originates from two incidents in history, both occurring in Prague. In 1419, seven town officials were thrown from the Town Hall, precipitating the </a:t>
            </a:r>
            <a:r>
              <a:rPr lang="en-US" dirty="0" err="1" smtClean="0"/>
              <a:t>Hussite</a:t>
            </a:r>
            <a:r>
              <a:rPr lang="en-US" dirty="0" smtClean="0"/>
              <a:t> War (pronounced </a:t>
            </a:r>
            <a:r>
              <a:rPr lang="en-US" dirty="0" err="1" smtClean="0"/>
              <a:t>hassait</a:t>
            </a:r>
            <a:r>
              <a:rPr lang="en-US" dirty="0" smtClean="0"/>
              <a:t>). In 1618, two Imperial governors and their secretary were tossed from Prague Castle, sparking the Thirty Years War. These incidents, particularly in 1618, were referred to as the </a:t>
            </a:r>
            <a:r>
              <a:rPr lang="en-US" dirty="0" err="1" smtClean="0"/>
              <a:t>Defenestrations</a:t>
            </a:r>
            <a:r>
              <a:rPr lang="en-US" dirty="0" smtClean="0"/>
              <a:t> of Prague and gave rise to the term and the concept.</a:t>
            </a:r>
          </a:p>
          <a:p>
            <a:endParaRPr lang="en-US" dirty="0" smtClean="0"/>
          </a:p>
          <a:p>
            <a:r>
              <a:rPr lang="en-US" b="1" dirty="0" smtClean="0">
                <a:effectLst/>
              </a:rPr>
              <a:t>Mark Sims</a:t>
            </a:r>
            <a:r>
              <a:rPr lang="en-US" dirty="0" smtClean="0">
                <a:effectLst/>
              </a:rPr>
              <a:t/>
            </a:r>
            <a:br>
              <a:rPr lang="en-US" dirty="0" smtClean="0">
                <a:effectLst/>
              </a:rPr>
            </a:br>
            <a:r>
              <a:rPr lang="en-US" dirty="0" smtClean="0">
                <a:effectLst/>
              </a:rPr>
              <a:t>Mark is a Principal Program Manager on the SQLCAT (SQL Server Customer Advisory Team), working on large-scale cloud applications.  Usually found </a:t>
            </a:r>
            <a:r>
              <a:rPr lang="en-US" dirty="0" err="1" smtClean="0">
                <a:effectLst/>
              </a:rPr>
              <a:t>nerding</a:t>
            </a:r>
            <a:r>
              <a:rPr lang="en-US" dirty="0" smtClean="0">
                <a:effectLst/>
              </a:rPr>
              <a:t> out on challenging customer problems, he is currently focused on telemetry driven applications and guidance to navigation the distributed system landscape. </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F1308782-34EC-4EB1-A449-8BCAB5BD5B92}" type="datetime1">
              <a:rPr lang="en-US" smtClean="0"/>
              <a:t>6/26/2013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98577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mtClean="0"/>
              <a:t>Demo </a:t>
            </a:r>
            <a:r>
              <a:rPr lang="en-US" smtClean="0"/>
              <a:t>shows</a:t>
            </a:r>
            <a:r>
              <a:rPr lang="en-US" baseline="0" smtClean="0"/>
              <a:t> </a:t>
            </a:r>
            <a:r>
              <a:rPr lang="en-US" baseline="0" dirty="0" smtClean="0"/>
              <a:t>the explicit separated concerns and also contrasts this with a standard logging framework.</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76BEA44-63BE-496D-95EB-D54D805D14DC}" type="datetime1">
              <a:rPr lang="en-US" smtClean="0"/>
              <a:t>6/26/2013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850582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SLAB can act as a stepping stone. </a:t>
            </a:r>
            <a:br>
              <a:rPr lang="en-US" dirty="0" smtClean="0"/>
            </a:br>
            <a:r>
              <a:rPr lang="en-US" dirty="0" smtClean="0"/>
              <a:t>No commitments to how you consume events when using EventSource. You can later decide to replace it with your own tooling or use other existing tools.</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5AE1D0DE-ECB0-4454-A183-0F97059F7B9C}" type="datetime1">
              <a:rPr lang="en-US" smtClean="0"/>
              <a:t>6/26/2013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2741793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Drawbacks:</a:t>
            </a:r>
            <a:r>
              <a:rPr lang="en-US" baseline="0" dirty="0" smtClean="0"/>
              <a:t> </a:t>
            </a:r>
          </a:p>
          <a:p>
            <a:r>
              <a:rPr lang="en-US" baseline="0" dirty="0" smtClean="0"/>
              <a:t>more moving pieces!! </a:t>
            </a:r>
          </a:p>
          <a:p>
            <a:r>
              <a:rPr lang="en-US" baseline="0" dirty="0" smtClean="0"/>
              <a:t>Internal buffers might overflow without notification</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4638ED7-320C-4EB6-A47D-AB589E8765D1}" type="datetime1">
              <a:rPr lang="en-US" smtClean="0"/>
              <a:t>6/26/2013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56884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dirty="0" smtClean="0"/>
              <a:t>Demo </a:t>
            </a:r>
            <a:r>
              <a:rPr lang="en-US" dirty="0" smtClean="0"/>
              <a:t>shows</a:t>
            </a:r>
            <a:r>
              <a:rPr lang="en-US" baseline="0" dirty="0" smtClean="0"/>
              <a:t> how to use out of process service.</a:t>
            </a:r>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976BEA44-63BE-496D-95EB-D54D805D14DC}" type="datetime1">
              <a:rPr lang="en-US" smtClean="0"/>
              <a:t>6/26/2013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496323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i="0" u="none" strike="noStrike" kern="1200" baseline="0" dirty="0" smtClean="0">
              <a:solidFill>
                <a:schemeClr val="tx1"/>
              </a:solidFill>
              <a:latin typeface="Segoe UI Light" pitchFamily="34" charset="0"/>
              <a:ea typeface="+mn-ea"/>
              <a:cs typeface="+mn-cs"/>
            </a:endParaRPr>
          </a:p>
          <a:p>
            <a:r>
              <a:rPr lang="en-US" sz="1000" b="0" i="0" u="none" strike="noStrike" kern="1200" baseline="0" dirty="0" smtClean="0">
                <a:solidFill>
                  <a:schemeClr val="tx1"/>
                </a:solidFill>
                <a:latin typeface="Segoe UI Light" pitchFamily="34" charset="0"/>
                <a:ea typeface="+mn-ea"/>
                <a:cs typeface="+mn-cs"/>
              </a:rPr>
              <a:t> </a:t>
            </a:r>
            <a:r>
              <a:rPr lang="en-US" sz="1000" b="0" i="1" u="none" strike="noStrike" kern="1200" baseline="0" dirty="0" smtClean="0">
                <a:solidFill>
                  <a:schemeClr val="tx1"/>
                </a:solidFill>
                <a:latin typeface="Segoe UI Light" pitchFamily="34" charset="0"/>
                <a:ea typeface="+mn-ea"/>
                <a:cs typeface="+mn-cs"/>
              </a:rPr>
              <a:t>Rx is a library for composing asynchronous and event-based programs using observable collections. </a:t>
            </a:r>
            <a:endParaRPr lang="en-US" sz="1000" b="0" i="0" u="none" strike="noStrike" kern="1200" baseline="0" dirty="0" smtClean="0">
              <a:solidFill>
                <a:schemeClr val="tx1"/>
              </a:solidFill>
              <a:latin typeface="Segoe UI Light" pitchFamily="34" charset="0"/>
              <a:ea typeface="+mn-ea"/>
              <a:cs typeface="+mn-cs"/>
            </a:endParaRPr>
          </a:p>
          <a:p>
            <a:endParaRPr lang="en-US" sz="1000" b="0" i="0" u="none" strike="noStrike" kern="1200" baseline="0" dirty="0" smtClean="0">
              <a:solidFill>
                <a:schemeClr val="tx1"/>
              </a:solidFill>
              <a:latin typeface="Segoe UI Light" pitchFamily="34" charset="0"/>
              <a:ea typeface="+mn-ea"/>
              <a:cs typeface="+mn-cs"/>
            </a:endParaRPr>
          </a:p>
          <a:p>
            <a:r>
              <a:rPr lang="en-US" sz="1000" b="0" i="0" u="none" strike="noStrike" kern="1200" baseline="0" dirty="0" smtClean="0">
                <a:solidFill>
                  <a:schemeClr val="tx1"/>
                </a:solidFill>
                <a:latin typeface="Segoe UI Light" pitchFamily="34" charset="0"/>
                <a:ea typeface="+mn-ea"/>
                <a:cs typeface="+mn-cs"/>
              </a:rPr>
              <a:t>- </a:t>
            </a:r>
            <a:r>
              <a:rPr lang="en-US" sz="1000" b="1" i="0" u="none" strike="noStrike" kern="1200" baseline="0" dirty="0" smtClean="0">
                <a:solidFill>
                  <a:schemeClr val="tx1"/>
                </a:solidFill>
                <a:latin typeface="Segoe UI Light" pitchFamily="34" charset="0"/>
                <a:ea typeface="+mn-ea"/>
                <a:cs typeface="+mn-cs"/>
              </a:rPr>
              <a:t>Asynchronous and event-based </a:t>
            </a:r>
            <a:r>
              <a:rPr lang="en-US" sz="1000" b="0" i="0" u="none" strike="noStrike" kern="1200" baseline="0" dirty="0" smtClean="0">
                <a:solidFill>
                  <a:schemeClr val="tx1"/>
                </a:solidFill>
                <a:latin typeface="Segoe UI Light" pitchFamily="34" charset="0"/>
                <a:ea typeface="+mn-ea"/>
                <a:cs typeface="+mn-cs"/>
              </a:rPr>
              <a:t>– As reflected in the title, the bread and butter of Rx’s mission statement is to simplify those programming models. Everyone knows what stuck user interfaces look like, both on the Windows platform and on the web. And with the cloud around the corner, asynchrony becomes quintessential. Low-level technologies like .NET events, the asynchronous pattern, tasks, AJAX, etc. are often too hard. </a:t>
            </a:r>
          </a:p>
          <a:p>
            <a:r>
              <a:rPr lang="en-US" sz="1000" b="0" i="0" u="none" strike="noStrike" kern="1200" baseline="0" dirty="0" smtClean="0">
                <a:solidFill>
                  <a:schemeClr val="tx1"/>
                </a:solidFill>
                <a:latin typeface="Segoe UI Light" pitchFamily="34" charset="0"/>
                <a:ea typeface="+mn-ea"/>
                <a:cs typeface="+mn-cs"/>
              </a:rPr>
              <a:t>- </a:t>
            </a:r>
            <a:r>
              <a:rPr lang="en-US" sz="1000" b="1" i="0" u="none" strike="noStrike" kern="1200" baseline="0" dirty="0" smtClean="0">
                <a:solidFill>
                  <a:schemeClr val="tx1"/>
                </a:solidFill>
                <a:latin typeface="Segoe UI Light" pitchFamily="34" charset="0"/>
                <a:ea typeface="+mn-ea"/>
                <a:cs typeface="+mn-cs"/>
              </a:rPr>
              <a:t>Composition </a:t>
            </a:r>
            <a:r>
              <a:rPr lang="en-US" sz="1000" b="0" i="0" u="none" strike="noStrike" kern="1200" baseline="0" dirty="0" smtClean="0">
                <a:solidFill>
                  <a:schemeClr val="tx1"/>
                </a:solidFill>
                <a:latin typeface="Segoe UI Light" pitchFamily="34" charset="0"/>
                <a:ea typeface="+mn-ea"/>
                <a:cs typeface="+mn-cs"/>
              </a:rPr>
              <a:t>– Combining asynchronous computations today is way too hard. It involves a lot of plumbing code that has little to nothing to do with the problem being solved. In particular, the data flow of the operations involved in the problem is not clear at all, and code gets spread out throughout event handlers, asynchronous callback procedures, and whatnot. </a:t>
            </a:r>
          </a:p>
          <a:p>
            <a:r>
              <a:rPr lang="en-US" sz="1000" b="0" i="0" u="none" strike="noStrike" kern="1200" baseline="0" dirty="0" smtClean="0">
                <a:solidFill>
                  <a:schemeClr val="tx1"/>
                </a:solidFill>
                <a:latin typeface="Segoe UI Light" pitchFamily="34" charset="0"/>
                <a:ea typeface="+mn-ea"/>
                <a:cs typeface="+mn-cs"/>
              </a:rPr>
              <a:t>- </a:t>
            </a:r>
            <a:r>
              <a:rPr lang="en-US" sz="1000" b="1" i="0" u="none" strike="noStrike" kern="1200" baseline="0" dirty="0" smtClean="0">
                <a:solidFill>
                  <a:schemeClr val="tx1"/>
                </a:solidFill>
                <a:latin typeface="Segoe UI Light" pitchFamily="34" charset="0"/>
                <a:ea typeface="+mn-ea"/>
                <a:cs typeface="+mn-cs"/>
              </a:rPr>
              <a:t>Observable collections </a:t>
            </a:r>
            <a:r>
              <a:rPr lang="en-US" sz="1000" b="0" i="0" u="none" strike="noStrike" kern="1200" baseline="0" dirty="0" smtClean="0">
                <a:solidFill>
                  <a:schemeClr val="tx1"/>
                </a:solidFill>
                <a:latin typeface="Segoe UI Light" pitchFamily="34" charset="0"/>
                <a:ea typeface="+mn-ea"/>
                <a:cs typeface="+mn-cs"/>
              </a:rPr>
              <a:t>– By looking at asynchronous computations as data sources, we can leverage the active knowledge of LINQ’s programming model. That’s right: your mouse is a database of mouse moves and clicks. In the world of Rx, such asynchronous data sources are composed using various </a:t>
            </a:r>
            <a:r>
              <a:rPr lang="en-US" sz="1000" b="0" i="0" u="none" strike="noStrike" kern="1200" baseline="0" dirty="0" err="1" smtClean="0">
                <a:solidFill>
                  <a:schemeClr val="tx1"/>
                </a:solidFill>
                <a:latin typeface="Segoe UI Light" pitchFamily="34" charset="0"/>
                <a:ea typeface="+mn-ea"/>
                <a:cs typeface="+mn-cs"/>
              </a:rPr>
              <a:t>combinators</a:t>
            </a:r>
            <a:r>
              <a:rPr lang="en-US" sz="1000" b="0" i="0" u="none" strike="noStrike" kern="1200" baseline="0" dirty="0" smtClean="0">
                <a:solidFill>
                  <a:schemeClr val="tx1"/>
                </a:solidFill>
                <a:latin typeface="Segoe UI Light" pitchFamily="34" charset="0"/>
                <a:ea typeface="+mn-ea"/>
                <a:cs typeface="+mn-cs"/>
              </a:rPr>
              <a:t> in the LINQ sense, allowing things like filters, projections, joins, time-based operations, etc. </a:t>
            </a:r>
          </a:p>
          <a:p>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Build 2013</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168834-5997-435E-B293-8332F0505954}" type="datetime1">
              <a:rPr lang="en-US" smtClean="0"/>
              <a:t>6/26/2013</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294761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bg>
      <p:bgRef idx="1001">
        <a:schemeClr val="bg1"/>
      </p:bgRef>
    </p:bg>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19479010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59915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8459787" cy="726353"/>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cs typeface="Segoe UI" pitchFamily="34" charset="0"/>
              </a:rPr>
              <a:t>2013 </a:t>
            </a:r>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chemeClr val="tx1">
                        <a:lumMod val="75000"/>
                        <a:lumOff val="25000"/>
                      </a:schemeClr>
                    </a:gs>
                    <a:gs pos="100000">
                      <a:schemeClr val="tx1">
                        <a:lumMod val="75000"/>
                        <a:lumOff val="25000"/>
                      </a:schemeClr>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9232" y="3103733"/>
            <a:ext cx="3687046" cy="787059"/>
          </a:xfrm>
          <a:prstGeom prst="rect">
            <a:avLst/>
          </a:prstGeom>
        </p:spPr>
      </p:pic>
    </p:spTree>
    <p:extLst>
      <p:ext uri="{BB962C8B-B14F-4D97-AF65-F5344CB8AC3E}">
        <p14:creationId xmlns:p14="http://schemas.microsoft.com/office/powerpoint/2010/main" val="419207965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91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black">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10129837" y="6126162"/>
            <a:ext cx="1849602" cy="394827"/>
          </a:xfrm>
          <a:prstGeom prst="rect">
            <a:avLst/>
          </a:prstGeom>
          <a:noFill/>
          <a:ln>
            <a:noFill/>
          </a:ln>
        </p:spPr>
      </p:pic>
    </p:spTree>
    <p:extLst>
      <p:ext uri="{BB962C8B-B14F-4D97-AF65-F5344CB8AC3E}">
        <p14:creationId xmlns:p14="http://schemas.microsoft.com/office/powerpoint/2010/main" val="391582875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91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404040"/>
                    </a:gs>
                    <a:gs pos="100000">
                      <a:schemeClr val="tx1">
                        <a:lumMod val="75000"/>
                        <a:lumOff val="25000"/>
                      </a:schemeClr>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chemeClr val="tx1">
                        <a:lumMod val="75000"/>
                        <a:lumOff val="25000"/>
                      </a:schemeClr>
                    </a:gs>
                    <a:gs pos="100000">
                      <a:schemeClr val="tx1">
                        <a:lumMod val="75000"/>
                        <a:lumOff val="25000"/>
                      </a:schemeClr>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smtClean="0"/>
              <a:t>Click to edit Master subtitle style</a:t>
            </a:r>
            <a:endParaRPr lang="en-US" dirty="0"/>
          </a:p>
        </p:txBody>
      </p:sp>
      <p:sp>
        <p:nvSpPr>
          <p:cNvPr id="7" name="Freeform 6"/>
          <p:cNvSpPr>
            <a:spLocks noChangeAspect="1" noEditPoints="1"/>
          </p:cNvSpPr>
          <p:nvPr userDrawn="1"/>
        </p:nvSpPr>
        <p:spPr bwMode="black">
          <a:xfrm>
            <a:off x="10332993" y="6103269"/>
            <a:ext cx="1639861" cy="411480"/>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91440" tIns="45720" rIns="91440" bIns="45720" numCol="1" anchor="t" anchorCtr="0" compatLnSpc="1">
            <a:prstTxWarp prst="textNoShape">
              <a:avLst/>
            </a:prstTxWarp>
          </a:bodyPr>
          <a:lstStyle/>
          <a:p>
            <a:endParaRPr lang="en-US">
              <a:solidFill>
                <a:srgbClr val="404040"/>
              </a:solidFill>
            </a:endParaRPr>
          </a:p>
        </p:txBody>
      </p:sp>
    </p:spTree>
    <p:extLst>
      <p:ext uri="{BB962C8B-B14F-4D97-AF65-F5344CB8AC3E}">
        <p14:creationId xmlns:p14="http://schemas.microsoft.com/office/powerpoint/2010/main" val="3401045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961532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283615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281481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3040856"/>
            <a:ext cx="11887199" cy="912813"/>
          </a:xfrm>
        </p:spPr>
        <p:txBody>
          <a:bodyPr lIns="182880" tIns="146304" rIns="182880" bIns="146304"/>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71549304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5051468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9793533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lIns="182880" tIns="146304" rIns="182880" bIns="146304"/>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668463"/>
            <a:ext cx="11887200" cy="5027612"/>
          </a:xfrm>
        </p:spPr>
        <p:txBody>
          <a:bodyPr lIns="182880" tIns="146304" rIns="182880" bIns="146304"/>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0947375"/>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3917">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411655584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3" name="Title 2"/>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13436658"/>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9281305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accent3"/>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13990075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1841896"/>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27520434"/>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176208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8118736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150227"/>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813454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62485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475038" y="1668482"/>
            <a:ext cx="8686801" cy="5029181"/>
          </a:xfrm>
        </p:spPr>
        <p:txBody>
          <a:bodyPr lIns="182880" tIns="146304" rIns="182880" bIns="146304">
            <a:noAutofit/>
          </a:bodyPr>
          <a:lstStyle>
            <a:lvl1pPr>
              <a:defRPr sz="3600">
                <a:gradFill>
                  <a:gsLst>
                    <a:gs pos="100000">
                      <a:schemeClr val="tx1">
                        <a:lumMod val="75000"/>
                        <a:lumOff val="25000"/>
                      </a:schemeClr>
                    </a:gs>
                    <a:gs pos="0">
                      <a:schemeClr val="tx1">
                        <a:lumMod val="75000"/>
                        <a:lumOff val="25000"/>
                      </a:schemeClr>
                    </a:gs>
                  </a:gsLst>
                  <a:lin ang="5400000" scaled="0"/>
                </a:gradFill>
              </a:defRPr>
            </a:lvl1pPr>
            <a:lvl2pPr>
              <a:defRPr sz="2800">
                <a:gradFill>
                  <a:gsLst>
                    <a:gs pos="100000">
                      <a:schemeClr val="tx1">
                        <a:lumMod val="75000"/>
                        <a:lumOff val="25000"/>
                      </a:schemeClr>
                    </a:gs>
                    <a:gs pos="0">
                      <a:schemeClr val="tx1">
                        <a:lumMod val="75000"/>
                        <a:lumOff val="25000"/>
                      </a:schemeClr>
                    </a:gs>
                  </a:gsLst>
                  <a:lin ang="5400000" scaled="0"/>
                </a:gradFill>
              </a:defRPr>
            </a:lvl2pPr>
            <a:lvl3pPr>
              <a:defRPr sz="2400">
                <a:gradFill>
                  <a:gsLst>
                    <a:gs pos="100000">
                      <a:schemeClr val="tx1">
                        <a:lumMod val="75000"/>
                        <a:lumOff val="25000"/>
                      </a:schemeClr>
                    </a:gs>
                    <a:gs pos="0">
                      <a:schemeClr val="tx1">
                        <a:lumMod val="75000"/>
                        <a:lumOff val="25000"/>
                      </a:schemeClr>
                    </a:gs>
                  </a:gsLst>
                  <a:lin ang="5400000" scaled="0"/>
                </a:gradFill>
              </a:defRPr>
            </a:lvl3pPr>
            <a:lvl4pPr>
              <a:defRPr sz="2000">
                <a:gradFill>
                  <a:gsLst>
                    <a:gs pos="100000">
                      <a:schemeClr val="tx1">
                        <a:lumMod val="75000"/>
                        <a:lumOff val="25000"/>
                      </a:schemeClr>
                    </a:gs>
                    <a:gs pos="0">
                      <a:schemeClr val="tx1">
                        <a:lumMod val="75000"/>
                        <a:lumOff val="25000"/>
                      </a:schemeClr>
                    </a:gs>
                  </a:gsLst>
                  <a:lin ang="5400000" scaled="0"/>
                </a:gradFill>
              </a:defRPr>
            </a:lvl4pPr>
            <a:lvl5pPr>
              <a:defRPr sz="1800">
                <a:gradFill>
                  <a:gsLst>
                    <a:gs pos="100000">
                      <a:schemeClr val="tx1">
                        <a:lumMod val="75000"/>
                        <a:lumOff val="25000"/>
                      </a:schemeClr>
                    </a:gs>
                    <a:gs pos="0">
                      <a:schemeClr val="tx1">
                        <a:lumMod val="75000"/>
                        <a:lumOff val="25000"/>
                      </a:schemeClr>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1668482"/>
            <a:ext cx="2743200" cy="5029181"/>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100000">
                      <a:schemeClr val="tx1">
                        <a:lumMod val="75000"/>
                        <a:lumOff val="25000"/>
                      </a:schemeClr>
                    </a:gs>
                    <a:gs pos="0">
                      <a:schemeClr val="tx1">
                        <a:lumMod val="75000"/>
                        <a:lumOff val="25000"/>
                      </a:schemeClr>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2" name="Title 1"/>
          <p:cNvSpPr>
            <a:spLocks noGrp="1"/>
          </p:cNvSpPr>
          <p:nvPr>
            <p:ph type="title"/>
          </p:nvPr>
        </p:nvSpPr>
        <p:spPr/>
        <p:txBody>
          <a:bodyPr/>
          <a:lstStyle>
            <a:lvl1pPr>
              <a:defRPr>
                <a:gradFill>
                  <a:gsLst>
                    <a:gs pos="100000">
                      <a:schemeClr val="tx1">
                        <a:lumMod val="75000"/>
                        <a:lumOff val="25000"/>
                      </a:schemeClr>
                    </a:gs>
                    <a:gs pos="0">
                      <a:schemeClr val="tx1">
                        <a:lumMod val="75000"/>
                        <a:lumOff val="25000"/>
                      </a:schemeClr>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37009251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extLst mod="1">
    <p:ext uri="{DCECCB84-F9BA-43D5-87BE-67443E8EF086}">
      <p15:sldGuideLst xmlns:p15="http://schemas.microsoft.com/office/powerpoint/2012/main">
        <p15:guide id="1" orient="horz" pos="1051">
          <p15:clr>
            <a:srgbClr val="FBAE40"/>
          </p15:clr>
        </p15:guide>
        <p15:guide id="2" pos="173">
          <p15:clr>
            <a:srgbClr val="FBAE40"/>
          </p15:clr>
        </p15:guide>
        <p15:guide id="3" pos="1901">
          <p15:clr>
            <a:srgbClr val="FBAE40"/>
          </p15:clr>
        </p15:guide>
        <p15:guide id="4" pos="2189">
          <p15:clr>
            <a:srgbClr val="FBAE40"/>
          </p15:clr>
        </p15:guide>
        <p15:guide id="5" orient="horz" pos="4219">
          <p15:clr>
            <a:srgbClr val="FBAE40"/>
          </p15:clr>
        </p15:guide>
        <p15:guide id="6" orient="horz" pos="763">
          <p15:clr>
            <a:srgbClr val="FBAE40"/>
          </p15:clr>
        </p15:guide>
        <p15:guide id="7" orient="horz" pos="187">
          <p15:clr>
            <a:srgbClr val="FBAE40"/>
          </p15:clr>
        </p15:guide>
        <p15:guide id="8" pos="766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4800"/>
            </a:lvl1pPr>
          </a:lstStyle>
          <a:p>
            <a:r>
              <a:rPr lang="en-US" dirty="0" smtClean="0"/>
              <a:t>Click to edit master title style</a:t>
            </a:r>
            <a:endParaRPr lang="en-US" dirty="0"/>
          </a:p>
        </p:txBody>
      </p:sp>
    </p:spTree>
    <p:extLst>
      <p:ext uri="{BB962C8B-B14F-4D97-AF65-F5344CB8AC3E}">
        <p14:creationId xmlns:p14="http://schemas.microsoft.com/office/powerpoint/2010/main" val="383072555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668482"/>
            <a:ext cx="2743200" cy="5027593"/>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1753369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537563"/>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244856849"/>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6" name="Text Placeholder 8"/>
          <p:cNvSpPr>
            <a:spLocks noGrp="1"/>
          </p:cNvSpPr>
          <p:nvPr>
            <p:ph type="body" sz="quarter" idx="16" hasCustomPrompt="1"/>
          </p:nvPr>
        </p:nvSpPr>
        <p:spPr>
          <a:xfrm>
            <a:off x="274641" y="296864"/>
            <a:ext cx="11887199" cy="914400"/>
          </a:xfrm>
        </p:spPr>
        <p:txBody>
          <a:bodyPr vert="horz" lIns="182880" tIns="146304" rIns="182880" bIns="146304"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
        <p:nvSpPr>
          <p:cNvPr id="5" name="Title 1"/>
          <p:cNvSpPr>
            <a:spLocks noGrp="1"/>
          </p:cNvSpPr>
          <p:nvPr>
            <p:ph type="ctrTitle" hasCustomPrompt="1"/>
          </p:nvPr>
        </p:nvSpPr>
        <p:spPr>
          <a:xfrm>
            <a:off x="274638"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40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29188555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8" y="3040063"/>
            <a:ext cx="7315203" cy="914400"/>
          </a:xfrm>
        </p:spPr>
        <p:txBody>
          <a:bodyPr vert="horz" wrap="square" lIns="182880" tIns="146304" rIns="182880" bIns="146304" rtlCol="0" anchor="ctr">
            <a:noAutofit/>
          </a:bodyPr>
          <a:lstStyle>
            <a:lvl1pPr>
              <a:defRPr lang="en-US" sz="3600" kern="1200" dirty="0" smtClean="0">
                <a:gradFill>
                  <a:gsLst>
                    <a:gs pos="12264">
                      <a:schemeClr val="tx1">
                        <a:lumMod val="75000"/>
                        <a:lumOff val="25000"/>
                      </a:schemeClr>
                    </a:gs>
                    <a:gs pos="71000">
                      <a:schemeClr val="tx1">
                        <a:lumMod val="75000"/>
                        <a:lumOff val="25000"/>
                      </a:schemeClr>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535875"/>
            <a:ext cx="3931920" cy="392277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lstStyle/>
          <a:p>
            <a:r>
              <a:rPr lang="en-US" smtClean="0"/>
              <a:t>Click icon to add picture</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3861693"/>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3" name="Content Placeholder 4"/>
          <p:cNvSpPr>
            <a:spLocks noGrp="1"/>
          </p:cNvSpPr>
          <p:nvPr>
            <p:ph sz="quarter" idx="14"/>
          </p:nvPr>
        </p:nvSpPr>
        <p:spPr>
          <a:xfrm>
            <a:off x="274638" y="1668462"/>
            <a:ext cx="11887200" cy="5029201"/>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smtClean="0"/>
              <a:t>Click to edit Master text styles</a:t>
            </a:r>
          </a:p>
          <a:p>
            <a:pPr lvl="1"/>
            <a:r>
              <a:rPr lang="en-US" smtClean="0"/>
              <a:t>Second level</a:t>
            </a:r>
          </a:p>
          <a:p>
            <a:pPr lvl="2"/>
            <a:r>
              <a:rPr lang="en-US" smtClean="0"/>
              <a:t>Third level</a:t>
            </a:r>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86061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146054368"/>
      </p:ext>
    </p:extLst>
  </p:cSld>
  <p:clrMap bg1="lt1" tx1="dk1" bg2="lt2" tx2="dk2" accent1="accent1" accent2="accent2" accent3="accent3" accent4="accent4" accent5="accent5" accent6="accent6" hlink="hlink" folHlink="folHlink"/>
  <p:sldLayoutIdLst>
    <p:sldLayoutId id="2147484419" r:id="rId1"/>
    <p:sldLayoutId id="2147484420" r:id="rId2"/>
    <p:sldLayoutId id="2147484421" r:id="rId3"/>
    <p:sldLayoutId id="2147484422" r:id="rId4"/>
    <p:sldLayoutId id="2147484423" r:id="rId5"/>
    <p:sldLayoutId id="2147484424" r:id="rId6"/>
    <p:sldLayoutId id="2147484425" r:id="rId7"/>
    <p:sldLayoutId id="2147484426" r:id="rId8"/>
    <p:sldLayoutId id="2147484427" r:id="rId9"/>
    <p:sldLayoutId id="2147484428" r:id="rId10"/>
    <p:sldLayoutId id="2147484429" r:id="rId11"/>
    <p:sldLayoutId id="2147484430" r:id="rId12"/>
    <p:sldLayoutId id="2147484431" r:id="rId13"/>
    <p:sldLayoutId id="2147484432" r:id="rId14"/>
    <p:sldLayoutId id="2147484433" r:id="rId15"/>
    <p:sldLayoutId id="2147484434" r:id="rId16"/>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485603"/>
            <a:ext cx="11887200" cy="5212061"/>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146304" rIns="182880" bIns="146304"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3995273693"/>
      </p:ext>
    </p:extLst>
  </p:cSld>
  <p:clrMap bg1="dk1" tx1="lt1" bg2="dk2" tx2="lt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7" r:id="rId12"/>
    <p:sldLayoutId id="2147484448" r:id="rId13"/>
  </p:sldLayoutIdLst>
  <p:timing>
    <p:tnLst>
      <p:par>
        <p:cTn id="1" dur="indefinite" restart="never" nodeType="tmRoot"/>
      </p:par>
    </p:tnLst>
  </p:timing>
  <p:txStyles>
    <p:titleStyle>
      <a:lvl1pPr algn="l" defTabSz="914166" rtl="0" eaLnBrk="1" latinLnBrk="0" hangingPunct="1">
        <a:spcBef>
          <a:spcPct val="0"/>
        </a:spcBef>
        <a:buNone/>
        <a:defRPr sz="4800" kern="1200">
          <a:gradFill>
            <a:gsLst>
              <a:gs pos="66981">
                <a:schemeClr val="tx1">
                  <a:lumMod val="75000"/>
                  <a:lumOff val="25000"/>
                </a:schemeClr>
              </a:gs>
              <a:gs pos="0">
                <a:schemeClr val="tx1">
                  <a:lumMod val="75000"/>
                  <a:lumOff val="25000"/>
                </a:schemeClr>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66981">
                <a:schemeClr val="tx1">
                  <a:lumMod val="75000"/>
                  <a:lumOff val="25000"/>
                </a:schemeClr>
              </a:gs>
              <a:gs pos="0">
                <a:schemeClr val="tx1">
                  <a:lumMod val="75000"/>
                  <a:lumOff val="25000"/>
                </a:schemeClr>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66981">
                <a:schemeClr val="tx1">
                  <a:lumMod val="75000"/>
                  <a:lumOff val="25000"/>
                </a:schemeClr>
              </a:gs>
              <a:gs pos="0">
                <a:schemeClr val="tx1">
                  <a:lumMod val="75000"/>
                  <a:lumOff val="25000"/>
                </a:schemeClr>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714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Technologies at play</a:t>
            </a:r>
            <a:endParaRPr lang="en-US" dirty="0"/>
          </a:p>
        </p:txBody>
      </p:sp>
      <p:graphicFrame>
        <p:nvGraphicFramePr>
          <p:cNvPr id="5" name="Diagram 4"/>
          <p:cNvGraphicFramePr/>
          <p:nvPr>
            <p:extLst>
              <p:ext uri="{D42A27DB-BD31-4B8C-83A1-F6EECF244321}">
                <p14:modId xmlns:p14="http://schemas.microsoft.com/office/powerpoint/2010/main" val="1831906564"/>
              </p:ext>
            </p:extLst>
          </p:nvPr>
        </p:nvGraphicFramePr>
        <p:xfrm>
          <a:off x="350837" y="1592262"/>
          <a:ext cx="11506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79193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smtClean="0"/>
              <a:t>Several sinks/destinations:</a:t>
            </a:r>
          </a:p>
          <a:p>
            <a:pPr lvl="1"/>
            <a:r>
              <a:rPr lang="en-US" sz="2400" dirty="0" smtClean="0"/>
              <a:t>Windows Azure Table.</a:t>
            </a:r>
          </a:p>
          <a:p>
            <a:pPr lvl="1"/>
            <a:r>
              <a:rPr lang="en-US" sz="2400" dirty="0" smtClean="0"/>
              <a:t>SQL Database.</a:t>
            </a:r>
          </a:p>
          <a:p>
            <a:pPr lvl="1"/>
            <a:r>
              <a:rPr lang="en-US" sz="2400" dirty="0" smtClean="0"/>
              <a:t>Flat file.</a:t>
            </a:r>
          </a:p>
          <a:p>
            <a:pPr lvl="1"/>
            <a:r>
              <a:rPr lang="en-US" sz="2400" dirty="0" smtClean="0"/>
              <a:t>Rolling flat file.</a:t>
            </a:r>
          </a:p>
          <a:p>
            <a:pPr lvl="1"/>
            <a:r>
              <a:rPr lang="en-US" sz="2400" dirty="0" smtClean="0"/>
              <a:t>Console.</a:t>
            </a:r>
          </a:p>
          <a:p>
            <a:r>
              <a:rPr lang="en-US" sz="3200" dirty="0" smtClean="0"/>
              <a:t>Formatters (for text-based sinks):</a:t>
            </a:r>
          </a:p>
          <a:p>
            <a:pPr lvl="1"/>
            <a:r>
              <a:rPr lang="en-US" sz="2400" dirty="0" smtClean="0"/>
              <a:t>JSON.</a:t>
            </a:r>
          </a:p>
          <a:p>
            <a:pPr lvl="1"/>
            <a:r>
              <a:rPr lang="en-US" sz="2400" dirty="0" smtClean="0"/>
              <a:t>XML.</a:t>
            </a:r>
          </a:p>
          <a:p>
            <a:pPr lvl="1"/>
            <a:r>
              <a:rPr lang="en-US" sz="2400" dirty="0" smtClean="0"/>
              <a:t>Natural (plain-text).</a:t>
            </a:r>
            <a:endParaRPr lang="en-US" sz="2400" dirty="0"/>
          </a:p>
        </p:txBody>
      </p:sp>
      <p:sp>
        <p:nvSpPr>
          <p:cNvPr id="4" name="Content Placeholder 3"/>
          <p:cNvSpPr>
            <a:spLocks noGrp="1"/>
          </p:cNvSpPr>
          <p:nvPr>
            <p:ph type="body" sz="quarter" idx="11"/>
          </p:nvPr>
        </p:nvSpPr>
        <p:spPr/>
        <p:txBody>
          <a:bodyPr/>
          <a:lstStyle/>
          <a:p>
            <a:pPr>
              <a:spcBef>
                <a:spcPts val="1200"/>
              </a:spcBef>
            </a:pPr>
            <a:r>
              <a:rPr lang="en-US" dirty="0" smtClean="0"/>
              <a:t>The Semantic Logging Application block allows to persist events to different sinks.</a:t>
            </a:r>
          </a:p>
          <a:p>
            <a:pPr>
              <a:spcBef>
                <a:spcPts val="1200"/>
              </a:spcBef>
            </a:pPr>
            <a:r>
              <a:rPr lang="en-US" dirty="0" smtClean="0"/>
              <a:t>Note: Windows Event Log is not supported by SLAB</a:t>
            </a:r>
            <a:endParaRPr lang="en-US" dirty="0"/>
          </a:p>
        </p:txBody>
      </p:sp>
      <p:sp>
        <p:nvSpPr>
          <p:cNvPr id="3" name="Title 2"/>
          <p:cNvSpPr>
            <a:spLocks noGrp="1"/>
          </p:cNvSpPr>
          <p:nvPr>
            <p:ph type="title"/>
          </p:nvPr>
        </p:nvSpPr>
        <p:spPr/>
        <p:txBody>
          <a:bodyPr/>
          <a:lstStyle/>
          <a:p>
            <a:r>
              <a:rPr lang="en-US" dirty="0" smtClean="0"/>
              <a:t>SLAB features</a:t>
            </a:r>
            <a:r>
              <a:rPr lang="en-US" i="1" dirty="0"/>
              <a:t>—</a:t>
            </a:r>
            <a:r>
              <a:rPr lang="en-US" dirty="0" smtClean="0"/>
              <a:t>sinks</a:t>
            </a:r>
            <a:endParaRPr lang="en-US" dirty="0"/>
          </a:p>
        </p:txBody>
      </p:sp>
    </p:spTree>
    <p:extLst>
      <p:ext uri="{BB962C8B-B14F-4D97-AF65-F5344CB8AC3E}">
        <p14:creationId xmlns:p14="http://schemas.microsoft.com/office/powerpoint/2010/main" val="2985454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smtClean="0"/>
              <a:t>Hosted as a Windows Service or console.</a:t>
            </a:r>
          </a:p>
          <a:p>
            <a:r>
              <a:rPr lang="en-US" sz="3200" dirty="0" smtClean="0"/>
              <a:t>All sinks are supported.</a:t>
            </a:r>
          </a:p>
          <a:p>
            <a:r>
              <a:rPr lang="en-US" sz="3200" dirty="0" smtClean="0"/>
              <a:t>Configuration-driven with support </a:t>
            </a:r>
            <a:br>
              <a:rPr lang="en-US" sz="3200" dirty="0" smtClean="0"/>
            </a:br>
            <a:r>
              <a:rPr lang="en-US" sz="3200" dirty="0" smtClean="0"/>
              <a:t>for re-configuration.</a:t>
            </a:r>
          </a:p>
          <a:p>
            <a:r>
              <a:rPr lang="en-US" sz="3200" dirty="0" smtClean="0"/>
              <a:t>Monitored application does not reference SLAB.</a:t>
            </a:r>
          </a:p>
          <a:p>
            <a:r>
              <a:rPr lang="en-US" sz="3200" dirty="0" smtClean="0"/>
              <a:t>Benefits.</a:t>
            </a:r>
          </a:p>
          <a:p>
            <a:pPr lvl="1"/>
            <a:r>
              <a:rPr lang="en-US" sz="2400" dirty="0" smtClean="0"/>
              <a:t>Increased fault tolerance in case of application crash.</a:t>
            </a:r>
          </a:p>
          <a:p>
            <a:pPr lvl="1"/>
            <a:r>
              <a:rPr lang="en-US" sz="2400" dirty="0" smtClean="0"/>
              <a:t>Can monitor multiple processes from a single service.</a:t>
            </a:r>
          </a:p>
          <a:p>
            <a:pPr lvl="1"/>
            <a:r>
              <a:rPr lang="en-US" sz="2400" dirty="0" smtClean="0"/>
              <a:t>Moves the logging overhead from the application to </a:t>
            </a:r>
            <a:br>
              <a:rPr lang="en-US" sz="2400" dirty="0" smtClean="0"/>
            </a:br>
            <a:r>
              <a:rPr lang="en-US" sz="2400" dirty="0" smtClean="0"/>
              <a:t>a separate process (but the overhead is still there!).</a:t>
            </a:r>
            <a:endParaRPr lang="en-US" sz="2400" dirty="0"/>
          </a:p>
        </p:txBody>
      </p:sp>
      <p:sp>
        <p:nvSpPr>
          <p:cNvPr id="4" name="Content Placeholder 3"/>
          <p:cNvSpPr>
            <a:spLocks noGrp="1"/>
          </p:cNvSpPr>
          <p:nvPr>
            <p:ph type="body" sz="quarter" idx="11"/>
          </p:nvPr>
        </p:nvSpPr>
        <p:spPr/>
        <p:txBody>
          <a:bodyPr/>
          <a:lstStyle/>
          <a:p>
            <a:r>
              <a:rPr lang="en-US" dirty="0" smtClean="0"/>
              <a:t>Get events out </a:t>
            </a:r>
            <a:br>
              <a:rPr lang="en-US" dirty="0" smtClean="0"/>
            </a:br>
            <a:r>
              <a:rPr lang="en-US" dirty="0" smtClean="0"/>
              <a:t>of the originating process using ETW and has </a:t>
            </a:r>
            <a:br>
              <a:rPr lang="en-US" dirty="0" smtClean="0"/>
            </a:br>
            <a:r>
              <a:rPr lang="en-US" dirty="0" smtClean="0"/>
              <a:t>a dedicated process just to persist the events to different destinations.</a:t>
            </a:r>
            <a:endParaRPr lang="en-US" dirty="0"/>
          </a:p>
        </p:txBody>
      </p:sp>
      <p:sp>
        <p:nvSpPr>
          <p:cNvPr id="3" name="Title 2"/>
          <p:cNvSpPr>
            <a:spLocks noGrp="1"/>
          </p:cNvSpPr>
          <p:nvPr>
            <p:ph type="title"/>
          </p:nvPr>
        </p:nvSpPr>
        <p:spPr/>
        <p:txBody>
          <a:bodyPr/>
          <a:lstStyle/>
          <a:p>
            <a:r>
              <a:rPr lang="en-US" dirty="0" smtClean="0"/>
              <a:t>SLAB features</a:t>
            </a:r>
            <a:r>
              <a:rPr lang="en-US" i="1" dirty="0"/>
              <a:t>—</a:t>
            </a:r>
            <a:r>
              <a:rPr lang="en-US" dirty="0" smtClean="0"/>
              <a:t>out of process service</a:t>
            </a:r>
            <a:endParaRPr lang="en-US" dirty="0"/>
          </a:p>
        </p:txBody>
      </p:sp>
    </p:spTree>
    <p:extLst>
      <p:ext uri="{BB962C8B-B14F-4D97-AF65-F5344CB8AC3E}">
        <p14:creationId xmlns:p14="http://schemas.microsoft.com/office/powerpoint/2010/main" val="2986021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Out of process</a:t>
            </a:r>
            <a:endParaRPr lang="en-US" dirty="0"/>
          </a:p>
        </p:txBody>
      </p:sp>
    </p:spTree>
    <p:extLst>
      <p:ext uri="{BB962C8B-B14F-4D97-AF65-F5344CB8AC3E}">
        <p14:creationId xmlns:p14="http://schemas.microsoft.com/office/powerpoint/2010/main" val="995668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SLAB features</a:t>
            </a:r>
            <a:r>
              <a:rPr lang="en-US" i="1" dirty="0"/>
              <a:t>—</a:t>
            </a:r>
            <a:r>
              <a:rPr lang="en-US" dirty="0" smtClean="0"/>
              <a:t>Event Source analyzer</a:t>
            </a:r>
            <a:endParaRPr lang="en-US" dirty="0"/>
          </a:p>
        </p:txBody>
      </p:sp>
      <p:sp>
        <p:nvSpPr>
          <p:cNvPr id="2" name="Text Placeholder 1"/>
          <p:cNvSpPr>
            <a:spLocks noGrp="1"/>
          </p:cNvSpPr>
          <p:nvPr>
            <p:ph type="body" sz="quarter" idx="10"/>
          </p:nvPr>
        </p:nvSpPr>
        <p:spPr>
          <a:xfrm>
            <a:off x="274637" y="1668463"/>
            <a:ext cx="12161838" cy="5027612"/>
          </a:xfrm>
        </p:spPr>
        <p:txBody>
          <a:bodyPr/>
          <a:lstStyle/>
          <a:p>
            <a:r>
              <a:rPr lang="en-US" dirty="0" smtClean="0"/>
              <a:t>Helps you author and validate the Event Source derived class.</a:t>
            </a:r>
          </a:p>
          <a:p>
            <a:r>
              <a:rPr lang="en-US" dirty="0" smtClean="0"/>
              <a:t>Flags hard to detect errors related to plumbing.</a:t>
            </a:r>
          </a:p>
          <a:p>
            <a:r>
              <a:rPr lang="en-US" dirty="0" smtClean="0"/>
              <a:t>Can be run inside a unit test.</a:t>
            </a:r>
            <a:endParaRPr lang="en-US" dirty="0"/>
          </a:p>
        </p:txBody>
      </p:sp>
    </p:spTree>
    <p:extLst>
      <p:ext uri="{BB962C8B-B14F-4D97-AF65-F5344CB8AC3E}">
        <p14:creationId xmlns:p14="http://schemas.microsoft.com/office/powerpoint/2010/main" val="4229293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p:txBody>
          <a:bodyPr>
            <a:normAutofit fontScale="62500" lnSpcReduction="20000"/>
          </a:bodyPr>
          <a:lstStyle/>
          <a:p>
            <a:r>
              <a:rPr lang="en-US" noProof="1" smtClean="0">
                <a:solidFill>
                  <a:srgbClr val="008000"/>
                </a:solidFill>
              </a:rPr>
              <a:t>// can be run in a unit test</a:t>
            </a:r>
          </a:p>
          <a:p>
            <a:r>
              <a:rPr lang="en-US" noProof="1" smtClean="0"/>
              <a:t>[</a:t>
            </a:r>
            <a:r>
              <a:rPr lang="en-US" noProof="1" smtClean="0">
                <a:solidFill>
                  <a:srgbClr val="2B91AF"/>
                </a:solidFill>
              </a:rPr>
              <a:t>TestMethod</a:t>
            </a:r>
            <a:r>
              <a:rPr lang="en-US" noProof="1" smtClean="0"/>
              <a:t>]</a:t>
            </a:r>
          </a:p>
          <a:p>
            <a:r>
              <a:rPr lang="en-US" noProof="1" smtClean="0">
                <a:solidFill>
                  <a:srgbClr val="0000FF"/>
                </a:solidFill>
              </a:rPr>
              <a:t>public void </a:t>
            </a:r>
            <a:r>
              <a:rPr lang="en-US" noProof="1" smtClean="0"/>
              <a:t>AnalyzeAExpenseEvents()</a:t>
            </a:r>
          </a:p>
          <a:p>
            <a:r>
              <a:rPr lang="en-US" noProof="1" smtClean="0"/>
              <a:t>{</a:t>
            </a:r>
          </a:p>
          <a:p>
            <a:r>
              <a:rPr lang="en-US" noProof="1" smtClean="0"/>
              <a:t>    </a:t>
            </a:r>
            <a:r>
              <a:rPr lang="en-US" noProof="1" smtClean="0">
                <a:solidFill>
                  <a:srgbClr val="2B91AF"/>
                </a:solidFill>
              </a:rPr>
              <a:t>EventSourceAnalyzer</a:t>
            </a:r>
            <a:r>
              <a:rPr lang="en-US" noProof="1" smtClean="0"/>
              <a:t>.InspectAll(</a:t>
            </a:r>
            <a:r>
              <a:rPr lang="en-US" noProof="1" smtClean="0">
                <a:solidFill>
                  <a:srgbClr val="2B91AF"/>
                </a:solidFill>
              </a:rPr>
              <a:t>AExpenseEvents</a:t>
            </a:r>
            <a:r>
              <a:rPr lang="en-US" noProof="1" smtClean="0"/>
              <a:t>.Log);</a:t>
            </a:r>
          </a:p>
          <a:p>
            <a:r>
              <a:rPr lang="en-US" noProof="1" smtClean="0"/>
              <a:t>}</a:t>
            </a:r>
          </a:p>
          <a:p>
            <a:endParaRPr lang="en-US" noProof="1" smtClean="0"/>
          </a:p>
          <a:p>
            <a:r>
              <a:rPr lang="en-US" noProof="1" smtClean="0">
                <a:solidFill>
                  <a:srgbClr val="008000"/>
                </a:solidFill>
              </a:rPr>
              <a:t>// will verify correctness of events</a:t>
            </a:r>
          </a:p>
          <a:p>
            <a:r>
              <a:rPr lang="en-US" noProof="1" smtClean="0">
                <a:solidFill>
                  <a:srgbClr val="008000"/>
                </a:solidFill>
              </a:rPr>
              <a:t>// this example has inconsistent ID and order of parameters</a:t>
            </a:r>
          </a:p>
          <a:p>
            <a:r>
              <a:rPr lang="en-US" noProof="1" smtClean="0"/>
              <a:t>[</a:t>
            </a:r>
            <a:r>
              <a:rPr lang="en-US" noProof="1" smtClean="0">
                <a:solidFill>
                  <a:srgbClr val="2B91AF"/>
                </a:solidFill>
              </a:rPr>
              <a:t>Event</a:t>
            </a:r>
            <a:r>
              <a:rPr lang="en-US" noProof="1" smtClean="0"/>
              <a:t>(111)]</a:t>
            </a:r>
          </a:p>
          <a:p>
            <a:r>
              <a:rPr lang="en-US" noProof="1" smtClean="0">
                <a:solidFill>
                  <a:srgbClr val="0000FF"/>
                </a:solidFill>
              </a:rPr>
              <a:t>public void </a:t>
            </a:r>
            <a:r>
              <a:rPr lang="en-US" noProof="1" smtClean="0"/>
              <a:t>MyInvalidEvent(</a:t>
            </a:r>
            <a:r>
              <a:rPr lang="en-US" noProof="1" smtClean="0">
                <a:solidFill>
                  <a:srgbClr val="0000FF"/>
                </a:solidFill>
              </a:rPr>
              <a:t>int</a:t>
            </a:r>
            <a:r>
              <a:rPr lang="en-US" noProof="1" smtClean="0"/>
              <a:t> someArgument, </a:t>
            </a:r>
            <a:r>
              <a:rPr lang="en-US" noProof="1" smtClean="0">
                <a:solidFill>
                  <a:srgbClr val="0000FF"/>
                </a:solidFill>
              </a:rPr>
              <a:t>string</a:t>
            </a:r>
            <a:r>
              <a:rPr lang="en-US" noProof="1" smtClean="0"/>
              <a:t> otherArgument, </a:t>
            </a:r>
            <a:r>
              <a:rPr lang="en-US" noProof="1" smtClean="0">
                <a:solidFill>
                  <a:srgbClr val="0000FF"/>
                </a:solidFill>
              </a:rPr>
              <a:t>int</a:t>
            </a:r>
            <a:r>
              <a:rPr lang="en-US" noProof="1" smtClean="0"/>
              <a:t> userId)</a:t>
            </a:r>
          </a:p>
          <a:p>
            <a:r>
              <a:rPr lang="en-US" noProof="1" smtClean="0"/>
              <a:t>{</a:t>
            </a:r>
          </a:p>
          <a:p>
            <a:r>
              <a:rPr lang="en-US" noProof="1" smtClean="0"/>
              <a:t>    </a:t>
            </a:r>
            <a:r>
              <a:rPr lang="en-US" noProof="1" smtClean="0">
                <a:solidFill>
                  <a:srgbClr val="0000FF"/>
                </a:solidFill>
              </a:rPr>
              <a:t>this</a:t>
            </a:r>
            <a:r>
              <a:rPr lang="en-US" noProof="1" smtClean="0"/>
              <a:t>.WriteEvent(222, someArgument, userId, otherArgument);</a:t>
            </a:r>
          </a:p>
          <a:p>
            <a:r>
              <a:rPr lang="en-US" noProof="1" smtClean="0"/>
              <a:t>}</a:t>
            </a:r>
            <a:endParaRPr lang="en-US" noProof="1"/>
          </a:p>
        </p:txBody>
      </p:sp>
      <p:sp>
        <p:nvSpPr>
          <p:cNvPr id="2" name="Title 1"/>
          <p:cNvSpPr>
            <a:spLocks noGrp="1"/>
          </p:cNvSpPr>
          <p:nvPr>
            <p:ph type="title"/>
          </p:nvPr>
        </p:nvSpPr>
        <p:spPr/>
        <p:txBody>
          <a:bodyPr/>
          <a:lstStyle/>
          <a:p>
            <a:r>
              <a:rPr lang="en-US" dirty="0" smtClean="0"/>
              <a:t>SLAB features</a:t>
            </a:r>
            <a:r>
              <a:rPr lang="en-US" i="1" dirty="0"/>
              <a:t>—</a:t>
            </a:r>
            <a:r>
              <a:rPr lang="en-US" dirty="0" smtClean="0"/>
              <a:t>Event Source analyzer</a:t>
            </a:r>
            <a:endParaRPr lang="en-US" dirty="0"/>
          </a:p>
        </p:txBody>
      </p:sp>
    </p:spTree>
    <p:extLst>
      <p:ext uri="{BB962C8B-B14F-4D97-AF65-F5344CB8AC3E}">
        <p14:creationId xmlns:p14="http://schemas.microsoft.com/office/powerpoint/2010/main" val="3849083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Event listener is </a:t>
            </a:r>
            <a:r>
              <a:rPr lang="en-US" dirty="0" err="1" smtClean="0"/>
              <a:t>IObservable</a:t>
            </a:r>
            <a:r>
              <a:rPr lang="en-US" dirty="0" smtClean="0"/>
              <a:t>.</a:t>
            </a:r>
          </a:p>
          <a:p>
            <a:r>
              <a:rPr lang="en-US" dirty="0" smtClean="0"/>
              <a:t>Event sinks are </a:t>
            </a:r>
            <a:r>
              <a:rPr lang="en-US" dirty="0" err="1" smtClean="0"/>
              <a:t>IObservers</a:t>
            </a:r>
            <a:r>
              <a:rPr lang="en-US" dirty="0" smtClean="0"/>
              <a:t>.</a:t>
            </a:r>
          </a:p>
          <a:p>
            <a:r>
              <a:rPr lang="en-US" dirty="0" smtClean="0"/>
              <a:t>Can leverage Reactive Extensions (Rx) to filter, pre-process or transform the event stream before it’s persisted.</a:t>
            </a:r>
            <a:endParaRPr lang="en-US" dirty="0"/>
          </a:p>
        </p:txBody>
      </p:sp>
      <p:pic>
        <p:nvPicPr>
          <p:cNvPr id="5" name="Picture Placeholder 4"/>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t="101" b="101"/>
          <a:stretch>
            <a:fillRect/>
          </a:stretch>
        </p:blipFill>
        <p:spPr>
          <a:prstGeom prst="rect">
            <a:avLst/>
          </a:prstGeom>
          <a:noFill/>
          <a:ln>
            <a:noFill/>
          </a:ln>
        </p:spPr>
      </p:pic>
      <p:sp>
        <p:nvSpPr>
          <p:cNvPr id="4" name="Title 3"/>
          <p:cNvSpPr>
            <a:spLocks noGrp="1"/>
          </p:cNvSpPr>
          <p:nvPr>
            <p:ph type="title"/>
          </p:nvPr>
        </p:nvSpPr>
        <p:spPr/>
        <p:txBody>
          <a:bodyPr/>
          <a:lstStyle/>
          <a:p>
            <a:r>
              <a:rPr lang="en-US" dirty="0" smtClean="0"/>
              <a:t>SLAB features</a:t>
            </a:r>
            <a:r>
              <a:rPr lang="en-US" i="1" dirty="0"/>
              <a:t>—</a:t>
            </a:r>
            <a:r>
              <a:rPr lang="en-US" dirty="0" smtClean="0"/>
              <a:t>observable-based</a:t>
            </a:r>
            <a:endParaRPr lang="en-US" dirty="0"/>
          </a:p>
        </p:txBody>
      </p:sp>
    </p:spTree>
    <p:extLst>
      <p:ext uri="{BB962C8B-B14F-4D97-AF65-F5344CB8AC3E}">
        <p14:creationId xmlns:p14="http://schemas.microsoft.com/office/powerpoint/2010/main" val="13885870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IObservable</a:t>
            </a:r>
            <a:r>
              <a:rPr lang="en-US" i="1" dirty="0"/>
              <a:t>—</a:t>
            </a:r>
            <a:r>
              <a:rPr lang="en-US" dirty="0" smtClean="0"/>
              <a:t>flush on error</a:t>
            </a:r>
            <a:endParaRPr lang="en-US" dirty="0"/>
          </a:p>
        </p:txBody>
      </p:sp>
    </p:spTree>
    <p:extLst>
      <p:ext uri="{BB962C8B-B14F-4D97-AF65-F5344CB8AC3E}">
        <p14:creationId xmlns:p14="http://schemas.microsoft.com/office/powerpoint/2010/main" val="363373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SLAB can act as a stepping stone. </a:t>
            </a:r>
            <a:br>
              <a:rPr lang="en-US" sz="4400" dirty="0" smtClean="0"/>
            </a:br>
            <a:r>
              <a:rPr lang="en-US" sz="4400" dirty="0" smtClean="0"/>
              <a:t>No commitments to how you consume events when using Event Source. You can later decide to replace it with your own tooling or use other existing tools.</a:t>
            </a:r>
            <a:endParaRPr lang="en-US" sz="4400" dirty="0"/>
          </a:p>
        </p:txBody>
      </p:sp>
    </p:spTree>
    <p:extLst>
      <p:ext uri="{BB962C8B-B14F-4D97-AF65-F5344CB8AC3E}">
        <p14:creationId xmlns:p14="http://schemas.microsoft.com/office/powerpoint/2010/main" val="1852126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Call to action</a:t>
            </a:r>
            <a:endParaRPr lang="en-US" dirty="0"/>
          </a:p>
        </p:txBody>
      </p:sp>
      <p:sp>
        <p:nvSpPr>
          <p:cNvPr id="5" name="Text Placeholder 4"/>
          <p:cNvSpPr>
            <a:spLocks noGrp="1"/>
          </p:cNvSpPr>
          <p:nvPr>
            <p:ph type="body" sz="quarter" idx="10"/>
          </p:nvPr>
        </p:nvSpPr>
        <p:spPr/>
        <p:txBody>
          <a:bodyPr/>
          <a:lstStyle/>
          <a:p>
            <a:pPr marL="520700" indent="-520700">
              <a:buFont typeface="+mj-lt"/>
              <a:buAutoNum type="arabicPeriod"/>
            </a:pPr>
            <a:r>
              <a:rPr lang="en-US" dirty="0" smtClean="0"/>
              <a:t>Evaluate SLAB and adopt it (search for “slab” in </a:t>
            </a:r>
            <a:r>
              <a:rPr lang="en-US" dirty="0" err="1" smtClean="0"/>
              <a:t>NuGet</a:t>
            </a:r>
            <a:r>
              <a:rPr lang="en-US" dirty="0" smtClean="0"/>
              <a:t>).</a:t>
            </a:r>
          </a:p>
          <a:p>
            <a:pPr marL="520700" indent="-520700">
              <a:buFont typeface="+mj-lt"/>
              <a:buAutoNum type="arabicPeriod"/>
            </a:pPr>
            <a:r>
              <a:rPr lang="en-US" dirty="0" smtClean="0"/>
              <a:t>Never use </a:t>
            </a:r>
            <a:r>
              <a:rPr lang="en-US" dirty="0" err="1" smtClean="0"/>
              <a:t>TraceSource</a:t>
            </a:r>
            <a:r>
              <a:rPr lang="en-US" dirty="0" smtClean="0"/>
              <a:t> again. </a:t>
            </a:r>
            <a:br>
              <a:rPr lang="en-US" dirty="0" smtClean="0"/>
            </a:br>
            <a:r>
              <a:rPr lang="en-US" dirty="0" err="1" smtClean="0"/>
              <a:t>EventSource</a:t>
            </a:r>
            <a:r>
              <a:rPr lang="en-US" dirty="0" smtClean="0"/>
              <a:t> is the way to go!</a:t>
            </a:r>
          </a:p>
          <a:p>
            <a:pPr marL="520700" indent="-520700">
              <a:buFont typeface="+mj-lt"/>
              <a:buAutoNum type="arabicPeriod"/>
            </a:pPr>
            <a:r>
              <a:rPr lang="en-US" dirty="0" smtClean="0"/>
              <a:t>Read the docs. </a:t>
            </a:r>
            <a:r>
              <a:rPr lang="en-US" sz="2800" dirty="0" smtClean="0"/>
              <a:t>(Enterprise Library Developer’s Guide is in preview form, with an extensive chapter dedicated to Semantic Logging + </a:t>
            </a:r>
            <a:r>
              <a:rPr lang="en-US" sz="2800" dirty="0" err="1" smtClean="0"/>
              <a:t>QuickStarts</a:t>
            </a:r>
            <a:r>
              <a:rPr lang="en-US" sz="2800" dirty="0" smtClean="0"/>
              <a:t>) </a:t>
            </a:r>
            <a:r>
              <a:rPr lang="en-US" dirty="0"/>
              <a:t>– </a:t>
            </a:r>
            <a:r>
              <a:rPr lang="en-US" dirty="0" smtClean="0"/>
              <a:t>entlib.codeplex.com.</a:t>
            </a:r>
            <a:endParaRPr lang="en-US" dirty="0"/>
          </a:p>
          <a:p>
            <a:pPr marL="520700" indent="-520700">
              <a:buFont typeface="+mj-lt"/>
              <a:buAutoNum type="arabicPeriod"/>
            </a:pPr>
            <a:r>
              <a:rPr lang="en-US" dirty="0" smtClean="0"/>
              <a:t>If you’d like to see SLAB in Windows Store apps, tell us: entlib.uservoice.com/forums/89245.</a:t>
            </a:r>
            <a:endParaRPr lang="en-US" dirty="0"/>
          </a:p>
        </p:txBody>
      </p:sp>
    </p:spTree>
    <p:extLst>
      <p:ext uri="{BB962C8B-B14F-4D97-AF65-F5344CB8AC3E}">
        <p14:creationId xmlns:p14="http://schemas.microsoft.com/office/powerpoint/2010/main" val="210031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000" dirty="0" smtClean="0"/>
              <a:t>Creating structured and meaningful logs with semantic logging</a:t>
            </a:r>
            <a:endParaRPr lang="en-US" sz="6000" dirty="0"/>
          </a:p>
        </p:txBody>
      </p:sp>
      <p:sp>
        <p:nvSpPr>
          <p:cNvPr id="3" name="Subtitle 2"/>
          <p:cNvSpPr>
            <a:spLocks noGrp="1"/>
          </p:cNvSpPr>
          <p:nvPr>
            <p:ph type="subTitle" idx="1"/>
          </p:nvPr>
        </p:nvSpPr>
        <p:spPr/>
        <p:txBody>
          <a:bodyPr/>
          <a:lstStyle/>
          <a:p>
            <a:r>
              <a:rPr lang="en-US" dirty="0" smtClean="0"/>
              <a:t>Julian Dominguez</a:t>
            </a:r>
          </a:p>
          <a:p>
            <a:r>
              <a:rPr lang="en-US" sz="2400" i="1" dirty="0" smtClean="0"/>
              <a:t>@</a:t>
            </a:r>
            <a:r>
              <a:rPr lang="en-US" sz="2400" i="1" dirty="0" err="1" smtClean="0"/>
              <a:t>juliandominguez</a:t>
            </a:r>
            <a:endParaRPr lang="en-US" sz="2400" i="1" dirty="0" smtClean="0"/>
          </a:p>
          <a:p>
            <a:r>
              <a:rPr lang="en-US" dirty="0" smtClean="0"/>
              <a:t>Developer at Microsoft patterns &amp; practices</a:t>
            </a:r>
          </a:p>
          <a:p>
            <a:r>
              <a:rPr lang="en-US" dirty="0" smtClean="0"/>
              <a:t>3-336</a:t>
            </a:r>
            <a:endParaRPr lang="en-US" dirty="0"/>
          </a:p>
        </p:txBody>
      </p:sp>
    </p:spTree>
    <p:extLst>
      <p:ext uri="{BB962C8B-B14F-4D97-AF65-F5344CB8AC3E}">
        <p14:creationId xmlns:p14="http://schemas.microsoft.com/office/powerpoint/2010/main" val="4046530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Resources</a:t>
            </a:r>
            <a:endParaRPr lang="en-US" dirty="0"/>
          </a:p>
        </p:txBody>
      </p:sp>
      <p:sp>
        <p:nvSpPr>
          <p:cNvPr id="5" name="Text Placeholder 4"/>
          <p:cNvSpPr>
            <a:spLocks noGrp="1"/>
          </p:cNvSpPr>
          <p:nvPr>
            <p:ph type="body" sz="quarter" idx="10"/>
          </p:nvPr>
        </p:nvSpPr>
        <p:spPr/>
        <p:txBody>
          <a:bodyPr/>
          <a:lstStyle/>
          <a:p>
            <a:r>
              <a:rPr lang="en-US" dirty="0" smtClean="0"/>
              <a:t>Docs (in preview)</a:t>
            </a:r>
            <a:r>
              <a:rPr lang="en-US" i="1" dirty="0"/>
              <a:t> —</a:t>
            </a:r>
            <a:r>
              <a:rPr lang="en-US" b="1" dirty="0" smtClean="0"/>
              <a:t>aka.ms/el6guide</a:t>
            </a:r>
          </a:p>
          <a:p>
            <a:r>
              <a:rPr lang="en-US" dirty="0" smtClean="0"/>
              <a:t>Embracing Semantic Logging</a:t>
            </a:r>
            <a:r>
              <a:rPr lang="en-US" i="1" dirty="0"/>
              <a:t>—</a:t>
            </a:r>
            <a:r>
              <a:rPr lang="en-US" b="1" dirty="0" smtClean="0"/>
              <a:t>aka.ms/semantic-logging</a:t>
            </a:r>
          </a:p>
          <a:p>
            <a:r>
              <a:rPr lang="en-US" dirty="0" smtClean="0"/>
              <a:t>SLAB videos</a:t>
            </a:r>
            <a:r>
              <a:rPr lang="en-US" i="1" dirty="0"/>
              <a:t>—</a:t>
            </a:r>
            <a:r>
              <a:rPr lang="en-US" b="1" dirty="0" smtClean="0"/>
              <a:t>channel9.msdn.com/Tags/</a:t>
            </a:r>
            <a:r>
              <a:rPr lang="en-US" b="1" dirty="0" err="1" smtClean="0"/>
              <a:t>entlib</a:t>
            </a:r>
            <a:endParaRPr lang="en-US" b="1" dirty="0" smtClean="0"/>
          </a:p>
          <a:p>
            <a:r>
              <a:rPr lang="en-US" dirty="0" smtClean="0"/>
              <a:t>More Support for </a:t>
            </a:r>
            <a:r>
              <a:rPr lang="en-US" dirty="0" err="1" smtClean="0"/>
              <a:t>EventSource</a:t>
            </a:r>
            <a:r>
              <a:rPr lang="en-US" dirty="0" smtClean="0"/>
              <a:t> and strongly </a:t>
            </a:r>
            <a:br>
              <a:rPr lang="en-US" dirty="0" smtClean="0"/>
            </a:br>
            <a:r>
              <a:rPr lang="en-US" dirty="0" smtClean="0"/>
              <a:t>typed logging</a:t>
            </a:r>
            <a:r>
              <a:rPr lang="en-US" i="1" dirty="0"/>
              <a:t>—</a:t>
            </a:r>
            <a:r>
              <a:rPr lang="en-US" b="1" dirty="0" smtClean="0"/>
              <a:t>aka.ms/</a:t>
            </a:r>
            <a:r>
              <a:rPr lang="en-US" b="1" dirty="0" err="1" smtClean="0"/>
              <a:t>vance</a:t>
            </a:r>
            <a:r>
              <a:rPr lang="en-US" b="1" dirty="0" smtClean="0"/>
              <a:t>-slab</a:t>
            </a:r>
          </a:p>
          <a:p>
            <a:r>
              <a:rPr lang="en-US" dirty="0" smtClean="0"/>
              <a:t>Introduction Tutorial: Logging ETW events </a:t>
            </a:r>
            <a:br>
              <a:rPr lang="en-US" dirty="0" smtClean="0"/>
            </a:br>
            <a:r>
              <a:rPr lang="en-US" dirty="0" smtClean="0"/>
              <a:t>in C#</a:t>
            </a:r>
            <a:r>
              <a:rPr lang="en-US" i="1" dirty="0"/>
              <a:t>—</a:t>
            </a:r>
            <a:r>
              <a:rPr lang="en-US" b="1" dirty="0" smtClean="0"/>
              <a:t>aka.ms/</a:t>
            </a:r>
            <a:r>
              <a:rPr lang="en-US" b="1" dirty="0" err="1" smtClean="0"/>
              <a:t>vance</a:t>
            </a:r>
            <a:r>
              <a:rPr lang="en-US" b="1" dirty="0" smtClean="0"/>
              <a:t>-</a:t>
            </a:r>
            <a:r>
              <a:rPr lang="en-US" b="1" dirty="0" err="1" smtClean="0"/>
              <a:t>es</a:t>
            </a:r>
            <a:r>
              <a:rPr lang="en-US" b="1" dirty="0" smtClean="0"/>
              <a:t>-tutorial</a:t>
            </a:r>
            <a:endParaRPr lang="en-US" b="1" dirty="0"/>
          </a:p>
        </p:txBody>
      </p:sp>
    </p:spTree>
    <p:extLst>
      <p:ext uri="{BB962C8B-B14F-4D97-AF65-F5344CB8AC3E}">
        <p14:creationId xmlns:p14="http://schemas.microsoft.com/office/powerpoint/2010/main" val="3445984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 name="Rectangle 5"/>
          <p:cNvSpPr/>
          <p:nvPr/>
        </p:nvSpPr>
        <p:spPr bwMode="auto">
          <a:xfrm>
            <a:off x="4759570" y="1735016"/>
            <a:ext cx="4736122" cy="4736122"/>
          </a:xfrm>
          <a:prstGeom prst="rect">
            <a:avLst/>
          </a:prstGeom>
          <a:solidFill>
            <a:srgbClr val="00188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2" name="Isosceles Triangle 11"/>
          <p:cNvSpPr/>
          <p:nvPr/>
        </p:nvSpPr>
        <p:spPr bwMode="auto">
          <a:xfrm rot="5400000">
            <a:off x="7589748" y="3663852"/>
            <a:ext cx="4554072" cy="896294"/>
          </a:xfrm>
          <a:prstGeom prst="triangle">
            <a:avLst/>
          </a:prstGeom>
          <a:gradFill flip="none" rotWithShape="1">
            <a:gsLst>
              <a:gs pos="0">
                <a:schemeClr val="bg2"/>
              </a:gs>
              <a:gs pos="100000">
                <a:schemeClr val="bg2">
                  <a:alpha val="0"/>
                </a:scheme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err="1">
              <a:solidFill>
                <a:srgbClr val="FFFFFF">
                  <a:lumMod val="20000"/>
                  <a:lumOff val="80000"/>
                  <a:alpha val="99000"/>
                </a:srgbClr>
              </a:soli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smtClean="0">
                <a:gradFill>
                  <a:gsLst>
                    <a:gs pos="42478">
                      <a:schemeClr val="bg1"/>
                    </a:gs>
                    <a:gs pos="83000">
                      <a:schemeClr val="bg1"/>
                    </a:gs>
                  </a:gsLst>
                  <a:lin ang="5400000" scaled="1"/>
                </a:gradFill>
              </a:rPr>
              <a:t>Evaluate this session</a:t>
            </a:r>
            <a:endParaRPr lang="en-US" dirty="0">
              <a:gradFill>
                <a:gsLst>
                  <a:gs pos="42478">
                    <a:schemeClr val="bg1"/>
                  </a:gs>
                  <a:gs pos="83000">
                    <a:schemeClr val="bg1"/>
                  </a:gs>
                </a:gsLst>
                <a:lin ang="5400000" scaled="1"/>
              </a:gradFill>
            </a:endParaRPr>
          </a:p>
        </p:txBody>
      </p:sp>
      <p:sp>
        <p:nvSpPr>
          <p:cNvPr id="3" name="Text Placeholder 2"/>
          <p:cNvSpPr>
            <a:spLocks noGrp="1"/>
          </p:cNvSpPr>
          <p:nvPr>
            <p:ph type="body" sz="quarter" idx="10"/>
          </p:nvPr>
        </p:nvSpPr>
        <p:spPr>
          <a:xfrm>
            <a:off x="274638" y="1834961"/>
            <a:ext cx="4445652" cy="4861113"/>
          </a:xfrm>
        </p:spPr>
        <p:txBody>
          <a:bodyPr/>
          <a:lstStyle/>
          <a:p>
            <a:r>
              <a:rPr lang="en-US" b="1" dirty="0">
                <a:gradFill>
                  <a:gsLst>
                    <a:gs pos="42478">
                      <a:schemeClr val="bg1"/>
                    </a:gs>
                    <a:gs pos="83000">
                      <a:schemeClr val="bg1"/>
                    </a:gs>
                  </a:gsLst>
                  <a:lin ang="5400000" scaled="1"/>
                </a:gradFill>
                <a:latin typeface="+mn-lt"/>
              </a:rPr>
              <a:t>Scan this QR code</a:t>
            </a:r>
            <a:r>
              <a:rPr lang="en-US" b="1" dirty="0">
                <a:gradFill>
                  <a:gsLst>
                    <a:gs pos="42478">
                      <a:schemeClr val="bg1"/>
                    </a:gs>
                    <a:gs pos="83000">
                      <a:schemeClr val="bg1"/>
                    </a:gs>
                  </a:gsLst>
                  <a:lin ang="5400000" scaled="1"/>
                </a:gradFill>
              </a:rPr>
              <a:t> </a:t>
            </a:r>
            <a:r>
              <a:rPr lang="en-US" dirty="0">
                <a:gradFill>
                  <a:gsLst>
                    <a:gs pos="42478">
                      <a:schemeClr val="bg1"/>
                    </a:gs>
                    <a:gs pos="83000">
                      <a:schemeClr val="bg1"/>
                    </a:gs>
                  </a:gsLst>
                  <a:lin ang="5400000" scaled="1"/>
                </a:gradFill>
              </a:rPr>
              <a:t>to evaluate this session and be automatically entered in a </a:t>
            </a:r>
            <a:r>
              <a:rPr lang="en-US" dirty="0" smtClean="0">
                <a:gradFill>
                  <a:gsLst>
                    <a:gs pos="42478">
                      <a:schemeClr val="bg1"/>
                    </a:gs>
                    <a:gs pos="83000">
                      <a:schemeClr val="bg1"/>
                    </a:gs>
                  </a:gsLst>
                  <a:lin ang="5400000" scaled="1"/>
                </a:gradFill>
              </a:rPr>
              <a:t>drawing </a:t>
            </a:r>
            <a:r>
              <a:rPr lang="en-US" dirty="0">
                <a:gradFill>
                  <a:gsLst>
                    <a:gs pos="42478">
                      <a:schemeClr val="bg1"/>
                    </a:gs>
                    <a:gs pos="83000">
                      <a:schemeClr val="bg1"/>
                    </a:gs>
                  </a:gsLst>
                  <a:lin ang="5400000" scaled="1"/>
                </a:gradFill>
              </a:rPr>
              <a:t>to </a:t>
            </a:r>
            <a:r>
              <a:rPr lang="en-US" dirty="0" smtClean="0">
                <a:gradFill>
                  <a:gsLst>
                    <a:gs pos="42478">
                      <a:schemeClr val="bg1"/>
                    </a:gs>
                    <a:gs pos="83000">
                      <a:schemeClr val="bg1"/>
                    </a:gs>
                  </a:gsLst>
                  <a:lin ang="5400000" scaled="1"/>
                </a:gradFill>
              </a:rPr>
              <a:t>win </a:t>
            </a:r>
            <a:r>
              <a:rPr lang="en-US" dirty="0">
                <a:gradFill>
                  <a:gsLst>
                    <a:gs pos="42478">
                      <a:schemeClr val="bg1"/>
                    </a:gs>
                    <a:gs pos="83000">
                      <a:schemeClr val="bg1"/>
                    </a:gs>
                  </a:gsLst>
                  <a:lin ang="5400000" scaled="1"/>
                </a:gradFill>
              </a:rPr>
              <a:t>a </a:t>
            </a:r>
            <a:r>
              <a:rPr lang="en-US" dirty="0" smtClean="0">
                <a:gradFill>
                  <a:gsLst>
                    <a:gs pos="42478">
                      <a:schemeClr val="bg1"/>
                    </a:gs>
                    <a:gs pos="83000">
                      <a:schemeClr val="bg1"/>
                    </a:gs>
                  </a:gsLst>
                  <a:lin ang="5400000" scaled="1"/>
                </a:gradFill>
              </a:rPr>
              <a:t>prize!</a:t>
            </a:r>
            <a:endParaRPr lang="en-US" b="1" dirty="0">
              <a:gradFill>
                <a:gsLst>
                  <a:gs pos="42478">
                    <a:schemeClr val="bg1"/>
                  </a:gs>
                  <a:gs pos="83000">
                    <a:schemeClr val="bg1"/>
                  </a:gs>
                </a:gsLst>
                <a:lin ang="5400000" scaled="1"/>
              </a:gra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41631" y="1817077"/>
            <a:ext cx="4572000" cy="4572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p:cNvGrpSpPr/>
          <p:nvPr/>
        </p:nvGrpSpPr>
        <p:grpSpPr>
          <a:xfrm>
            <a:off x="9943129" y="2179604"/>
            <a:ext cx="1915773" cy="4209429"/>
            <a:chOff x="9835555" y="1393220"/>
            <a:chExt cx="2076450" cy="4562475"/>
          </a:xfrm>
        </p:grpSpPr>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967237" y="1892483"/>
              <a:ext cx="1807824" cy="3237981"/>
            </a:xfrm>
            <a:prstGeom prst="rect">
              <a:avLst/>
            </a:prstGeom>
          </p:spPr>
        </p:pic>
        <p:pic>
          <p:nvPicPr>
            <p:cNvPr id="8" name="Picture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835555" y="1393220"/>
              <a:ext cx="2076450" cy="4562475"/>
            </a:xfrm>
            <a:prstGeom prst="rect">
              <a:avLst/>
            </a:prstGeom>
          </p:spPr>
        </p:pic>
      </p:grpSp>
      <p:sp>
        <p:nvSpPr>
          <p:cNvPr id="5" name="Rectangle 4" hidden="1"/>
          <p:cNvSpPr/>
          <p:nvPr/>
        </p:nvSpPr>
        <p:spPr bwMode="auto">
          <a:xfrm>
            <a:off x="9218612" y="115512"/>
            <a:ext cx="2854754" cy="2185214"/>
          </a:xfrm>
          <a:prstGeom prst="rect">
            <a:avLst/>
          </a:prstGeom>
          <a:solidFill>
            <a:srgbClr val="7FBA00"/>
          </a:solidFill>
          <a:ln>
            <a:no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6" tIns="137160" rIns="91436" bIns="137160" numCol="1" rtlCol="0" anchor="t" anchorCtr="0" compatLnSpc="1">
            <a:prstTxWarp prst="textNoShape">
              <a:avLst/>
            </a:prstTxWarp>
            <a:spAutoFit/>
          </a:bodyPr>
          <a:lstStyle/>
          <a:p>
            <a:pPr defTabSz="914099" fontAlgn="base">
              <a:spcBef>
                <a:spcPct val="0"/>
              </a:spcBef>
              <a:spcAft>
                <a:spcPct val="0"/>
              </a:spcAft>
            </a:pPr>
            <a:r>
              <a:rPr lang="en-US" sz="2800" b="1" dirty="0">
                <a:solidFill>
                  <a:srgbClr val="FFFFFF">
                    <a:alpha val="99000"/>
                  </a:srgbClr>
                </a:solidFill>
              </a:rPr>
              <a:t>Required Slide </a:t>
            </a:r>
            <a:endParaRPr lang="en-US" sz="2800" b="1" dirty="0" smtClean="0">
              <a:solidFill>
                <a:srgbClr val="FFFFFF">
                  <a:alpha val="99000"/>
                </a:srgbClr>
              </a:solidFill>
            </a:endParaRPr>
          </a:p>
          <a:p>
            <a:pPr defTabSz="914099" fontAlgn="base">
              <a:spcBef>
                <a:spcPct val="0"/>
              </a:spcBef>
              <a:spcAft>
                <a:spcPct val="0"/>
              </a:spcAft>
            </a:pPr>
            <a:r>
              <a:rPr lang="en-US" sz="1200" dirty="0">
                <a:solidFill>
                  <a:srgbClr val="FFFFFF">
                    <a:alpha val="99000"/>
                  </a:srgbClr>
                </a:solidFill>
              </a:rPr>
              <a:t>*delete this box when your slide is finalized</a:t>
            </a:r>
          </a:p>
          <a:p>
            <a:pPr defTabSz="914099" fontAlgn="base">
              <a:spcBef>
                <a:spcPct val="0"/>
              </a:spcBef>
              <a:spcAft>
                <a:spcPct val="0"/>
              </a:spcAft>
            </a:pPr>
            <a:endParaRPr lang="en-US" dirty="0">
              <a:solidFill>
                <a:srgbClr val="FFFFFF">
                  <a:alpha val="99000"/>
                </a:srgbClr>
              </a:solidFill>
            </a:endParaRPr>
          </a:p>
          <a:p>
            <a:pPr defTabSz="932742"/>
            <a:r>
              <a:rPr lang="en-US" dirty="0">
                <a:solidFill>
                  <a:srgbClr val="FFFFFF">
                    <a:alpha val="99000"/>
                  </a:srgbClr>
                </a:solidFill>
              </a:rPr>
              <a:t>Your MS Tag will be inserted here during the final scrub. </a:t>
            </a:r>
          </a:p>
        </p:txBody>
      </p:sp>
    </p:spTree>
    <p:extLst>
      <p:ext uri="{BB962C8B-B14F-4D97-AF65-F5344CB8AC3E}">
        <p14:creationId xmlns:p14="http://schemas.microsoft.com/office/powerpoint/2010/main" val="2926954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694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Key objectives</a:t>
            </a:r>
            <a:endParaRPr lang="en-US" dirty="0"/>
          </a:p>
        </p:txBody>
      </p:sp>
      <p:sp>
        <p:nvSpPr>
          <p:cNvPr id="2" name="Text Placeholder 1"/>
          <p:cNvSpPr>
            <a:spLocks noGrp="1"/>
          </p:cNvSpPr>
          <p:nvPr>
            <p:ph type="body" sz="quarter" idx="10"/>
          </p:nvPr>
        </p:nvSpPr>
        <p:spPr/>
        <p:txBody>
          <a:bodyPr/>
          <a:lstStyle/>
          <a:p>
            <a:r>
              <a:rPr lang="en-US" dirty="0" smtClean="0"/>
              <a:t>Why is consuming logs so difficult?</a:t>
            </a:r>
          </a:p>
          <a:p>
            <a:r>
              <a:rPr lang="en-US" dirty="0" smtClean="0"/>
              <a:t>How can the </a:t>
            </a:r>
            <a:r>
              <a:rPr lang="en-US" dirty="0" err="1" smtClean="0"/>
              <a:t>EventSource</a:t>
            </a:r>
            <a:r>
              <a:rPr lang="en-US" dirty="0" smtClean="0"/>
              <a:t> class make logging better?</a:t>
            </a:r>
          </a:p>
          <a:p>
            <a:r>
              <a:rPr lang="en-US" dirty="0" smtClean="0"/>
              <a:t>How can the Semantic Logging Application Block </a:t>
            </a:r>
            <a:br>
              <a:rPr lang="en-US" dirty="0" smtClean="0"/>
            </a:br>
            <a:r>
              <a:rPr lang="en-US" dirty="0" smtClean="0"/>
              <a:t>help me get there?</a:t>
            </a:r>
            <a:endParaRPr lang="en-US" dirty="0"/>
          </a:p>
        </p:txBody>
      </p:sp>
    </p:spTree>
    <p:extLst>
      <p:ext uri="{BB962C8B-B14F-4D97-AF65-F5344CB8AC3E}">
        <p14:creationId xmlns:p14="http://schemas.microsoft.com/office/powerpoint/2010/main" val="37851868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smtClean="0"/>
              <a:t>No real structure.</a:t>
            </a:r>
          </a:p>
          <a:p>
            <a:r>
              <a:rPr lang="en-US" dirty="0" smtClean="0"/>
              <a:t>What’s in there? (Especially tough </a:t>
            </a:r>
            <a:br>
              <a:rPr lang="en-US" dirty="0" smtClean="0"/>
            </a:br>
            <a:r>
              <a:rPr lang="en-US" dirty="0" smtClean="0"/>
              <a:t>if you didn’t create them.)</a:t>
            </a:r>
          </a:p>
          <a:p>
            <a:r>
              <a:rPr lang="en-US" dirty="0" smtClean="0"/>
              <a:t>Sheer number of files and types </a:t>
            </a:r>
            <a:br>
              <a:rPr lang="en-US" dirty="0" smtClean="0"/>
            </a:br>
            <a:r>
              <a:rPr lang="en-US" dirty="0" smtClean="0"/>
              <a:t>of logs is overwhelming.</a:t>
            </a:r>
            <a:endParaRPr lang="en-US" dirty="0"/>
          </a:p>
        </p:txBody>
      </p:sp>
      <p:pic>
        <p:nvPicPr>
          <p:cNvPr id="5" name="Picture Placeholder 4"/>
          <p:cNvPicPr>
            <a:picLocks noGrp="1" noChangeAspect="1"/>
          </p:cNvPicPr>
          <p:nvPr>
            <p:ph type="pic" sz="quarter" idx="16"/>
          </p:nvPr>
        </p:nvPicPr>
        <p:blipFill>
          <a:blip r:embed="rId3">
            <a:extLst>
              <a:ext uri="{28A0092B-C50C-407E-A947-70E740481C1C}">
                <a14:useLocalDpi xmlns:a14="http://schemas.microsoft.com/office/drawing/2010/main" val="0"/>
              </a:ext>
            </a:extLst>
          </a:blip>
          <a:srcRect l="12424" r="12424"/>
          <a:stretch>
            <a:fillRect/>
          </a:stretch>
        </p:blipFill>
        <p:spPr/>
      </p:pic>
      <p:sp>
        <p:nvSpPr>
          <p:cNvPr id="4" name="Title 3"/>
          <p:cNvSpPr>
            <a:spLocks noGrp="1"/>
          </p:cNvSpPr>
          <p:nvPr>
            <p:ph type="title"/>
          </p:nvPr>
        </p:nvSpPr>
        <p:spPr/>
        <p:txBody>
          <a:bodyPr/>
          <a:lstStyle/>
          <a:p>
            <a:r>
              <a:rPr lang="en-US" smtClean="0"/>
              <a:t>Logs are a hassle to deal with</a:t>
            </a:r>
            <a:endParaRPr lang="en-US" dirty="0"/>
          </a:p>
        </p:txBody>
      </p:sp>
      <p:sp>
        <p:nvSpPr>
          <p:cNvPr id="6" name="TextBox 5"/>
          <p:cNvSpPr txBox="1"/>
          <p:nvPr/>
        </p:nvSpPr>
        <p:spPr>
          <a:xfrm>
            <a:off x="10168803" y="6532860"/>
            <a:ext cx="2267672" cy="461665"/>
          </a:xfrm>
          <a:prstGeom prst="rect">
            <a:avLst/>
          </a:prstGeom>
          <a:noFill/>
        </p:spPr>
        <p:txBody>
          <a:bodyPr wrap="none" rtlCol="0">
            <a:spAutoFit/>
          </a:bodyPr>
          <a:lstStyle/>
          <a:p>
            <a:pPr algn="r"/>
            <a:r>
              <a:rPr lang="en-US" sz="1200" dirty="0" smtClean="0">
                <a:solidFill>
                  <a:schemeClr val="bg1">
                    <a:lumMod val="50000"/>
                  </a:schemeClr>
                </a:solidFill>
              </a:rPr>
              <a:t>Image credit: Casey </a:t>
            </a:r>
            <a:r>
              <a:rPr lang="en-US" sz="1200" dirty="0" err="1" smtClean="0">
                <a:solidFill>
                  <a:schemeClr val="bg1">
                    <a:lumMod val="50000"/>
                  </a:schemeClr>
                </a:solidFill>
              </a:rPr>
              <a:t>Konstantín</a:t>
            </a:r>
            <a:endParaRPr lang="en-US" sz="1200" dirty="0" smtClean="0">
              <a:solidFill>
                <a:schemeClr val="bg1">
                  <a:lumMod val="50000"/>
                </a:schemeClr>
              </a:solidFill>
            </a:endParaRPr>
          </a:p>
          <a:p>
            <a:pPr algn="r"/>
            <a:r>
              <a:rPr lang="en-US" sz="1200" dirty="0" smtClean="0">
                <a:solidFill>
                  <a:schemeClr val="bg1">
                    <a:lumMod val="50000"/>
                  </a:schemeClr>
                </a:solidFill>
              </a:rPr>
              <a:t>bit.ly/126NvV7</a:t>
            </a:r>
            <a:endParaRPr lang="en-US" sz="1200" dirty="0">
              <a:solidFill>
                <a:schemeClr val="bg1">
                  <a:lumMod val="50000"/>
                </a:schemeClr>
              </a:solidFill>
            </a:endParaRPr>
          </a:p>
        </p:txBody>
      </p:sp>
    </p:spTree>
    <p:extLst>
      <p:ext uri="{BB962C8B-B14F-4D97-AF65-F5344CB8AC3E}">
        <p14:creationId xmlns:p14="http://schemas.microsoft.com/office/powerpoint/2010/main" val="3741157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4"/>
          </p:nvPr>
        </p:nvSpPr>
        <p:spPr/>
        <p:txBody>
          <a:bodyPr>
            <a:normAutofit fontScale="92500"/>
          </a:bodyPr>
          <a:lstStyle/>
          <a:p>
            <a:r>
              <a:rPr lang="en-US" smtClean="0"/>
              <a:t>176 [main] INFO  examples.Sort - Populating an array of 2 elements in reverse order.</a:t>
            </a:r>
            <a:br>
              <a:rPr lang="en-US" smtClean="0"/>
            </a:br>
            <a:r>
              <a:rPr lang="en-US" smtClean="0"/>
              <a:t>225 [main] INFO  examples.SortAlgo - Entered the sort method.</a:t>
            </a:r>
            <a:br>
              <a:rPr lang="en-US" smtClean="0"/>
            </a:br>
            <a:r>
              <a:rPr lang="en-US" smtClean="0"/>
              <a:t>262 [main] DEBUG SortAlgo.OUTER i=1 - Outer loop.</a:t>
            </a:r>
            <a:br>
              <a:rPr lang="en-US" smtClean="0"/>
            </a:br>
            <a:r>
              <a:rPr lang="en-US" smtClean="0"/>
              <a:t>276 [main] DEBUG SortAlgo.SWAP i=1 j=0 - Swapping intArray[0] = 1 and intArray[1] = 0</a:t>
            </a:r>
            <a:br>
              <a:rPr lang="en-US" smtClean="0"/>
            </a:br>
            <a:r>
              <a:rPr lang="en-US" smtClean="0"/>
              <a:t>290 [main] DEBUG SortAlgo.OUTER i=0 - Outer loop.</a:t>
            </a:r>
            <a:br>
              <a:rPr lang="en-US" smtClean="0"/>
            </a:br>
            <a:r>
              <a:rPr lang="en-US" smtClean="0"/>
              <a:t>304 [main] INFO  SortAlgo.DUMP - Dump of integer array:</a:t>
            </a:r>
            <a:br>
              <a:rPr lang="en-US" smtClean="0"/>
            </a:br>
            <a:r>
              <a:rPr lang="en-US" smtClean="0"/>
              <a:t>317 [main] INFO  SortAlgo.DUMP - Element [0] = 0</a:t>
            </a:r>
            <a:br>
              <a:rPr lang="en-US" smtClean="0"/>
            </a:br>
            <a:r>
              <a:rPr lang="en-US" smtClean="0"/>
              <a:t>331 [main] INFO  SortAlgo.DUMP - Element [1] = 1</a:t>
            </a:r>
            <a:br>
              <a:rPr lang="en-US" smtClean="0"/>
            </a:br>
            <a:r>
              <a:rPr lang="en-US" smtClean="0"/>
              <a:t>343 [main] INFO  examples.Sort - The next log statement should be an error message.</a:t>
            </a:r>
            <a:br>
              <a:rPr lang="en-US" smtClean="0"/>
            </a:br>
            <a:r>
              <a:rPr lang="en-US" smtClean="0"/>
              <a:t>346 [main] ERROR SortAlgo.DUMP - Tried to dump an uninitialized array.</a:t>
            </a:r>
            <a:br>
              <a:rPr lang="en-US" smtClean="0"/>
            </a:br>
            <a:r>
              <a:rPr lang="en-US" smtClean="0"/>
              <a:t>467 [main] INFO  examples.Sort - Exiting main method.</a:t>
            </a:r>
            <a:endParaRPr lang="en-US" dirty="0"/>
          </a:p>
        </p:txBody>
      </p:sp>
      <p:sp>
        <p:nvSpPr>
          <p:cNvPr id="2" name="Title 1"/>
          <p:cNvSpPr>
            <a:spLocks noGrp="1"/>
          </p:cNvSpPr>
          <p:nvPr>
            <p:ph type="title"/>
          </p:nvPr>
        </p:nvSpPr>
        <p:spPr/>
        <p:txBody>
          <a:bodyPr/>
          <a:lstStyle/>
          <a:p>
            <a:r>
              <a:rPr lang="en-US" smtClean="0"/>
              <a:t>Output stream of unstructured logging</a:t>
            </a:r>
            <a:endParaRPr lang="en-US" dirty="0"/>
          </a:p>
        </p:txBody>
      </p:sp>
      <p:sp>
        <p:nvSpPr>
          <p:cNvPr id="4" name="Rounded Rectangle 3"/>
          <p:cNvSpPr/>
          <p:nvPr/>
        </p:nvSpPr>
        <p:spPr bwMode="auto">
          <a:xfrm>
            <a:off x="5227636" y="3192462"/>
            <a:ext cx="1257299" cy="266700"/>
          </a:xfrm>
          <a:prstGeom prst="roundRect">
            <a:avLst/>
          </a:prstGeom>
          <a:solidFill>
            <a:srgbClr val="FFC000">
              <a:alpha val="50000"/>
            </a:srgbClr>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 name="Rounded Rectangle 5"/>
          <p:cNvSpPr/>
          <p:nvPr/>
        </p:nvSpPr>
        <p:spPr bwMode="auto">
          <a:xfrm>
            <a:off x="8161337" y="3183421"/>
            <a:ext cx="2324100" cy="275741"/>
          </a:xfrm>
          <a:prstGeom prst="roundRect">
            <a:avLst/>
          </a:prstGeom>
          <a:solidFill>
            <a:schemeClr val="accent4">
              <a:lumMod val="75000"/>
              <a:alpha val="50000"/>
            </a:schemeClr>
          </a:solidFill>
          <a:ln>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5532437" y="4564062"/>
            <a:ext cx="2324100" cy="275741"/>
          </a:xfrm>
          <a:prstGeom prst="roundRect">
            <a:avLst/>
          </a:prstGeom>
          <a:solidFill>
            <a:schemeClr val="accent4">
              <a:lumMod val="75000"/>
              <a:alpha val="50000"/>
            </a:schemeClr>
          </a:solidFill>
          <a:ln>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03804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Current logging frameworks in .NET </a:t>
            </a:r>
            <a:br>
              <a:rPr lang="en-US" dirty="0" smtClean="0"/>
            </a:br>
            <a:r>
              <a:rPr lang="en-US" dirty="0" smtClean="0"/>
              <a:t>are producing mainly unstructured data. </a:t>
            </a:r>
          </a:p>
          <a:p>
            <a:pPr lvl="1"/>
            <a:r>
              <a:rPr lang="en-US" dirty="0" smtClean="0"/>
              <a:t>Hard to consume/automate.</a:t>
            </a:r>
          </a:p>
          <a:p>
            <a:pPr lvl="1"/>
            <a:r>
              <a:rPr lang="en-US" dirty="0" smtClean="0"/>
              <a:t>Subject to compatibility/inconsistencies.</a:t>
            </a:r>
          </a:p>
          <a:p>
            <a:r>
              <a:rPr lang="en-US" dirty="0" smtClean="0"/>
              <a:t>Structured logging is an essentially</a:t>
            </a:r>
            <a:r>
              <a:rPr lang="en-US" dirty="0"/>
              <a:t> </a:t>
            </a:r>
            <a:r>
              <a:rPr lang="en-US" dirty="0" smtClean="0"/>
              <a:t/>
            </a:r>
            <a:br>
              <a:rPr lang="en-US" dirty="0" smtClean="0"/>
            </a:br>
            <a:r>
              <a:rPr lang="en-US" b="1" dirty="0" smtClean="0"/>
              <a:t>different paradigm.</a:t>
            </a:r>
          </a:p>
          <a:p>
            <a:pPr lvl="1"/>
            <a:r>
              <a:rPr lang="en-US" dirty="0" smtClean="0"/>
              <a:t>Putting the effort in the right place.</a:t>
            </a:r>
            <a:endParaRPr lang="en-US" dirty="0"/>
          </a:p>
        </p:txBody>
      </p:sp>
      <p:sp>
        <p:nvSpPr>
          <p:cNvPr id="4" name="Content Placeholder 3"/>
          <p:cNvSpPr>
            <a:spLocks noGrp="1"/>
          </p:cNvSpPr>
          <p:nvPr>
            <p:ph type="body" sz="quarter" idx="11"/>
          </p:nvPr>
        </p:nvSpPr>
        <p:spPr/>
        <p:txBody>
          <a:bodyPr/>
          <a:lstStyle/>
          <a:p>
            <a:r>
              <a:rPr lang="en-US" dirty="0" smtClean="0"/>
              <a:t>Unstructured logging is the predominant approach among .NET developers,  </a:t>
            </a:r>
          </a:p>
          <a:p>
            <a:r>
              <a:rPr lang="en-US" dirty="0" smtClean="0"/>
              <a:t>both as matter of available technology and the mindset.</a:t>
            </a:r>
            <a:endParaRPr lang="en-US" dirty="0"/>
          </a:p>
        </p:txBody>
      </p:sp>
      <p:sp>
        <p:nvSpPr>
          <p:cNvPr id="3" name="Title 2"/>
          <p:cNvSpPr>
            <a:spLocks noGrp="1"/>
          </p:cNvSpPr>
          <p:nvPr>
            <p:ph type="title"/>
          </p:nvPr>
        </p:nvSpPr>
        <p:spPr/>
        <p:txBody>
          <a:bodyPr/>
          <a:lstStyle/>
          <a:p>
            <a:r>
              <a:rPr lang="en-US" smtClean="0"/>
              <a:t>Why</a:t>
            </a:r>
            <a:endParaRPr lang="en-US" dirty="0"/>
          </a:p>
        </p:txBody>
      </p:sp>
    </p:spTree>
    <p:extLst>
      <p:ext uri="{BB962C8B-B14F-4D97-AF65-F5344CB8AC3E}">
        <p14:creationId xmlns:p14="http://schemas.microsoft.com/office/powerpoint/2010/main" val="75103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Structured log in Windows Azure table</a:t>
            </a:r>
            <a:endParaRPr lang="en-US" dirty="0"/>
          </a:p>
        </p:txBody>
      </p:sp>
      <p:sp>
        <p:nvSpPr>
          <p:cNvPr id="17" name="Text Placeholder 16"/>
          <p:cNvSpPr>
            <a:spLocks noGrp="1"/>
          </p:cNvSpPr>
          <p:nvPr>
            <p:ph type="body" sz="quarter" idx="10"/>
          </p:nvPr>
        </p:nvSpPr>
        <p:spPr/>
        <p:txBody>
          <a:bodyPr/>
          <a:lstStyle/>
          <a:p>
            <a:endParaRPr lang="en-US"/>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1446" b="20181"/>
          <a:stretch/>
        </p:blipFill>
        <p:spPr>
          <a:xfrm>
            <a:off x="-1" y="1668464"/>
            <a:ext cx="12436476" cy="5326062"/>
          </a:xfrm>
          <a:prstGeom prst="rect">
            <a:avLst/>
          </a:prstGeom>
        </p:spPr>
      </p:pic>
      <p:sp>
        <p:nvSpPr>
          <p:cNvPr id="5" name="Rounded Rectangle 4"/>
          <p:cNvSpPr/>
          <p:nvPr/>
        </p:nvSpPr>
        <p:spPr bwMode="auto">
          <a:xfrm>
            <a:off x="3094037" y="2702440"/>
            <a:ext cx="228600" cy="228600"/>
          </a:xfrm>
          <a:prstGeom prst="roundRect">
            <a:avLst/>
          </a:prstGeom>
          <a:solidFill>
            <a:srgbClr val="FFC000">
              <a:alpha val="50000"/>
            </a:srgbClr>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 name="Rounded Rectangle 5"/>
          <p:cNvSpPr/>
          <p:nvPr/>
        </p:nvSpPr>
        <p:spPr bwMode="auto">
          <a:xfrm>
            <a:off x="7056437" y="2818220"/>
            <a:ext cx="708819" cy="189020"/>
          </a:xfrm>
          <a:prstGeom prst="roundRect">
            <a:avLst/>
          </a:prstGeom>
          <a:solidFill>
            <a:srgbClr val="FFC000">
              <a:alpha val="50000"/>
            </a:srgbClr>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7" name="Rounded Rectangle 6"/>
          <p:cNvSpPr/>
          <p:nvPr/>
        </p:nvSpPr>
        <p:spPr bwMode="auto">
          <a:xfrm>
            <a:off x="11095037" y="2702440"/>
            <a:ext cx="228600" cy="228600"/>
          </a:xfrm>
          <a:prstGeom prst="roundRect">
            <a:avLst/>
          </a:prstGeom>
          <a:solidFill>
            <a:srgbClr val="FFC000">
              <a:alpha val="50000"/>
            </a:srgbClr>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8" name="Rounded Rectangle 7"/>
          <p:cNvSpPr/>
          <p:nvPr/>
        </p:nvSpPr>
        <p:spPr bwMode="auto">
          <a:xfrm>
            <a:off x="11209337" y="2245240"/>
            <a:ext cx="876300" cy="228600"/>
          </a:xfrm>
          <a:prstGeom prst="roundRect">
            <a:avLst/>
          </a:prstGeom>
          <a:solidFill>
            <a:srgbClr val="FFC000">
              <a:alpha val="50000"/>
            </a:srgbClr>
          </a:solidFill>
          <a:ln>
            <a:solidFill>
              <a:srgbClr val="FFC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9" name="Rounded Rectangle 8"/>
          <p:cNvSpPr/>
          <p:nvPr/>
        </p:nvSpPr>
        <p:spPr bwMode="auto">
          <a:xfrm>
            <a:off x="4922837" y="3312040"/>
            <a:ext cx="1066800" cy="228600"/>
          </a:xfrm>
          <a:prstGeom prst="roundRect">
            <a:avLst/>
          </a:prstGeom>
          <a:solidFill>
            <a:schemeClr val="accent4">
              <a:lumMod val="75000"/>
              <a:alpha val="50000"/>
            </a:schemeClr>
          </a:solidFill>
          <a:ln>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0" name="Rounded Rectangle 9"/>
          <p:cNvSpPr/>
          <p:nvPr/>
        </p:nvSpPr>
        <p:spPr bwMode="auto">
          <a:xfrm>
            <a:off x="7071652" y="3312040"/>
            <a:ext cx="2118386" cy="228600"/>
          </a:xfrm>
          <a:prstGeom prst="roundRect">
            <a:avLst/>
          </a:prstGeom>
          <a:solidFill>
            <a:schemeClr val="accent4">
              <a:lumMod val="75000"/>
              <a:alpha val="50000"/>
            </a:schemeClr>
          </a:solidFill>
          <a:ln>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1" name="Rounded Rectangle 10"/>
          <p:cNvSpPr/>
          <p:nvPr/>
        </p:nvSpPr>
        <p:spPr bwMode="auto">
          <a:xfrm>
            <a:off x="9286918" y="3312040"/>
            <a:ext cx="969919" cy="228600"/>
          </a:xfrm>
          <a:prstGeom prst="roundRect">
            <a:avLst/>
          </a:prstGeom>
          <a:solidFill>
            <a:schemeClr val="accent4">
              <a:lumMod val="75000"/>
              <a:alpha val="50000"/>
            </a:schemeClr>
          </a:solidFill>
          <a:ln>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2" name="Rounded Rectangle 11"/>
          <p:cNvSpPr/>
          <p:nvPr/>
        </p:nvSpPr>
        <p:spPr bwMode="auto">
          <a:xfrm>
            <a:off x="9286918" y="2245240"/>
            <a:ext cx="969919" cy="228600"/>
          </a:xfrm>
          <a:prstGeom prst="roundRect">
            <a:avLst/>
          </a:prstGeom>
          <a:solidFill>
            <a:schemeClr val="accent4">
              <a:lumMod val="75000"/>
              <a:alpha val="50000"/>
            </a:schemeClr>
          </a:solidFill>
          <a:ln>
            <a:solidFill>
              <a:schemeClr val="accent4">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0" y="1864240"/>
            <a:ext cx="2865437" cy="381000"/>
          </a:xfrm>
          <a:prstGeom prst="ellipse">
            <a:avLst/>
          </a:prstGeom>
          <a:noFill/>
          <a:ln w="38100">
            <a:solidFill>
              <a:schemeClr val="accent3"/>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cxnSp>
        <p:nvCxnSpPr>
          <p:cNvPr id="14" name="Straight Arrow Connector 13"/>
          <p:cNvCxnSpPr/>
          <p:nvPr/>
        </p:nvCxnSpPr>
        <p:spPr>
          <a:xfrm flipH="1" flipV="1">
            <a:off x="1722437" y="2245240"/>
            <a:ext cx="258762" cy="762000"/>
          </a:xfrm>
          <a:prstGeom prst="straightConnector1">
            <a:avLst/>
          </a:prstGeom>
          <a:ln w="3492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79931" y="2951974"/>
            <a:ext cx="4000006" cy="461665"/>
          </a:xfrm>
          <a:prstGeom prst="rect">
            <a:avLst/>
          </a:prstGeom>
          <a:noFill/>
        </p:spPr>
        <p:txBody>
          <a:bodyPr wrap="none" rtlCol="0">
            <a:spAutoFit/>
          </a:bodyPr>
          <a:lstStyle/>
          <a:p>
            <a:r>
              <a:rPr lang="en-US" sz="2400" dirty="0" smtClean="0">
                <a:solidFill>
                  <a:schemeClr val="accent3"/>
                </a:solidFill>
              </a:rPr>
              <a:t>Query by payload argument</a:t>
            </a:r>
          </a:p>
        </p:txBody>
      </p:sp>
    </p:spTree>
    <p:extLst>
      <p:ext uri="{BB962C8B-B14F-4D97-AF65-F5344CB8AC3E}">
        <p14:creationId xmlns:p14="http://schemas.microsoft.com/office/powerpoint/2010/main" val="4183188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ppt_x"/>
                                          </p:val>
                                        </p:tav>
                                        <p:tav tm="100000">
                                          <p:val>
                                            <p:strVal val="#ppt_x"/>
                                          </p:val>
                                        </p:tav>
                                      </p:tavLst>
                                    </p:anim>
                                    <p:anim calcmode="lin" valueType="num">
                                      <p:cBhvr additive="base">
                                        <p:cTn id="27" dur="500" fill="hold"/>
                                        <p:tgtEl>
                                          <p:spTgt spid="9"/>
                                        </p:tgtEl>
                                        <p:attrNameLst>
                                          <p:attrName>ppt_y</p:attrName>
                                        </p:attrNameLst>
                                      </p:cBhvr>
                                      <p:tavLst>
                                        <p:tav tm="0">
                                          <p:val>
                                            <p:strVal val="1+#ppt_h/2"/>
                                          </p:val>
                                        </p:tav>
                                        <p:tav tm="100000">
                                          <p:val>
                                            <p:strVal val="#ppt_y"/>
                                          </p:val>
                                        </p:tav>
                                      </p:tavLst>
                                    </p:anim>
                                  </p:childTnLst>
                                </p:cTn>
                              </p:par>
                            </p:childTnLst>
                          </p:cTn>
                        </p:par>
                        <p:par>
                          <p:cTn id="28" fill="hold">
                            <p:stCondLst>
                              <p:cond delay="500"/>
                            </p:stCondLst>
                            <p:childTnLst>
                              <p:par>
                                <p:cTn id="29" presetID="2" presetClass="entr" presetSubtype="4"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800" fill="hold"/>
                                        <p:tgtEl>
                                          <p:spTgt spid="13"/>
                                        </p:tgtEl>
                                        <p:attrNameLst>
                                          <p:attrName>ppt_w</p:attrName>
                                        </p:attrNameLst>
                                      </p:cBhvr>
                                      <p:tavLst>
                                        <p:tav tm="0">
                                          <p:val>
                                            <p:fltVal val="0"/>
                                          </p:val>
                                        </p:tav>
                                        <p:tav tm="100000">
                                          <p:val>
                                            <p:strVal val="#ppt_w"/>
                                          </p:val>
                                        </p:tav>
                                      </p:tavLst>
                                    </p:anim>
                                    <p:anim calcmode="lin" valueType="num">
                                      <p:cBhvr>
                                        <p:cTn id="45" dur="800" fill="hold"/>
                                        <p:tgtEl>
                                          <p:spTgt spid="13"/>
                                        </p:tgtEl>
                                        <p:attrNameLst>
                                          <p:attrName>ppt_h</p:attrName>
                                        </p:attrNameLst>
                                      </p:cBhvr>
                                      <p:tavLst>
                                        <p:tav tm="0">
                                          <p:val>
                                            <p:fltVal val="0"/>
                                          </p:val>
                                        </p:tav>
                                        <p:tav tm="100000">
                                          <p:val>
                                            <p:strVal val="#ppt_h"/>
                                          </p:val>
                                        </p:tav>
                                      </p:tavLst>
                                    </p:anim>
                                  </p:childTnLst>
                                </p:cTn>
                              </p:par>
                              <p:par>
                                <p:cTn id="46" presetID="1" presetClass="entr" presetSubtype="0" fill="hold" nodeType="withEffect">
                                  <p:stCondLst>
                                    <p:cond delay="500"/>
                                  </p:stCondLst>
                                  <p:childTnLst>
                                    <p:set>
                                      <p:cBhvr>
                                        <p:cTn id="47" dur="1" fill="hold">
                                          <p:stCondLst>
                                            <p:cond delay="0"/>
                                          </p:stCondLst>
                                        </p:cTn>
                                        <p:tgtEl>
                                          <p:spTgt spid="14"/>
                                        </p:tgtEl>
                                        <p:attrNameLst>
                                          <p:attrName>style.visibility</p:attrName>
                                        </p:attrNameLst>
                                      </p:cBhvr>
                                      <p:to>
                                        <p:strVal val="visible"/>
                                      </p:to>
                                    </p:set>
                                  </p:childTnLst>
                                </p:cTn>
                              </p:par>
                              <p:par>
                                <p:cTn id="48" presetID="1" presetClass="entr" presetSubtype="0" fill="hold" grpId="0" nodeType="withEffect">
                                  <p:stCondLst>
                                    <p:cond delay="500"/>
                                  </p:stCondLst>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smtClean="0"/>
              <a:t>Changing the way people think about logging.</a:t>
            </a:r>
          </a:p>
          <a:p>
            <a:pPr lvl="1"/>
            <a:r>
              <a:rPr lang="en-US" sz="2400" dirty="0" smtClean="0"/>
              <a:t>Logging cannot be just a checkmark of doing something.</a:t>
            </a:r>
          </a:p>
          <a:p>
            <a:pPr lvl="1"/>
            <a:r>
              <a:rPr lang="en-US" sz="2400" dirty="0" smtClean="0"/>
              <a:t>You have to think about consumption and purpose.</a:t>
            </a:r>
          </a:p>
          <a:p>
            <a:pPr lvl="1"/>
            <a:r>
              <a:rPr lang="en-US" sz="2400" dirty="0" smtClean="0"/>
              <a:t>Allow appropriate decisions to be made at appropriate time, explicitly separating:</a:t>
            </a:r>
          </a:p>
          <a:p>
            <a:pPr lvl="2"/>
            <a:r>
              <a:rPr lang="en-US" sz="2000" dirty="0" smtClean="0"/>
              <a:t>WHAT to log.</a:t>
            </a:r>
          </a:p>
          <a:p>
            <a:pPr lvl="2"/>
            <a:r>
              <a:rPr lang="en-US" sz="2000" dirty="0" smtClean="0"/>
              <a:t>HOW to log it.</a:t>
            </a:r>
          </a:p>
          <a:p>
            <a:pPr lvl="2"/>
            <a:r>
              <a:rPr lang="en-US" sz="2000" dirty="0" smtClean="0"/>
              <a:t>WHERE to log.</a:t>
            </a:r>
            <a:endParaRPr lang="en-US" sz="2000" dirty="0"/>
          </a:p>
        </p:txBody>
      </p:sp>
      <p:sp>
        <p:nvSpPr>
          <p:cNvPr id="4" name="Content Placeholder 3"/>
          <p:cNvSpPr>
            <a:spLocks noGrp="1"/>
          </p:cNvSpPr>
          <p:nvPr>
            <p:ph type="body" sz="quarter" idx="11"/>
          </p:nvPr>
        </p:nvSpPr>
        <p:spPr/>
        <p:txBody>
          <a:bodyPr/>
          <a:lstStyle/>
          <a:p>
            <a:pPr marL="114300" indent="-114300"/>
            <a:r>
              <a:rPr lang="en-US" dirty="0" smtClean="0"/>
              <a:t>“If I see another unstructured </a:t>
            </a:r>
            <a:br>
              <a:rPr lang="en-US" dirty="0" smtClean="0"/>
            </a:br>
            <a:r>
              <a:rPr lang="en-US" dirty="0" smtClean="0"/>
              <a:t>log, I swear I’ll defenestrate someone.” </a:t>
            </a:r>
            <a:br>
              <a:rPr lang="en-US" dirty="0" smtClean="0"/>
            </a:br>
            <a:endParaRPr lang="en-US" dirty="0" smtClean="0"/>
          </a:p>
          <a:p>
            <a:r>
              <a:rPr lang="en-US" dirty="0" smtClean="0"/>
              <a:t>~Mark Simms</a:t>
            </a:r>
            <a:endParaRPr lang="en-US" dirty="0"/>
          </a:p>
        </p:txBody>
      </p:sp>
      <p:sp>
        <p:nvSpPr>
          <p:cNvPr id="3" name="Title 2"/>
          <p:cNvSpPr>
            <a:spLocks noGrp="1"/>
          </p:cNvSpPr>
          <p:nvPr>
            <p:ph type="title"/>
          </p:nvPr>
        </p:nvSpPr>
        <p:spPr/>
        <p:txBody>
          <a:bodyPr/>
          <a:lstStyle/>
          <a:p>
            <a:r>
              <a:rPr lang="en-US" dirty="0" smtClean="0"/>
              <a:t>We (P&amp;P and Microsoft) are on a mission</a:t>
            </a:r>
            <a:endParaRPr lang="en-US" dirty="0"/>
          </a:p>
        </p:txBody>
      </p:sp>
    </p:spTree>
    <p:extLst>
      <p:ext uri="{BB962C8B-B14F-4D97-AF65-F5344CB8AC3E}">
        <p14:creationId xmlns:p14="http://schemas.microsoft.com/office/powerpoint/2010/main" val="240501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Separating concerns</a:t>
            </a:r>
            <a:endParaRPr lang="en-US" dirty="0"/>
          </a:p>
        </p:txBody>
      </p:sp>
    </p:spTree>
    <p:extLst>
      <p:ext uri="{BB962C8B-B14F-4D97-AF65-F5344CB8AC3E}">
        <p14:creationId xmlns:p14="http://schemas.microsoft.com/office/powerpoint/2010/main" val="303513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_5-30426_BUILD_2013_Template_Whit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name="Build_2013_Template_16x9" id="{F0E36718-832C-4AEA-8417-41A66B189204}" vid="{161FDC1C-887D-4D37-A3B8-501A0D7FCE91}"/>
    </a:ext>
  </a:extLst>
</a:theme>
</file>

<file path=ppt/theme/theme2.xml><?xml version="1.0" encoding="utf-8"?>
<a:theme xmlns:a="http://schemas.openxmlformats.org/drawingml/2006/main" name="2_5-30426_BUILD_2013_Template_D.Blue">
  <a:themeElements>
    <a:clrScheme name="Build 2013 Template">
      <a:dk1>
        <a:srgbClr val="000000"/>
      </a:dk1>
      <a:lt1>
        <a:srgbClr val="FFFFFF"/>
      </a:lt1>
      <a:dk2>
        <a:srgbClr val="00188F"/>
      </a:dk2>
      <a:lt2>
        <a:srgbClr val="FFFFFF"/>
      </a:lt2>
      <a:accent1>
        <a:srgbClr val="00188F"/>
      </a:accent1>
      <a:accent2>
        <a:srgbClr val="00BCF2"/>
      </a:accent2>
      <a:accent3>
        <a:srgbClr val="9B4F96"/>
      </a:accent3>
      <a:accent4>
        <a:srgbClr val="7FBA00"/>
      </a:accent4>
      <a:accent5>
        <a:srgbClr val="FF8C00"/>
      </a:accent5>
      <a:accent6>
        <a:srgbClr val="00D8CC"/>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188F"/>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lumMod val="75000"/>
                    <a:lumOff val="25000"/>
                  </a:schemeClr>
                </a:gs>
                <a:gs pos="100000">
                  <a:schemeClr val="tx1">
                    <a:lumMod val="75000"/>
                    <a:lumOff val="25000"/>
                  </a:schemeClr>
                </a:gs>
              </a:gsLst>
              <a:lin ang="5400000" scaled="0"/>
            </a:gradFill>
          </a:defRPr>
        </a:defPPr>
      </a:lstStyle>
    </a:txDef>
  </a:objectDefaults>
  <a:extraClrSchemeLst/>
  <a:extLst>
    <a:ext uri="{05A4C25C-085E-4340-85A3-A5531E510DB2}">
      <thm15:themeFamily xmlns:thm15="http://schemas.microsoft.com/office/thememl/2012/main" name="Build_2013_Template_16x9" id="{F0E36718-832C-4AEA-8417-41A66B189204}" vid="{406DC43E-3286-418B-B3CF-9AE2AA3691B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2013-06-28T07:00:00+00:00</Event_x0020_End_x0020_Date>
    <Event_x0020_Start_x0020_Date xmlns="2295e2e7-0eeb-498e-8716-217bb2ee6ee3">2013-06-26T07:00:00+00:00</Event_x0020_Start_x0020_Date>
    <MS_x0020_Speaker xmlns="2295e2e7-0eeb-498e-8716-217bb2ee6ee3">
      <UserInfo>
        <DisplayName/>
        <AccountId xsi:nil="true"/>
        <AccountType/>
      </UserInfo>
    </MS_x0020_Speaker>
    <External_x0020_Speaker xmlns="2295e2e7-0eeb-498e-8716-217bb2ee6ee3"> Julian Dominguez</External_x0020_Speaker>
    <Session_x0020_Code xmlns="2295e2e7-0eeb-498e-8716-217bb2ee6ee3">3-336</Session_x0020_Code>
    <ProductTaxHTField0 xmlns="2295e2e7-0eeb-498e-8716-217bb2ee6ee3">
      <Terms xmlns="http://schemas.microsoft.com/office/infopath/2007/PartnerControls"/>
    </ProductTaxHTField0>
    <Presentation_x0020_Date xmlns="2295e2e7-0eeb-498e-8716-217bb2ee6ee3">2013-06-26T00:00:00-07:00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San Francisco</TermName>
          <TermId xmlns="http://schemas.microsoft.com/office/infopath/2007/PartnerControls">84dfcb53-432b-499d-8965-93d483d36b4a</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Event_x0020_VenueTaxHTField0>
    <TaxCatchAll xmlns="230e9df3-be65-4c73-a93b-d1236ebd677e">
      <Value>497</Value>
      <Value>605</Value>
    </TaxCatchAll>
    <AudienceTaxHTField0 xmlns="8b529f77-48ab-4581-b468-93f09345b8aa">
      <Terms xmlns="http://schemas.microsoft.com/office/infopath/2007/PartnerControls"/>
    </AudienceTaxHTField0>
  </documentManagement>
</p:properties>
</file>

<file path=customXml/item2.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89fe5faf2f25a24617a4f509b32cc989">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dfcb5511298a0ed35e170e5fd997f4f9"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2295e2e7-0eeb-498e-8716-217bb2ee6ee3"/>
    <ds:schemaRef ds:uri="http://purl.org/dc/elements/1.1/"/>
    <ds:schemaRef ds:uri="http://schemas.openxmlformats.org/package/2006/metadata/core-properties"/>
    <ds:schemaRef ds:uri="http://purl.org/dc/terms/"/>
    <ds:schemaRef ds:uri="8b529f77-48ab-4581-b468-93f09345b8aa"/>
    <ds:schemaRef ds:uri="230e9df3-be65-4c73-a93b-d1236ebd677e"/>
    <ds:schemaRef ds:uri="http://purl.org/dc/dcmitype/"/>
  </ds:schemaRefs>
</ds:datastoreItem>
</file>

<file path=customXml/itemProps2.xml><?xml version="1.0" encoding="utf-8"?>
<ds:datastoreItem xmlns:ds="http://schemas.openxmlformats.org/officeDocument/2006/customXml" ds:itemID="{0B689815-4B65-4FA2-B74B-E9A4DF6AE7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1695</TotalTime>
  <Words>2316</Words>
  <Application>Microsoft Office PowerPoint</Application>
  <PresentationFormat>Custom</PresentationFormat>
  <Paragraphs>190</Paragraphs>
  <Slides>22</Slides>
  <Notes>11</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ＭＳ Ｐゴシック</vt:lpstr>
      <vt:lpstr>Arial</vt:lpstr>
      <vt:lpstr>Avenir LT Pro 45 Book</vt:lpstr>
      <vt:lpstr>Calibri</vt:lpstr>
      <vt:lpstr>Consolas</vt:lpstr>
      <vt:lpstr>Segoe UI</vt:lpstr>
      <vt:lpstr>Segoe UI Light</vt:lpstr>
      <vt:lpstr>1_5-30426_BUILD_2013_Template_White</vt:lpstr>
      <vt:lpstr>2_5-30426_BUILD_2013_Template_D.Blue</vt:lpstr>
      <vt:lpstr>PowerPoint Presentation</vt:lpstr>
      <vt:lpstr>Creating structured and meaningful logs with semantic logging</vt:lpstr>
      <vt:lpstr>Key objectives</vt:lpstr>
      <vt:lpstr>Logs are a hassle to deal with</vt:lpstr>
      <vt:lpstr>Output stream of unstructured logging</vt:lpstr>
      <vt:lpstr>Why</vt:lpstr>
      <vt:lpstr>Structured log in Windows Azure table</vt:lpstr>
      <vt:lpstr>We (P&amp;P and Microsoft) are on a mission</vt:lpstr>
      <vt:lpstr>Separating concerns</vt:lpstr>
      <vt:lpstr>Technologies at play</vt:lpstr>
      <vt:lpstr>SLAB features—sinks</vt:lpstr>
      <vt:lpstr>SLAB features—out of process service</vt:lpstr>
      <vt:lpstr>Out of process</vt:lpstr>
      <vt:lpstr>SLAB features—Event Source analyzer</vt:lpstr>
      <vt:lpstr>SLAB features—Event Source analyzer</vt:lpstr>
      <vt:lpstr>SLAB features—observable-based</vt:lpstr>
      <vt:lpstr>IObservable—flush on error</vt:lpstr>
      <vt:lpstr>SLAB can act as a stepping stone.  No commitments to how you consume events when using Event Source. You can later decide to replace it with your own tooling or use other existing tools.</vt:lpstr>
      <vt:lpstr>Call to action</vt:lpstr>
      <vt:lpstr>Resources</vt:lpstr>
      <vt:lpstr>Evaluate this session</vt:lpstr>
      <vt:lpstr>PowerPoint Presentation</vt:lpstr>
    </vt:vector>
  </TitlesOfParts>
  <Manager>Ron Sasaki</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structured and meaningful logs with semantic logging</dc:title>
  <dc:subject>Build 2013</dc:subject>
  <dc:creator> Julian Dominguez</dc:creator>
  <cp:keywords>Build 2013</cp:keywords>
  <dc:description>Template: Mitchell Derrey, Silver Fox Productions
Formatting: Kate Kuzel, Silver Fox Productions
Location: San Francisco, CA
Audience Type: Internal</dc:description>
  <cp:lastModifiedBy>Shows</cp:lastModifiedBy>
  <cp:revision>118</cp:revision>
  <dcterms:created xsi:type="dcterms:W3CDTF">2013-03-29T21:32:40Z</dcterms:created>
  <dcterms:modified xsi:type="dcterms:W3CDTF">2013-06-26T20:54:44Z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497;#San Francisco|84dfcb53-432b-499d-8965-93d483d36b4a</vt:lpwstr>
  </property>
  <property fmtid="{D5CDD505-2E9C-101B-9397-08002B2CF9AE}" pid="7" name="Campaign">
    <vt:lpwstr/>
  </property>
  <property fmtid="{D5CDD505-2E9C-101B-9397-08002B2CF9AE}" pid="8" name="Event Venue">
    <vt:lpwstr/>
  </property>
  <property fmtid="{D5CDD505-2E9C-101B-9397-08002B2CF9AE}" pid="9" name="Track">
    <vt:lpwstr/>
  </property>
</Properties>
</file>