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1"/>
  </p:notesMasterIdLst>
  <p:sldIdLst>
    <p:sldId id="257" r:id="rId2"/>
    <p:sldId id="350" r:id="rId3"/>
    <p:sldId id="280" r:id="rId4"/>
    <p:sldId id="291" r:id="rId5"/>
    <p:sldId id="296" r:id="rId6"/>
    <p:sldId id="293" r:id="rId7"/>
    <p:sldId id="351" r:id="rId8"/>
    <p:sldId id="326" r:id="rId9"/>
    <p:sldId id="300" r:id="rId10"/>
    <p:sldId id="312" r:id="rId11"/>
    <p:sldId id="353" r:id="rId12"/>
    <p:sldId id="349" r:id="rId13"/>
    <p:sldId id="301" r:id="rId14"/>
    <p:sldId id="302" r:id="rId15"/>
    <p:sldId id="323" r:id="rId16"/>
    <p:sldId id="303" r:id="rId17"/>
    <p:sldId id="305" r:id="rId18"/>
    <p:sldId id="333" r:id="rId19"/>
    <p:sldId id="322" r:id="rId20"/>
    <p:sldId id="327" r:id="rId21"/>
    <p:sldId id="307" r:id="rId22"/>
    <p:sldId id="337" r:id="rId23"/>
    <p:sldId id="308" r:id="rId24"/>
    <p:sldId id="338" r:id="rId25"/>
    <p:sldId id="339" r:id="rId26"/>
    <p:sldId id="341" r:id="rId27"/>
    <p:sldId id="358" r:id="rId28"/>
    <p:sldId id="340" r:id="rId29"/>
    <p:sldId id="342" r:id="rId30"/>
    <p:sldId id="346" r:id="rId31"/>
    <p:sldId id="347" r:id="rId32"/>
    <p:sldId id="311" r:id="rId33"/>
    <p:sldId id="331" r:id="rId34"/>
    <p:sldId id="352" r:id="rId35"/>
    <p:sldId id="354" r:id="rId36"/>
    <p:sldId id="355" r:id="rId37"/>
    <p:sldId id="356" r:id="rId38"/>
    <p:sldId id="357" r:id="rId39"/>
    <p:sldId id="29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F7FE"/>
    <a:srgbClr val="FF9999"/>
    <a:srgbClr val="A07DE5"/>
    <a:srgbClr val="DFDF55"/>
    <a:srgbClr val="E4B8CF"/>
    <a:srgbClr val="EAA8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61" autoAdjust="0"/>
    <p:restoredTop sz="45781" autoAdjust="0"/>
  </p:normalViewPr>
  <p:slideViewPr>
    <p:cSldViewPr>
      <p:cViewPr varScale="1">
        <p:scale>
          <a:sx n="34" d="100"/>
          <a:sy n="34" d="100"/>
        </p:scale>
        <p:origin x="1332" y="60"/>
      </p:cViewPr>
      <p:guideLst>
        <p:guide orient="horz" pos="2160"/>
        <p:guide pos="2880"/>
      </p:guideLst>
    </p:cSldViewPr>
  </p:slideViewPr>
  <p:outlineViewPr>
    <p:cViewPr>
      <p:scale>
        <a:sx n="33" d="100"/>
        <a:sy n="33" d="100"/>
      </p:scale>
      <p:origin x="0" y="-17196"/>
    </p:cViewPr>
  </p:outlineViewPr>
  <p:notesTextViewPr>
    <p:cViewPr>
      <p:scale>
        <a:sx n="1" d="1"/>
        <a:sy n="1" d="1"/>
      </p:scale>
      <p:origin x="0" y="0"/>
    </p:cViewPr>
  </p:notesTextViewPr>
  <p:sorterViewPr>
    <p:cViewPr>
      <p:scale>
        <a:sx n="100" d="100"/>
        <a:sy n="100" d="100"/>
      </p:scale>
      <p:origin x="0" y="-5172"/>
    </p:cViewPr>
  </p:sorterViewPr>
  <p:notesViewPr>
    <p:cSldViewPr>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ACABA6-63F9-4B6D-B77F-C8353C993A50}" type="doc">
      <dgm:prSet loTypeId="urn:microsoft.com/office/officeart/2005/8/layout/vList3" loCatId="list" qsTypeId="urn:microsoft.com/office/officeart/2005/8/quickstyle/simple1" qsCatId="simple" csTypeId="urn:microsoft.com/office/officeart/2005/8/colors/accent1_2" csCatId="accent1" phldr="1"/>
      <dgm:spPr/>
    </dgm:pt>
    <dgm:pt modelId="{95CCC2D3-4DF1-4471-86E5-448D716AE6C0}">
      <dgm:prSet phldrT="[Text]" custT="1"/>
      <dgm:spPr/>
      <dgm:t>
        <a:bodyPr/>
        <a:lstStyle/>
        <a:p>
          <a:r>
            <a:rPr lang="en-US" sz="1200" dirty="0" smtClean="0"/>
            <a:t>Flat File</a:t>
          </a:r>
          <a:endParaRPr lang="en-US" sz="1200" dirty="0"/>
        </a:p>
      </dgm:t>
    </dgm:pt>
    <dgm:pt modelId="{D929C792-3FEA-4472-826A-812599C9A11D}" type="parTrans" cxnId="{E0D9ECBB-6227-489A-82DA-1C0703F7BF22}">
      <dgm:prSet/>
      <dgm:spPr/>
      <dgm:t>
        <a:bodyPr/>
        <a:lstStyle/>
        <a:p>
          <a:endParaRPr lang="en-US"/>
        </a:p>
      </dgm:t>
    </dgm:pt>
    <dgm:pt modelId="{22D4E6FC-A4E9-4722-A8B7-657E31CA3577}" type="sibTrans" cxnId="{E0D9ECBB-6227-489A-82DA-1C0703F7BF22}">
      <dgm:prSet/>
      <dgm:spPr/>
      <dgm:t>
        <a:bodyPr/>
        <a:lstStyle/>
        <a:p>
          <a:endParaRPr lang="en-US"/>
        </a:p>
      </dgm:t>
    </dgm:pt>
    <dgm:pt modelId="{08591D6A-AF8D-44CE-A453-8EBAA48AAE70}">
      <dgm:prSet phldrT="[Text]" custT="1"/>
      <dgm:spPr/>
      <dgm:t>
        <a:bodyPr/>
        <a:lstStyle/>
        <a:p>
          <a:r>
            <a:rPr lang="en-US" sz="1200" dirty="0" smtClean="0"/>
            <a:t>Database</a:t>
          </a:r>
          <a:endParaRPr lang="en-US" sz="1200" dirty="0"/>
        </a:p>
      </dgm:t>
    </dgm:pt>
    <dgm:pt modelId="{4107FE02-4970-4648-89F4-15D808C4A527}" type="parTrans" cxnId="{C00E017C-E945-4CD4-B0DE-0B772596EE9B}">
      <dgm:prSet/>
      <dgm:spPr/>
      <dgm:t>
        <a:bodyPr/>
        <a:lstStyle/>
        <a:p>
          <a:endParaRPr lang="en-US"/>
        </a:p>
      </dgm:t>
    </dgm:pt>
    <dgm:pt modelId="{2A874DB2-805C-4926-81BD-459A5134B977}" type="sibTrans" cxnId="{C00E017C-E945-4CD4-B0DE-0B772596EE9B}">
      <dgm:prSet/>
      <dgm:spPr/>
      <dgm:t>
        <a:bodyPr/>
        <a:lstStyle/>
        <a:p>
          <a:endParaRPr lang="en-US"/>
        </a:p>
      </dgm:t>
    </dgm:pt>
    <dgm:pt modelId="{A1968115-AE5A-442C-B0AB-CA76704EB68F}">
      <dgm:prSet phldrT="[Text]"/>
      <dgm:spPr/>
      <dgm:t>
        <a:bodyPr/>
        <a:lstStyle/>
        <a:p>
          <a:r>
            <a:rPr lang="en-US" dirty="0" smtClean="0"/>
            <a:t>Windows Azure Table Storage</a:t>
          </a:r>
          <a:endParaRPr lang="en-US" dirty="0"/>
        </a:p>
      </dgm:t>
    </dgm:pt>
    <dgm:pt modelId="{AB3A1C78-EF45-4FFA-9685-05F23676712C}" type="parTrans" cxnId="{02E2ACEA-2471-4DD2-8D2F-541A3B0F934D}">
      <dgm:prSet/>
      <dgm:spPr/>
      <dgm:t>
        <a:bodyPr/>
        <a:lstStyle/>
        <a:p>
          <a:endParaRPr lang="en-US"/>
        </a:p>
      </dgm:t>
    </dgm:pt>
    <dgm:pt modelId="{8A9818A1-4D95-4C16-997D-1D6188ED0EA8}" type="sibTrans" cxnId="{02E2ACEA-2471-4DD2-8D2F-541A3B0F934D}">
      <dgm:prSet/>
      <dgm:spPr/>
      <dgm:t>
        <a:bodyPr/>
        <a:lstStyle/>
        <a:p>
          <a:endParaRPr lang="en-US"/>
        </a:p>
      </dgm:t>
    </dgm:pt>
    <dgm:pt modelId="{E2026F7D-DEA3-484A-A1BC-FD28BD235B5A}">
      <dgm:prSet phldrT="[Text]" custT="1"/>
      <dgm:spPr/>
      <dgm:t>
        <a:bodyPr/>
        <a:lstStyle/>
        <a:p>
          <a:r>
            <a:rPr lang="en-US" sz="1200" dirty="0" smtClean="0"/>
            <a:t>Console</a:t>
          </a:r>
          <a:endParaRPr lang="en-US" sz="1200" dirty="0"/>
        </a:p>
      </dgm:t>
    </dgm:pt>
    <dgm:pt modelId="{F6B93B67-1A7F-4F35-8CD5-172B130F27D4}" type="parTrans" cxnId="{9E826B1C-4427-44C7-AF40-1AC136852AE6}">
      <dgm:prSet/>
      <dgm:spPr/>
      <dgm:t>
        <a:bodyPr/>
        <a:lstStyle/>
        <a:p>
          <a:endParaRPr lang="en-US"/>
        </a:p>
      </dgm:t>
    </dgm:pt>
    <dgm:pt modelId="{45B13C1B-7BD0-4058-9B08-848A3D1DC034}" type="sibTrans" cxnId="{9E826B1C-4427-44C7-AF40-1AC136852AE6}">
      <dgm:prSet/>
      <dgm:spPr/>
      <dgm:t>
        <a:bodyPr/>
        <a:lstStyle/>
        <a:p>
          <a:endParaRPr lang="en-US"/>
        </a:p>
      </dgm:t>
    </dgm:pt>
    <dgm:pt modelId="{879ABAE5-6745-4835-93E4-2082FAFEA2DC}">
      <dgm:prSet phldrT="[Text]" custT="1"/>
      <dgm:spPr/>
      <dgm:t>
        <a:bodyPr/>
        <a:lstStyle/>
        <a:p>
          <a:r>
            <a:rPr lang="en-US" sz="1200" dirty="0" smtClean="0"/>
            <a:t>Rolling Flat File</a:t>
          </a:r>
          <a:endParaRPr lang="en-US" sz="1200" dirty="0"/>
        </a:p>
      </dgm:t>
    </dgm:pt>
    <dgm:pt modelId="{02784DAE-A527-4687-A9C8-369705847BC6}" type="parTrans" cxnId="{00F38D7C-622F-4E39-B090-F3E7022F7F8F}">
      <dgm:prSet/>
      <dgm:spPr/>
      <dgm:t>
        <a:bodyPr/>
        <a:lstStyle/>
        <a:p>
          <a:endParaRPr lang="en-US"/>
        </a:p>
      </dgm:t>
    </dgm:pt>
    <dgm:pt modelId="{0A6FCE5C-96EF-49AD-A98B-2DE9C0D6AE12}" type="sibTrans" cxnId="{00F38D7C-622F-4E39-B090-F3E7022F7F8F}">
      <dgm:prSet/>
      <dgm:spPr/>
      <dgm:t>
        <a:bodyPr/>
        <a:lstStyle/>
        <a:p>
          <a:endParaRPr lang="en-US"/>
        </a:p>
      </dgm:t>
    </dgm:pt>
    <dgm:pt modelId="{DCC978AF-BD24-4DEC-801C-56B27FEBED5F}" type="pres">
      <dgm:prSet presAssocID="{A7ACABA6-63F9-4B6D-B77F-C8353C993A50}" presName="linearFlow" presStyleCnt="0">
        <dgm:presLayoutVars>
          <dgm:dir/>
          <dgm:resizeHandles val="exact"/>
        </dgm:presLayoutVars>
      </dgm:prSet>
      <dgm:spPr/>
    </dgm:pt>
    <dgm:pt modelId="{A7F793EC-2BD6-44F2-9DB8-6A6E60E45EF0}" type="pres">
      <dgm:prSet presAssocID="{E2026F7D-DEA3-484A-A1BC-FD28BD235B5A}" presName="composite" presStyleCnt="0"/>
      <dgm:spPr/>
    </dgm:pt>
    <dgm:pt modelId="{62221C00-94E8-4715-A5C3-D52B055472E5}" type="pres">
      <dgm:prSet presAssocID="{E2026F7D-DEA3-484A-A1BC-FD28BD235B5A}" presName="imgShp" presStyleLbl="fgImgPlace1" presStyleIdx="0" presStyleCnt="5"/>
      <dgm:spPr/>
    </dgm:pt>
    <dgm:pt modelId="{4E495C81-8902-4D66-9D75-80FCD7D111ED}" type="pres">
      <dgm:prSet presAssocID="{E2026F7D-DEA3-484A-A1BC-FD28BD235B5A}" presName="txShp" presStyleLbl="node1" presStyleIdx="0" presStyleCnt="5">
        <dgm:presLayoutVars>
          <dgm:bulletEnabled val="1"/>
        </dgm:presLayoutVars>
      </dgm:prSet>
      <dgm:spPr/>
      <dgm:t>
        <a:bodyPr/>
        <a:lstStyle/>
        <a:p>
          <a:endParaRPr lang="en-US"/>
        </a:p>
      </dgm:t>
    </dgm:pt>
    <dgm:pt modelId="{C64F765E-E305-4ACB-A75C-3030A908BBB5}" type="pres">
      <dgm:prSet presAssocID="{45B13C1B-7BD0-4058-9B08-848A3D1DC034}" presName="spacing" presStyleCnt="0"/>
      <dgm:spPr/>
    </dgm:pt>
    <dgm:pt modelId="{78A2DCEB-7881-4CC4-AC97-36ED3FEB62A3}" type="pres">
      <dgm:prSet presAssocID="{95CCC2D3-4DF1-4471-86E5-448D716AE6C0}" presName="composite" presStyleCnt="0"/>
      <dgm:spPr/>
    </dgm:pt>
    <dgm:pt modelId="{12FF9DF7-D14A-4C73-8A94-E8E7D70D9F1A}" type="pres">
      <dgm:prSet presAssocID="{95CCC2D3-4DF1-4471-86E5-448D716AE6C0}" presName="imgShp" presStyleLbl="fgImgPlace1" presStyleIdx="1" presStyleCnt="5"/>
      <dgm:spPr/>
    </dgm:pt>
    <dgm:pt modelId="{D38D874C-CC87-4A90-8A7C-F05B76DB8CE4}" type="pres">
      <dgm:prSet presAssocID="{95CCC2D3-4DF1-4471-86E5-448D716AE6C0}" presName="txShp" presStyleLbl="node1" presStyleIdx="1" presStyleCnt="5">
        <dgm:presLayoutVars>
          <dgm:bulletEnabled val="1"/>
        </dgm:presLayoutVars>
      </dgm:prSet>
      <dgm:spPr/>
      <dgm:t>
        <a:bodyPr/>
        <a:lstStyle/>
        <a:p>
          <a:endParaRPr lang="en-US"/>
        </a:p>
      </dgm:t>
    </dgm:pt>
    <dgm:pt modelId="{AA566320-3882-459A-8DF9-CD770C3A7535}" type="pres">
      <dgm:prSet presAssocID="{22D4E6FC-A4E9-4722-A8B7-657E31CA3577}" presName="spacing" presStyleCnt="0"/>
      <dgm:spPr/>
    </dgm:pt>
    <dgm:pt modelId="{9EBC53C9-B32F-4774-8404-11456AD674B9}" type="pres">
      <dgm:prSet presAssocID="{879ABAE5-6745-4835-93E4-2082FAFEA2DC}" presName="composite" presStyleCnt="0"/>
      <dgm:spPr/>
    </dgm:pt>
    <dgm:pt modelId="{11D5079B-5516-4C4E-83A0-DBEEC5A10BC0}" type="pres">
      <dgm:prSet presAssocID="{879ABAE5-6745-4835-93E4-2082FAFEA2DC}" presName="imgShp" presStyleLbl="fgImgPlace1" presStyleIdx="2" presStyleCnt="5"/>
      <dgm:spPr/>
    </dgm:pt>
    <dgm:pt modelId="{E056FECA-8AC6-472B-9B10-DAD9D07F2C6D}" type="pres">
      <dgm:prSet presAssocID="{879ABAE5-6745-4835-93E4-2082FAFEA2DC}" presName="txShp" presStyleLbl="node1" presStyleIdx="2" presStyleCnt="5">
        <dgm:presLayoutVars>
          <dgm:bulletEnabled val="1"/>
        </dgm:presLayoutVars>
      </dgm:prSet>
      <dgm:spPr/>
      <dgm:t>
        <a:bodyPr/>
        <a:lstStyle/>
        <a:p>
          <a:endParaRPr lang="en-US"/>
        </a:p>
      </dgm:t>
    </dgm:pt>
    <dgm:pt modelId="{318D3846-471D-4BA1-B0D3-FCDC6DFE351A}" type="pres">
      <dgm:prSet presAssocID="{0A6FCE5C-96EF-49AD-A98B-2DE9C0D6AE12}" presName="spacing" presStyleCnt="0"/>
      <dgm:spPr/>
    </dgm:pt>
    <dgm:pt modelId="{FDF0BF9F-8B73-44F1-99C6-F9E4AA1C41CA}" type="pres">
      <dgm:prSet presAssocID="{08591D6A-AF8D-44CE-A453-8EBAA48AAE70}" presName="composite" presStyleCnt="0"/>
      <dgm:spPr/>
    </dgm:pt>
    <dgm:pt modelId="{6E17B5BD-2FEE-4198-889C-055188B8D311}" type="pres">
      <dgm:prSet presAssocID="{08591D6A-AF8D-44CE-A453-8EBAA48AAE70}" presName="imgShp" presStyleLbl="fgImgPlace1" presStyleIdx="3" presStyleCnt="5"/>
      <dgm:spPr/>
    </dgm:pt>
    <dgm:pt modelId="{C6C456C7-ED08-43A8-BFB0-632CD5EB5F26}" type="pres">
      <dgm:prSet presAssocID="{08591D6A-AF8D-44CE-A453-8EBAA48AAE70}" presName="txShp" presStyleLbl="node1" presStyleIdx="3" presStyleCnt="5">
        <dgm:presLayoutVars>
          <dgm:bulletEnabled val="1"/>
        </dgm:presLayoutVars>
      </dgm:prSet>
      <dgm:spPr/>
      <dgm:t>
        <a:bodyPr/>
        <a:lstStyle/>
        <a:p>
          <a:endParaRPr lang="en-US"/>
        </a:p>
      </dgm:t>
    </dgm:pt>
    <dgm:pt modelId="{1DCC20C4-337F-4DC6-B4B0-C232A17DEB63}" type="pres">
      <dgm:prSet presAssocID="{2A874DB2-805C-4926-81BD-459A5134B977}" presName="spacing" presStyleCnt="0"/>
      <dgm:spPr/>
    </dgm:pt>
    <dgm:pt modelId="{0CD2CCB1-3CAC-424D-82D6-432546076499}" type="pres">
      <dgm:prSet presAssocID="{A1968115-AE5A-442C-B0AB-CA76704EB68F}" presName="composite" presStyleCnt="0"/>
      <dgm:spPr/>
    </dgm:pt>
    <dgm:pt modelId="{1030CE6B-D9DA-44BE-B8C9-996838F958CF}" type="pres">
      <dgm:prSet presAssocID="{A1968115-AE5A-442C-B0AB-CA76704EB68F}" presName="imgShp" presStyleLbl="fgImgPlace1" presStyleIdx="4" presStyleCnt="5"/>
      <dgm:spPr/>
    </dgm:pt>
    <dgm:pt modelId="{BFC398AB-DA1D-4D64-B8A9-323D6CD614A8}" type="pres">
      <dgm:prSet presAssocID="{A1968115-AE5A-442C-B0AB-CA76704EB68F}" presName="txShp" presStyleLbl="node1" presStyleIdx="4" presStyleCnt="5">
        <dgm:presLayoutVars>
          <dgm:bulletEnabled val="1"/>
        </dgm:presLayoutVars>
      </dgm:prSet>
      <dgm:spPr/>
      <dgm:t>
        <a:bodyPr/>
        <a:lstStyle/>
        <a:p>
          <a:endParaRPr lang="en-US"/>
        </a:p>
      </dgm:t>
    </dgm:pt>
  </dgm:ptLst>
  <dgm:cxnLst>
    <dgm:cxn modelId="{02E2ACEA-2471-4DD2-8D2F-541A3B0F934D}" srcId="{A7ACABA6-63F9-4B6D-B77F-C8353C993A50}" destId="{A1968115-AE5A-442C-B0AB-CA76704EB68F}" srcOrd="4" destOrd="0" parTransId="{AB3A1C78-EF45-4FFA-9685-05F23676712C}" sibTransId="{8A9818A1-4D95-4C16-997D-1D6188ED0EA8}"/>
    <dgm:cxn modelId="{E26595F4-F45A-45DC-8E3C-2F0A2A287097}" type="presOf" srcId="{A7ACABA6-63F9-4B6D-B77F-C8353C993A50}" destId="{DCC978AF-BD24-4DEC-801C-56B27FEBED5F}" srcOrd="0" destOrd="0" presId="urn:microsoft.com/office/officeart/2005/8/layout/vList3"/>
    <dgm:cxn modelId="{9E826B1C-4427-44C7-AF40-1AC136852AE6}" srcId="{A7ACABA6-63F9-4B6D-B77F-C8353C993A50}" destId="{E2026F7D-DEA3-484A-A1BC-FD28BD235B5A}" srcOrd="0" destOrd="0" parTransId="{F6B93B67-1A7F-4F35-8CD5-172B130F27D4}" sibTransId="{45B13C1B-7BD0-4058-9B08-848A3D1DC034}"/>
    <dgm:cxn modelId="{E38879C5-EF17-4780-8E49-1A2664529366}" type="presOf" srcId="{879ABAE5-6745-4835-93E4-2082FAFEA2DC}" destId="{E056FECA-8AC6-472B-9B10-DAD9D07F2C6D}" srcOrd="0" destOrd="0" presId="urn:microsoft.com/office/officeart/2005/8/layout/vList3"/>
    <dgm:cxn modelId="{C00E017C-E945-4CD4-B0DE-0B772596EE9B}" srcId="{A7ACABA6-63F9-4B6D-B77F-C8353C993A50}" destId="{08591D6A-AF8D-44CE-A453-8EBAA48AAE70}" srcOrd="3" destOrd="0" parTransId="{4107FE02-4970-4648-89F4-15D808C4A527}" sibTransId="{2A874DB2-805C-4926-81BD-459A5134B977}"/>
    <dgm:cxn modelId="{3A0C98EA-1A56-4C24-A114-1BC495D53398}" type="presOf" srcId="{A1968115-AE5A-442C-B0AB-CA76704EB68F}" destId="{BFC398AB-DA1D-4D64-B8A9-323D6CD614A8}" srcOrd="0" destOrd="0" presId="urn:microsoft.com/office/officeart/2005/8/layout/vList3"/>
    <dgm:cxn modelId="{2FCD1DCC-D274-4A01-AFC9-20330A9CC73D}" type="presOf" srcId="{E2026F7D-DEA3-484A-A1BC-FD28BD235B5A}" destId="{4E495C81-8902-4D66-9D75-80FCD7D111ED}" srcOrd="0" destOrd="0" presId="urn:microsoft.com/office/officeart/2005/8/layout/vList3"/>
    <dgm:cxn modelId="{F2FF4C9F-0BF8-4D24-BC4F-DF2EF320CCFC}" type="presOf" srcId="{08591D6A-AF8D-44CE-A453-8EBAA48AAE70}" destId="{C6C456C7-ED08-43A8-BFB0-632CD5EB5F26}" srcOrd="0" destOrd="0" presId="urn:microsoft.com/office/officeart/2005/8/layout/vList3"/>
    <dgm:cxn modelId="{E0D9ECBB-6227-489A-82DA-1C0703F7BF22}" srcId="{A7ACABA6-63F9-4B6D-B77F-C8353C993A50}" destId="{95CCC2D3-4DF1-4471-86E5-448D716AE6C0}" srcOrd="1" destOrd="0" parTransId="{D929C792-3FEA-4472-826A-812599C9A11D}" sibTransId="{22D4E6FC-A4E9-4722-A8B7-657E31CA3577}"/>
    <dgm:cxn modelId="{00F38D7C-622F-4E39-B090-F3E7022F7F8F}" srcId="{A7ACABA6-63F9-4B6D-B77F-C8353C993A50}" destId="{879ABAE5-6745-4835-93E4-2082FAFEA2DC}" srcOrd="2" destOrd="0" parTransId="{02784DAE-A527-4687-A9C8-369705847BC6}" sibTransId="{0A6FCE5C-96EF-49AD-A98B-2DE9C0D6AE12}"/>
    <dgm:cxn modelId="{AFAAA566-ADB7-4FDB-9405-0DD14DC6FEE1}" type="presOf" srcId="{95CCC2D3-4DF1-4471-86E5-448D716AE6C0}" destId="{D38D874C-CC87-4A90-8A7C-F05B76DB8CE4}" srcOrd="0" destOrd="0" presId="urn:microsoft.com/office/officeart/2005/8/layout/vList3"/>
    <dgm:cxn modelId="{FD97FE35-5BF5-40C4-83DB-42D2FAA1927A}" type="presParOf" srcId="{DCC978AF-BD24-4DEC-801C-56B27FEBED5F}" destId="{A7F793EC-2BD6-44F2-9DB8-6A6E60E45EF0}" srcOrd="0" destOrd="0" presId="urn:microsoft.com/office/officeart/2005/8/layout/vList3"/>
    <dgm:cxn modelId="{2DC3B921-F715-4738-B3CA-7831D4930495}" type="presParOf" srcId="{A7F793EC-2BD6-44F2-9DB8-6A6E60E45EF0}" destId="{62221C00-94E8-4715-A5C3-D52B055472E5}" srcOrd="0" destOrd="0" presId="urn:microsoft.com/office/officeart/2005/8/layout/vList3"/>
    <dgm:cxn modelId="{7F785410-8214-422D-B9E5-A8B147EA90D2}" type="presParOf" srcId="{A7F793EC-2BD6-44F2-9DB8-6A6E60E45EF0}" destId="{4E495C81-8902-4D66-9D75-80FCD7D111ED}" srcOrd="1" destOrd="0" presId="urn:microsoft.com/office/officeart/2005/8/layout/vList3"/>
    <dgm:cxn modelId="{CF52678E-8BDE-471B-9F50-31174FB06C0A}" type="presParOf" srcId="{DCC978AF-BD24-4DEC-801C-56B27FEBED5F}" destId="{C64F765E-E305-4ACB-A75C-3030A908BBB5}" srcOrd="1" destOrd="0" presId="urn:microsoft.com/office/officeart/2005/8/layout/vList3"/>
    <dgm:cxn modelId="{CB1B4CDF-BA06-4061-BE7A-4B7E4937219B}" type="presParOf" srcId="{DCC978AF-BD24-4DEC-801C-56B27FEBED5F}" destId="{78A2DCEB-7881-4CC4-AC97-36ED3FEB62A3}" srcOrd="2" destOrd="0" presId="urn:microsoft.com/office/officeart/2005/8/layout/vList3"/>
    <dgm:cxn modelId="{B46F7FC8-9168-4FC9-A60D-30C3054F480E}" type="presParOf" srcId="{78A2DCEB-7881-4CC4-AC97-36ED3FEB62A3}" destId="{12FF9DF7-D14A-4C73-8A94-E8E7D70D9F1A}" srcOrd="0" destOrd="0" presId="urn:microsoft.com/office/officeart/2005/8/layout/vList3"/>
    <dgm:cxn modelId="{092EBB6D-224D-4CF1-89CB-9319264C8360}" type="presParOf" srcId="{78A2DCEB-7881-4CC4-AC97-36ED3FEB62A3}" destId="{D38D874C-CC87-4A90-8A7C-F05B76DB8CE4}" srcOrd="1" destOrd="0" presId="urn:microsoft.com/office/officeart/2005/8/layout/vList3"/>
    <dgm:cxn modelId="{EB77D99B-E6F5-4742-967F-3A1A820728EF}" type="presParOf" srcId="{DCC978AF-BD24-4DEC-801C-56B27FEBED5F}" destId="{AA566320-3882-459A-8DF9-CD770C3A7535}" srcOrd="3" destOrd="0" presId="urn:microsoft.com/office/officeart/2005/8/layout/vList3"/>
    <dgm:cxn modelId="{F21E145A-3CD0-4314-8E4D-2CEAFEF6A07C}" type="presParOf" srcId="{DCC978AF-BD24-4DEC-801C-56B27FEBED5F}" destId="{9EBC53C9-B32F-4774-8404-11456AD674B9}" srcOrd="4" destOrd="0" presId="urn:microsoft.com/office/officeart/2005/8/layout/vList3"/>
    <dgm:cxn modelId="{373FA51A-4CA2-439B-8F7B-89B4D3B2EC4C}" type="presParOf" srcId="{9EBC53C9-B32F-4774-8404-11456AD674B9}" destId="{11D5079B-5516-4C4E-83A0-DBEEC5A10BC0}" srcOrd="0" destOrd="0" presId="urn:microsoft.com/office/officeart/2005/8/layout/vList3"/>
    <dgm:cxn modelId="{80529B0A-E483-4EBE-82DA-169802041167}" type="presParOf" srcId="{9EBC53C9-B32F-4774-8404-11456AD674B9}" destId="{E056FECA-8AC6-472B-9B10-DAD9D07F2C6D}" srcOrd="1" destOrd="0" presId="urn:microsoft.com/office/officeart/2005/8/layout/vList3"/>
    <dgm:cxn modelId="{FBD8D141-93C8-4D7E-B346-D38E5912E961}" type="presParOf" srcId="{DCC978AF-BD24-4DEC-801C-56B27FEBED5F}" destId="{318D3846-471D-4BA1-B0D3-FCDC6DFE351A}" srcOrd="5" destOrd="0" presId="urn:microsoft.com/office/officeart/2005/8/layout/vList3"/>
    <dgm:cxn modelId="{242BC455-6000-43B8-A58A-3E3549609013}" type="presParOf" srcId="{DCC978AF-BD24-4DEC-801C-56B27FEBED5F}" destId="{FDF0BF9F-8B73-44F1-99C6-F9E4AA1C41CA}" srcOrd="6" destOrd="0" presId="urn:microsoft.com/office/officeart/2005/8/layout/vList3"/>
    <dgm:cxn modelId="{9C76E6EC-A101-4215-99AB-7B6D183CBE49}" type="presParOf" srcId="{FDF0BF9F-8B73-44F1-99C6-F9E4AA1C41CA}" destId="{6E17B5BD-2FEE-4198-889C-055188B8D311}" srcOrd="0" destOrd="0" presId="urn:microsoft.com/office/officeart/2005/8/layout/vList3"/>
    <dgm:cxn modelId="{2920DAC9-27DC-4303-9393-7CB76DAFC32F}" type="presParOf" srcId="{FDF0BF9F-8B73-44F1-99C6-F9E4AA1C41CA}" destId="{C6C456C7-ED08-43A8-BFB0-632CD5EB5F26}" srcOrd="1" destOrd="0" presId="urn:microsoft.com/office/officeart/2005/8/layout/vList3"/>
    <dgm:cxn modelId="{022518AE-6C83-4624-BA8C-4C3A18738E55}" type="presParOf" srcId="{DCC978AF-BD24-4DEC-801C-56B27FEBED5F}" destId="{1DCC20C4-337F-4DC6-B4B0-C232A17DEB63}" srcOrd="7" destOrd="0" presId="urn:microsoft.com/office/officeart/2005/8/layout/vList3"/>
    <dgm:cxn modelId="{05731C88-FCBE-431F-9554-9F52DAA345A0}" type="presParOf" srcId="{DCC978AF-BD24-4DEC-801C-56B27FEBED5F}" destId="{0CD2CCB1-3CAC-424D-82D6-432546076499}" srcOrd="8" destOrd="0" presId="urn:microsoft.com/office/officeart/2005/8/layout/vList3"/>
    <dgm:cxn modelId="{F1F59535-5591-45D3-AF6C-12A371BD8958}" type="presParOf" srcId="{0CD2CCB1-3CAC-424D-82D6-432546076499}" destId="{1030CE6B-D9DA-44BE-B8C9-996838F958CF}" srcOrd="0" destOrd="0" presId="urn:microsoft.com/office/officeart/2005/8/layout/vList3"/>
    <dgm:cxn modelId="{CEFC6640-76A3-4164-8B86-BB9E2C396732}" type="presParOf" srcId="{0CD2CCB1-3CAC-424D-82D6-432546076499}" destId="{BFC398AB-DA1D-4D64-B8A9-323D6CD614A8}"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95C81-8902-4D66-9D75-80FCD7D111ED}">
      <dsp:nvSpPr>
        <dsp:cNvPr id="0" name=""/>
        <dsp:cNvSpPr/>
      </dsp:nvSpPr>
      <dsp:spPr>
        <a:xfrm rot="10800000">
          <a:off x="674757" y="834"/>
          <a:ext cx="2280285" cy="401601"/>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095" tIns="45720" rIns="85344" bIns="45720" numCol="1" spcCol="1270" anchor="ctr" anchorCtr="0">
          <a:noAutofit/>
        </a:bodyPr>
        <a:lstStyle/>
        <a:p>
          <a:pPr lvl="0" algn="ctr" defTabSz="533400">
            <a:lnSpc>
              <a:spcPct val="90000"/>
            </a:lnSpc>
            <a:spcBef>
              <a:spcPct val="0"/>
            </a:spcBef>
            <a:spcAft>
              <a:spcPct val="35000"/>
            </a:spcAft>
          </a:pPr>
          <a:r>
            <a:rPr lang="en-US" sz="1200" kern="1200" dirty="0" smtClean="0"/>
            <a:t>Console</a:t>
          </a:r>
          <a:endParaRPr lang="en-US" sz="1200" kern="1200" dirty="0"/>
        </a:p>
      </dsp:txBody>
      <dsp:txXfrm rot="10800000">
        <a:off x="775157" y="834"/>
        <a:ext cx="2179885" cy="401601"/>
      </dsp:txXfrm>
    </dsp:sp>
    <dsp:sp modelId="{62221C00-94E8-4715-A5C3-D52B055472E5}">
      <dsp:nvSpPr>
        <dsp:cNvPr id="0" name=""/>
        <dsp:cNvSpPr/>
      </dsp:nvSpPr>
      <dsp:spPr>
        <a:xfrm>
          <a:off x="473957" y="834"/>
          <a:ext cx="401601" cy="401601"/>
        </a:xfrm>
        <a:prstGeom prst="ellipse">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8D874C-CC87-4A90-8A7C-F05B76DB8CE4}">
      <dsp:nvSpPr>
        <dsp:cNvPr id="0" name=""/>
        <dsp:cNvSpPr/>
      </dsp:nvSpPr>
      <dsp:spPr>
        <a:xfrm rot="10800000">
          <a:off x="674757" y="522316"/>
          <a:ext cx="2280285" cy="401601"/>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095" tIns="45720" rIns="85344" bIns="45720" numCol="1" spcCol="1270" anchor="ctr" anchorCtr="0">
          <a:noAutofit/>
        </a:bodyPr>
        <a:lstStyle/>
        <a:p>
          <a:pPr lvl="0" algn="ctr" defTabSz="533400">
            <a:lnSpc>
              <a:spcPct val="90000"/>
            </a:lnSpc>
            <a:spcBef>
              <a:spcPct val="0"/>
            </a:spcBef>
            <a:spcAft>
              <a:spcPct val="35000"/>
            </a:spcAft>
          </a:pPr>
          <a:r>
            <a:rPr lang="en-US" sz="1200" kern="1200" dirty="0" smtClean="0"/>
            <a:t>Flat File</a:t>
          </a:r>
          <a:endParaRPr lang="en-US" sz="1200" kern="1200" dirty="0"/>
        </a:p>
      </dsp:txBody>
      <dsp:txXfrm rot="10800000">
        <a:off x="775157" y="522316"/>
        <a:ext cx="2179885" cy="401601"/>
      </dsp:txXfrm>
    </dsp:sp>
    <dsp:sp modelId="{12FF9DF7-D14A-4C73-8A94-E8E7D70D9F1A}">
      <dsp:nvSpPr>
        <dsp:cNvPr id="0" name=""/>
        <dsp:cNvSpPr/>
      </dsp:nvSpPr>
      <dsp:spPr>
        <a:xfrm>
          <a:off x="473957" y="522316"/>
          <a:ext cx="401601" cy="401601"/>
        </a:xfrm>
        <a:prstGeom prst="ellipse">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56FECA-8AC6-472B-9B10-DAD9D07F2C6D}">
      <dsp:nvSpPr>
        <dsp:cNvPr id="0" name=""/>
        <dsp:cNvSpPr/>
      </dsp:nvSpPr>
      <dsp:spPr>
        <a:xfrm rot="10800000">
          <a:off x="674757" y="1043799"/>
          <a:ext cx="2280285" cy="401601"/>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095" tIns="45720" rIns="85344" bIns="45720" numCol="1" spcCol="1270" anchor="ctr" anchorCtr="0">
          <a:noAutofit/>
        </a:bodyPr>
        <a:lstStyle/>
        <a:p>
          <a:pPr lvl="0" algn="ctr" defTabSz="533400">
            <a:lnSpc>
              <a:spcPct val="90000"/>
            </a:lnSpc>
            <a:spcBef>
              <a:spcPct val="0"/>
            </a:spcBef>
            <a:spcAft>
              <a:spcPct val="35000"/>
            </a:spcAft>
          </a:pPr>
          <a:r>
            <a:rPr lang="en-US" sz="1200" kern="1200" dirty="0" smtClean="0"/>
            <a:t>Rolling Flat File</a:t>
          </a:r>
          <a:endParaRPr lang="en-US" sz="1200" kern="1200" dirty="0"/>
        </a:p>
      </dsp:txBody>
      <dsp:txXfrm rot="10800000">
        <a:off x="775157" y="1043799"/>
        <a:ext cx="2179885" cy="401601"/>
      </dsp:txXfrm>
    </dsp:sp>
    <dsp:sp modelId="{11D5079B-5516-4C4E-83A0-DBEEC5A10BC0}">
      <dsp:nvSpPr>
        <dsp:cNvPr id="0" name=""/>
        <dsp:cNvSpPr/>
      </dsp:nvSpPr>
      <dsp:spPr>
        <a:xfrm>
          <a:off x="473957" y="1043799"/>
          <a:ext cx="401601" cy="401601"/>
        </a:xfrm>
        <a:prstGeom prst="ellipse">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C456C7-ED08-43A8-BFB0-632CD5EB5F26}">
      <dsp:nvSpPr>
        <dsp:cNvPr id="0" name=""/>
        <dsp:cNvSpPr/>
      </dsp:nvSpPr>
      <dsp:spPr>
        <a:xfrm rot="10800000">
          <a:off x="674757" y="1565281"/>
          <a:ext cx="2280285" cy="401601"/>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095" tIns="45720" rIns="85344" bIns="45720" numCol="1" spcCol="1270" anchor="ctr" anchorCtr="0">
          <a:noAutofit/>
        </a:bodyPr>
        <a:lstStyle/>
        <a:p>
          <a:pPr lvl="0" algn="ctr" defTabSz="533400">
            <a:lnSpc>
              <a:spcPct val="90000"/>
            </a:lnSpc>
            <a:spcBef>
              <a:spcPct val="0"/>
            </a:spcBef>
            <a:spcAft>
              <a:spcPct val="35000"/>
            </a:spcAft>
          </a:pPr>
          <a:r>
            <a:rPr lang="en-US" sz="1200" kern="1200" dirty="0" smtClean="0"/>
            <a:t>Database</a:t>
          </a:r>
          <a:endParaRPr lang="en-US" sz="1200" kern="1200" dirty="0"/>
        </a:p>
      </dsp:txBody>
      <dsp:txXfrm rot="10800000">
        <a:off x="775157" y="1565281"/>
        <a:ext cx="2179885" cy="401601"/>
      </dsp:txXfrm>
    </dsp:sp>
    <dsp:sp modelId="{6E17B5BD-2FEE-4198-889C-055188B8D311}">
      <dsp:nvSpPr>
        <dsp:cNvPr id="0" name=""/>
        <dsp:cNvSpPr/>
      </dsp:nvSpPr>
      <dsp:spPr>
        <a:xfrm>
          <a:off x="473957" y="1565281"/>
          <a:ext cx="401601" cy="401601"/>
        </a:xfrm>
        <a:prstGeom prst="ellipse">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C398AB-DA1D-4D64-B8A9-323D6CD614A8}">
      <dsp:nvSpPr>
        <dsp:cNvPr id="0" name=""/>
        <dsp:cNvSpPr/>
      </dsp:nvSpPr>
      <dsp:spPr>
        <a:xfrm rot="10800000">
          <a:off x="674757" y="2086764"/>
          <a:ext cx="2280285" cy="401601"/>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095" tIns="41910" rIns="78232" bIns="41910" numCol="1" spcCol="1270" anchor="ctr" anchorCtr="0">
          <a:noAutofit/>
        </a:bodyPr>
        <a:lstStyle/>
        <a:p>
          <a:pPr lvl="0" algn="ctr" defTabSz="488950">
            <a:lnSpc>
              <a:spcPct val="90000"/>
            </a:lnSpc>
            <a:spcBef>
              <a:spcPct val="0"/>
            </a:spcBef>
            <a:spcAft>
              <a:spcPct val="35000"/>
            </a:spcAft>
          </a:pPr>
          <a:r>
            <a:rPr lang="en-US" sz="1100" kern="1200" dirty="0" smtClean="0"/>
            <a:t>Windows Azure Table Storage</a:t>
          </a:r>
          <a:endParaRPr lang="en-US" sz="1100" kern="1200" dirty="0"/>
        </a:p>
      </dsp:txBody>
      <dsp:txXfrm rot="10800000">
        <a:off x="775157" y="2086764"/>
        <a:ext cx="2179885" cy="401601"/>
      </dsp:txXfrm>
    </dsp:sp>
    <dsp:sp modelId="{1030CE6B-D9DA-44BE-B8C9-996838F958CF}">
      <dsp:nvSpPr>
        <dsp:cNvPr id="0" name=""/>
        <dsp:cNvSpPr/>
      </dsp:nvSpPr>
      <dsp:spPr>
        <a:xfrm>
          <a:off x="473957" y="2086764"/>
          <a:ext cx="401601" cy="401601"/>
        </a:xfrm>
        <a:prstGeom prst="ellipse">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2017B7-8507-4024-BB21-1B18EC87F820}" type="datetimeFigureOut">
              <a:rPr lang="en-US" smtClean="0"/>
              <a:t>10/26/2013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5F800E-3097-4A90-977F-CE32AFDE4009}" type="slidenum">
              <a:rPr lang="en-US" smtClean="0"/>
              <a:t>‹#›</a:t>
            </a:fld>
            <a:endParaRPr lang="en-US"/>
          </a:p>
        </p:txBody>
      </p:sp>
    </p:spTree>
    <p:extLst>
      <p:ext uri="{BB962C8B-B14F-4D97-AF65-F5344CB8AC3E}">
        <p14:creationId xmlns:p14="http://schemas.microsoft.com/office/powerpoint/2010/main" val="3297229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msdn.microsoft.com/en-us/library/windows/desktop/aa964766(v=vs.85).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msdn.microsoft.com/en-us/library/windows/desktop/aa364101(v=vs.85).aspx"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msdn.microsoft.com/en-us/library/windows/desktop/aa363881(v=vs.85).aspx"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blogs.msdn.com/b/vancem/archive/2013/08/10/wpr-wpa-support-for-viewing-system-diagnostics-tracing-eventsource.aspx"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msdn.microsoft.com/en-us/library/windows/desktop/aa363652(v=vs.85).aspx" TargetMode="External"/><Relationship Id="rId7" Type="http://schemas.openxmlformats.org/officeDocument/2006/relationships/hyperlink" Target="http://logstash.net/"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blogs.msdn.com/b/dotnet/archive/2013/08/09/announcing-the-eventsource-nuget-package-write-to-the-windows-event-log.aspx" TargetMode="External"/><Relationship Id="rId5" Type="http://schemas.openxmlformats.org/officeDocument/2006/relationships/hyperlink" Target="http://msdn.microsoft.com/en-us/library/windows/desktop/dd996911(v=vs.85).aspx" TargetMode="External"/><Relationship Id="rId4" Type="http://schemas.openxmlformats.org/officeDocument/2006/relationships/hyperlink" Target="http://msdn.microsoft.com/library/windows/desktop/bb968803(v=vs.85).aspx"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en.wikipedia.org/wiki/Semantic_Web#cite_note-W3C-SWA-2" TargetMode="External"/><Relationship Id="rId3" Type="http://schemas.openxmlformats.org/officeDocument/2006/relationships/hyperlink" Target="http://en.wikipedia.org/wiki/World_Wide_Web_Consortium" TargetMode="External"/><Relationship Id="rId7" Type="http://schemas.openxmlformats.org/officeDocument/2006/relationships/hyperlink" Target="http://en.wikipedia.org/wiki/Resource_Description_Framework"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en.wikipedia.org/wiki/Semantics" TargetMode="External"/><Relationship Id="rId11" Type="http://schemas.openxmlformats.org/officeDocument/2006/relationships/hyperlink" Target="http://www.w3.org/wiki/ConverterToRdf" TargetMode="External"/><Relationship Id="rId5" Type="http://schemas.openxmlformats.org/officeDocument/2006/relationships/hyperlink" Target="http://en.wikipedia.org/wiki/World_Wide_Web" TargetMode="External"/><Relationship Id="rId10" Type="http://schemas.openxmlformats.org/officeDocument/2006/relationships/hyperlink" Target="http://en.wikipedia.org/wiki/Semantic_Web#cite_note-Berners-Lee-3" TargetMode="External"/><Relationship Id="rId4" Type="http://schemas.openxmlformats.org/officeDocument/2006/relationships/hyperlink" Target="http://en.wikipedia.org/wiki/Semantic_Web#cite_note-1" TargetMode="External"/><Relationship Id="rId9" Type="http://schemas.openxmlformats.org/officeDocument/2006/relationships/hyperlink" Target="http://en.wikipedia.org/wiki/Tim_Berners-Lee"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taulty.com/CommunityServer/blogs/mike_taultys_blog/archive/2012/10/04/windows-store-applications-debugging-crashes.aspx"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ietf.org/rfc/rfc4122.tx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http://msdn.microsoft.com/en-us/library/windows/desktop/aa964766(v=vs.85</a:t>
            </a:r>
            <a:r>
              <a:rPr lang="en-US" smtClean="0">
                <a:hlinkClick r:id="rId3"/>
              </a:rPr>
              <a:t>).</a:t>
            </a:r>
            <a:r>
              <a:rPr lang="en-US" smtClean="0">
                <a:hlinkClick r:id="rId3"/>
              </a:rPr>
              <a:t>aspx</a:t>
            </a:r>
            <a:endParaRPr lang="en-US" dirty="0" smtClean="0"/>
          </a:p>
        </p:txBody>
      </p:sp>
      <p:sp>
        <p:nvSpPr>
          <p:cNvPr id="4" name="Slide Number Placeholder 3"/>
          <p:cNvSpPr>
            <a:spLocks noGrp="1"/>
          </p:cNvSpPr>
          <p:nvPr>
            <p:ph type="sldNum" sz="quarter" idx="10"/>
          </p:nvPr>
        </p:nvSpPr>
        <p:spPr/>
        <p:txBody>
          <a:bodyPr/>
          <a:lstStyle/>
          <a:p>
            <a:fld id="{215F800E-3097-4A90-977F-CE32AFDE4009}" type="slidenum">
              <a:rPr lang="en-US" smtClean="0"/>
              <a:t>1</a:t>
            </a:fld>
            <a:endParaRPr lang="en-US"/>
          </a:p>
        </p:txBody>
      </p:sp>
    </p:spTree>
    <p:extLst>
      <p:ext uri="{BB962C8B-B14F-4D97-AF65-F5344CB8AC3E}">
        <p14:creationId xmlns:p14="http://schemas.microsoft.com/office/powerpoint/2010/main" val="3499759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native concepts on the right and </a:t>
            </a:r>
            <a:r>
              <a:rPr lang="en-US" dirty="0" err="1" smtClean="0"/>
              <a:t>.net</a:t>
            </a:r>
            <a:r>
              <a:rPr lang="en-US" dirty="0" smtClean="0"/>
              <a:t> framework options</a:t>
            </a:r>
            <a:r>
              <a:rPr lang="en-US" baseline="0" dirty="0" smtClean="0"/>
              <a:t> on the left.</a:t>
            </a:r>
          </a:p>
          <a:p>
            <a:endParaRPr lang="en-US" baseline="0" dirty="0" smtClean="0"/>
          </a:p>
          <a:p>
            <a:r>
              <a:rPr lang="en-US" b="1" baseline="0" dirty="0" err="1" smtClean="0"/>
              <a:t>EventProvider</a:t>
            </a:r>
            <a:r>
              <a:rPr lang="en-US" b="1" baseline="0" dirty="0" smtClean="0"/>
              <a:t>: </a:t>
            </a:r>
            <a:r>
              <a:rPr lang="en-US" baseline="0" dirty="0" smtClean="0"/>
              <a:t>a component capable for firing ETW events.</a:t>
            </a:r>
          </a:p>
          <a:p>
            <a:r>
              <a:rPr lang="en-US" baseline="0" dirty="0" smtClean="0"/>
              <a:t>ETW Manifest: metadata describing an ETW provider and the detailed information on the ETW events it might fire.</a:t>
            </a:r>
          </a:p>
          <a:p>
            <a:endParaRPr lang="en-US" b="1" baseline="0" dirty="0" smtClean="0"/>
          </a:p>
          <a:p>
            <a:r>
              <a:rPr lang="en-US" b="1" baseline="0" dirty="0" smtClean="0"/>
              <a:t>ETW keywords</a:t>
            </a:r>
            <a:r>
              <a:rPr lang="en-US" baseline="0" dirty="0" smtClean="0"/>
              <a:t>: bit-flags that can be associated with events to create event categories.</a:t>
            </a:r>
          </a:p>
          <a:p>
            <a:endParaRPr lang="en-US" b="1" baseline="0" dirty="0" smtClean="0"/>
          </a:p>
          <a:p>
            <a:r>
              <a:rPr lang="en-US" b="1" baseline="0" dirty="0" smtClean="0"/>
              <a:t>ETW Tasks: </a:t>
            </a:r>
            <a:r>
              <a:rPr lang="en-US" baseline="0" dirty="0" smtClean="0"/>
              <a:t>Small integers that can be associated with events to define task-oriented groupings. Generally used in conjunction with op-codes.</a:t>
            </a:r>
          </a:p>
          <a:p>
            <a:endParaRPr lang="en-US" b="1" baseline="0" dirty="0" smtClean="0"/>
          </a:p>
          <a:p>
            <a:r>
              <a:rPr lang="en-US" b="1" baseline="0" dirty="0" smtClean="0"/>
              <a:t>ETW Opcodes: </a:t>
            </a:r>
            <a:r>
              <a:rPr lang="en-US" b="0" baseline="0" dirty="0" smtClean="0"/>
              <a:t>small integers that identify an operation within a task. The value of </a:t>
            </a:r>
            <a:r>
              <a:rPr lang="en-US" b="0" baseline="0" dirty="0" err="1" smtClean="0"/>
              <a:t>opcodes</a:t>
            </a:r>
            <a:r>
              <a:rPr lang="en-US" b="0" baseline="0" dirty="0" smtClean="0"/>
              <a:t> is that there are some well-known ones like ‘Start’ and ‘Stop’ which allow tools to operate on events in a generic way.</a:t>
            </a:r>
          </a:p>
          <a:p>
            <a:endParaRPr lang="en-US" b="0" baseline="0" dirty="0" smtClean="0"/>
          </a:p>
          <a:p>
            <a:r>
              <a:rPr lang="en-US" b="1" baseline="0" dirty="0" smtClean="0"/>
              <a:t>Event Source:</a:t>
            </a:r>
            <a:r>
              <a:rPr lang="en-US" b="0" baseline="0" dirty="0" smtClean="0"/>
              <a:t> A user defined sealed class derived from EventSource type.</a:t>
            </a:r>
          </a:p>
          <a:p>
            <a:endParaRPr lang="en-US" b="0" baseline="0" dirty="0" smtClean="0"/>
          </a:p>
          <a:p>
            <a:r>
              <a:rPr lang="en-US" b="1" baseline="0" dirty="0" smtClean="0"/>
              <a:t>ETW Event Method:</a:t>
            </a:r>
            <a:r>
              <a:rPr lang="en-US" b="0" baseline="0" dirty="0" smtClean="0"/>
              <a:t> a method defined in an Event Source that fires an ETW event. This must be a non-virtual , instance method returning void, that is not marked with [</a:t>
            </a:r>
            <a:r>
              <a:rPr lang="en-US" b="0" baseline="0" dirty="0" err="1" smtClean="0"/>
              <a:t>NonEvent</a:t>
            </a:r>
            <a:r>
              <a:rPr lang="en-US" b="0" baseline="0" dirty="0" smtClean="0"/>
              <a:t>] attribute.</a:t>
            </a:r>
          </a:p>
          <a:p>
            <a:endParaRPr lang="en-US" b="0" baseline="0" dirty="0" smtClean="0"/>
          </a:p>
          <a:p>
            <a:r>
              <a:rPr lang="en-US" b="1" baseline="0" dirty="0" smtClean="0"/>
              <a:t>ETW Transfer Event Method: </a:t>
            </a:r>
            <a:r>
              <a:rPr lang="en-US" b="0" baseline="0" dirty="0" smtClean="0"/>
              <a:t>An ETW event method that marks a relation between the current activity and a related activity. (</a:t>
            </a:r>
            <a:r>
              <a:rPr lang="en-US" b="0" baseline="0" dirty="0" err="1" smtClean="0"/>
              <a:t>.net</a:t>
            </a:r>
            <a:r>
              <a:rPr lang="en-US" b="0" baseline="0" dirty="0" smtClean="0"/>
              <a:t> 4.5.1 and </a:t>
            </a:r>
            <a:r>
              <a:rPr lang="en-US" b="0" baseline="0" dirty="0" err="1" smtClean="0"/>
              <a:t>nuget</a:t>
            </a:r>
            <a:r>
              <a:rPr lang="en-US" b="0" baseline="0" dirty="0" smtClean="0"/>
              <a:t>).</a:t>
            </a:r>
            <a:endParaRPr lang="en-US" b="1" dirty="0"/>
          </a:p>
        </p:txBody>
      </p:sp>
      <p:sp>
        <p:nvSpPr>
          <p:cNvPr id="4" name="Slide Number Placeholder 3"/>
          <p:cNvSpPr>
            <a:spLocks noGrp="1"/>
          </p:cNvSpPr>
          <p:nvPr>
            <p:ph type="sldNum" sz="quarter" idx="10"/>
          </p:nvPr>
        </p:nvSpPr>
        <p:spPr/>
        <p:txBody>
          <a:bodyPr/>
          <a:lstStyle/>
          <a:p>
            <a:fld id="{215F800E-3097-4A90-977F-CE32AFDE4009}" type="slidenum">
              <a:rPr lang="en-US" smtClean="0"/>
              <a:t>10</a:t>
            </a:fld>
            <a:endParaRPr lang="en-US"/>
          </a:p>
        </p:txBody>
      </p:sp>
    </p:spTree>
    <p:extLst>
      <p:ext uri="{BB962C8B-B14F-4D97-AF65-F5344CB8AC3E}">
        <p14:creationId xmlns:p14="http://schemas.microsoft.com/office/powerpoint/2010/main" val="447911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Version: No system is free of any changes.</a:t>
            </a:r>
            <a:r>
              <a:rPr lang="en-US" baseline="0" dirty="0" smtClean="0"/>
              <a:t> Automation systems can pick up the payload based on the version. Just like Service Contract in WCF.</a:t>
            </a:r>
          </a:p>
          <a:p>
            <a:endParaRPr lang="en-US" dirty="0" smtClean="0"/>
          </a:p>
          <a:p>
            <a:r>
              <a:rPr lang="en-US" dirty="0" smtClean="0"/>
              <a:t>Task and Opcodes</a:t>
            </a:r>
            <a:r>
              <a:rPr lang="en-US" baseline="0" dirty="0" smtClean="0"/>
              <a:t> are </a:t>
            </a:r>
            <a:r>
              <a:rPr lang="en-US" b="1" baseline="0" dirty="0" smtClean="0"/>
              <a:t>not available </a:t>
            </a:r>
            <a:r>
              <a:rPr lang="en-US" baseline="0" dirty="0" smtClean="0"/>
              <a:t>for </a:t>
            </a:r>
            <a:r>
              <a:rPr lang="en-US" baseline="0" dirty="0" err="1" smtClean="0"/>
              <a:t>EventListener.EnableEvent</a:t>
            </a:r>
            <a:r>
              <a:rPr lang="en-US" baseline="0" dirty="0" smtClean="0"/>
              <a:t>() but we can use it with Slab’s </a:t>
            </a:r>
            <a:r>
              <a:rPr lang="en-US" b="1" baseline="0" dirty="0" err="1" smtClean="0"/>
              <a:t>ObservableEventListener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15F800E-3097-4A90-977F-CE32AFDE4009}" type="slidenum">
              <a:rPr lang="en-US" smtClean="0"/>
              <a:t>11</a:t>
            </a:fld>
            <a:endParaRPr lang="en-US"/>
          </a:p>
        </p:txBody>
      </p:sp>
    </p:spTree>
    <p:extLst>
      <p:ext uri="{BB962C8B-B14F-4D97-AF65-F5344CB8AC3E}">
        <p14:creationId xmlns:p14="http://schemas.microsoft.com/office/powerpoint/2010/main" val="323806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SampleEventSourceWithAttributes</a:t>
            </a:r>
            <a:r>
              <a:rPr lang="en-US" b="1" dirty="0" smtClean="0"/>
              <a:t> solution</a:t>
            </a:r>
          </a:p>
          <a:p>
            <a:endParaRPr lang="en-US" b="1" dirty="0" smtClean="0"/>
          </a:p>
          <a:p>
            <a:r>
              <a:rPr lang="en-US" dirty="0" smtClean="0"/>
              <a:t>Create an event source with attributes. Hook up the EventSource with</a:t>
            </a:r>
            <a:r>
              <a:rPr lang="en-US" baseline="0" dirty="0" smtClean="0"/>
              <a:t> a listener including keywords and level.</a:t>
            </a:r>
            <a:endParaRPr lang="en-US" dirty="0"/>
          </a:p>
        </p:txBody>
      </p:sp>
      <p:sp>
        <p:nvSpPr>
          <p:cNvPr id="4" name="Slide Number Placeholder 3"/>
          <p:cNvSpPr>
            <a:spLocks noGrp="1"/>
          </p:cNvSpPr>
          <p:nvPr>
            <p:ph type="sldNum" sz="quarter" idx="10"/>
          </p:nvPr>
        </p:nvSpPr>
        <p:spPr/>
        <p:txBody>
          <a:bodyPr/>
          <a:lstStyle/>
          <a:p>
            <a:fld id="{215F800E-3097-4A90-977F-CE32AFDE4009}" type="slidenum">
              <a:rPr lang="en-US" smtClean="0"/>
              <a:t>12</a:t>
            </a:fld>
            <a:endParaRPr lang="en-US"/>
          </a:p>
        </p:txBody>
      </p:sp>
    </p:spTree>
    <p:extLst>
      <p:ext uri="{BB962C8B-B14F-4D97-AF65-F5344CB8AC3E}">
        <p14:creationId xmlns:p14="http://schemas.microsoft.com/office/powerpoint/2010/main" val="2494188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discussed before, Event Source is about authoring the</a:t>
            </a:r>
            <a:r>
              <a:rPr lang="en-US" baseline="0" dirty="0" smtClean="0"/>
              <a:t> events. SLAB is an example for events consumption.</a:t>
            </a:r>
            <a:endParaRPr lang="en-US" dirty="0"/>
          </a:p>
        </p:txBody>
      </p:sp>
      <p:sp>
        <p:nvSpPr>
          <p:cNvPr id="4" name="Slide Number Placeholder 3"/>
          <p:cNvSpPr>
            <a:spLocks noGrp="1"/>
          </p:cNvSpPr>
          <p:nvPr>
            <p:ph type="sldNum" sz="quarter" idx="10"/>
          </p:nvPr>
        </p:nvSpPr>
        <p:spPr/>
        <p:txBody>
          <a:bodyPr/>
          <a:lstStyle/>
          <a:p>
            <a:fld id="{215F800E-3097-4A90-977F-CE32AFDE4009}" type="slidenum">
              <a:rPr lang="en-US" smtClean="0"/>
              <a:t>13</a:t>
            </a:fld>
            <a:endParaRPr lang="en-US"/>
          </a:p>
        </p:txBody>
      </p:sp>
    </p:spTree>
    <p:extLst>
      <p:ext uri="{BB962C8B-B14F-4D97-AF65-F5344CB8AC3E}">
        <p14:creationId xmlns:p14="http://schemas.microsoft.com/office/powerpoint/2010/main" val="4240284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Segoe UI Light" pitchFamily="34" charset="0"/>
                <a:ea typeface="+mn-ea"/>
                <a:cs typeface="+mn-cs"/>
              </a:rPr>
              <a:t> </a:t>
            </a:r>
            <a:r>
              <a:rPr lang="en-US" sz="1200" b="0" i="1" u="none" strike="noStrike" kern="1200" baseline="0" dirty="0" smtClean="0">
                <a:solidFill>
                  <a:schemeClr val="tx1"/>
                </a:solidFill>
                <a:latin typeface="Segoe UI Light" pitchFamily="34" charset="0"/>
                <a:ea typeface="+mn-ea"/>
                <a:cs typeface="+mn-cs"/>
              </a:rPr>
              <a:t>Rx is a library for composing asynchronous and event-based programs using observable collections. </a:t>
            </a:r>
            <a:endParaRPr lang="en-US" sz="1200" b="0" i="0" u="none" strike="noStrike" kern="1200" baseline="0" dirty="0" smtClean="0">
              <a:solidFill>
                <a:schemeClr val="tx1"/>
              </a:solidFill>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215F800E-3097-4A90-977F-CE32AFDE4009}" type="slidenum">
              <a:rPr lang="en-US" smtClean="0"/>
              <a:t>14</a:t>
            </a:fld>
            <a:endParaRPr lang="en-US"/>
          </a:p>
        </p:txBody>
      </p:sp>
    </p:spTree>
    <p:extLst>
      <p:ext uri="{BB962C8B-B14F-4D97-AF65-F5344CB8AC3E}">
        <p14:creationId xmlns:p14="http://schemas.microsoft.com/office/powerpoint/2010/main" val="2163158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example</a:t>
            </a:r>
            <a:r>
              <a:rPr lang="en-US" baseline="0" dirty="0" smtClean="0"/>
              <a:t> of </a:t>
            </a:r>
            <a:r>
              <a:rPr lang="en-US" baseline="0" dirty="0" err="1" smtClean="0"/>
              <a:t>InProc</a:t>
            </a:r>
            <a:r>
              <a:rPr lang="en-US" baseline="0" dirty="0" smtClean="0"/>
              <a:t> Sink</a:t>
            </a:r>
            <a:endParaRPr lang="en-US" dirty="0" smtClean="0"/>
          </a:p>
          <a:p>
            <a:r>
              <a:rPr lang="en-US" dirty="0" smtClean="0"/>
              <a:t>Install</a:t>
            </a:r>
            <a:r>
              <a:rPr lang="en-US" baseline="0" dirty="0" smtClean="0"/>
              <a:t> Rx before this example as the extension method for </a:t>
            </a:r>
            <a:r>
              <a:rPr lang="en-US" baseline="0" dirty="0" err="1" smtClean="0"/>
              <a:t>Iobservable.Subscribe</a:t>
            </a:r>
            <a:r>
              <a:rPr lang="en-US" baseline="0" dirty="0" smtClean="0"/>
              <a:t>() is available in the Rx nugget package.</a:t>
            </a:r>
            <a:endParaRPr lang="en-US" dirty="0" smtClean="0"/>
          </a:p>
          <a:p>
            <a:r>
              <a:rPr lang="en-US" dirty="0" smtClean="0"/>
              <a:t>When is </a:t>
            </a:r>
            <a:r>
              <a:rPr lang="en-US" dirty="0" err="1" smtClean="0"/>
              <a:t>OnCompleted</a:t>
            </a:r>
            <a:r>
              <a:rPr lang="en-US" baseline="0" dirty="0" smtClean="0"/>
              <a:t> gets invoked? </a:t>
            </a:r>
          </a:p>
          <a:p>
            <a:endParaRPr lang="en-US" dirty="0"/>
          </a:p>
        </p:txBody>
      </p:sp>
      <p:sp>
        <p:nvSpPr>
          <p:cNvPr id="4" name="Slide Number Placeholder 3"/>
          <p:cNvSpPr>
            <a:spLocks noGrp="1"/>
          </p:cNvSpPr>
          <p:nvPr>
            <p:ph type="sldNum" sz="quarter" idx="10"/>
          </p:nvPr>
        </p:nvSpPr>
        <p:spPr/>
        <p:txBody>
          <a:bodyPr/>
          <a:lstStyle/>
          <a:p>
            <a:fld id="{215F800E-3097-4A90-977F-CE32AFDE4009}" type="slidenum">
              <a:rPr lang="en-US" smtClean="0"/>
              <a:t>15</a:t>
            </a:fld>
            <a:endParaRPr lang="en-US"/>
          </a:p>
        </p:txBody>
      </p:sp>
    </p:spTree>
    <p:extLst>
      <p:ext uri="{BB962C8B-B14F-4D97-AF65-F5344CB8AC3E}">
        <p14:creationId xmlns:p14="http://schemas.microsoft.com/office/powerpoint/2010/main" val="3458939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5F800E-3097-4A90-977F-CE32AFDE4009}" type="slidenum">
              <a:rPr lang="en-US" smtClean="0"/>
              <a:t>16</a:t>
            </a:fld>
            <a:endParaRPr lang="en-US"/>
          </a:p>
        </p:txBody>
      </p:sp>
    </p:spTree>
    <p:extLst>
      <p:ext uri="{BB962C8B-B14F-4D97-AF65-F5344CB8AC3E}">
        <p14:creationId xmlns:p14="http://schemas.microsoft.com/office/powerpoint/2010/main" val="3875902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do we need to unit test Event Source?</a:t>
            </a:r>
          </a:p>
          <a:p>
            <a:r>
              <a:rPr lang="en-US" dirty="0" smtClean="0"/>
              <a:t>As we know</a:t>
            </a:r>
            <a:r>
              <a:rPr lang="en-US" baseline="0" dirty="0" smtClean="0"/>
              <a:t> that Event methods in Event Source are used to generate ETW Event Types. The manifest for these event types are generated based on the [Event] method parameters. It is possible that we are not using the method parameter appropriately in </a:t>
            </a:r>
            <a:r>
              <a:rPr lang="en-US" baseline="0" dirty="0" err="1" smtClean="0"/>
              <a:t>EventSource.WriteEvent</a:t>
            </a:r>
            <a:r>
              <a:rPr lang="en-US" baseline="0" dirty="0" smtClean="0"/>
              <a:t>() method. It might cause runtime failure.</a:t>
            </a:r>
          </a:p>
          <a:p>
            <a:endParaRPr lang="en-US" baseline="0" dirty="0" smtClean="0"/>
          </a:p>
          <a:p>
            <a:r>
              <a:rPr lang="en-US" baseline="0" dirty="0" smtClean="0"/>
              <a:t>There are three properties on EventSourceAnalyzer. The static method </a:t>
            </a:r>
            <a:r>
              <a:rPr lang="en-US" baseline="0" dirty="0" err="1" smtClean="0"/>
              <a:t>InspectAll</a:t>
            </a:r>
            <a:r>
              <a:rPr lang="en-US" baseline="0" dirty="0" smtClean="0"/>
              <a:t> tests the EventSource with default values for these.</a:t>
            </a:r>
            <a:endParaRPr lang="en-US" dirty="0"/>
          </a:p>
        </p:txBody>
      </p:sp>
      <p:sp>
        <p:nvSpPr>
          <p:cNvPr id="4" name="Slide Number Placeholder 3"/>
          <p:cNvSpPr>
            <a:spLocks noGrp="1"/>
          </p:cNvSpPr>
          <p:nvPr>
            <p:ph type="sldNum" sz="quarter" idx="10"/>
          </p:nvPr>
        </p:nvSpPr>
        <p:spPr/>
        <p:txBody>
          <a:bodyPr/>
          <a:lstStyle/>
          <a:p>
            <a:fld id="{215F800E-3097-4A90-977F-CE32AFDE4009}" type="slidenum">
              <a:rPr lang="en-US" smtClean="0"/>
              <a:t>17</a:t>
            </a:fld>
            <a:endParaRPr lang="en-US"/>
          </a:p>
        </p:txBody>
      </p:sp>
    </p:spTree>
    <p:extLst>
      <p:ext uri="{BB962C8B-B14F-4D97-AF65-F5344CB8AC3E}">
        <p14:creationId xmlns:p14="http://schemas.microsoft.com/office/powerpoint/2010/main" val="1639995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Verbosity Threshold is an </a:t>
            </a:r>
            <a:r>
              <a:rPr lang="en-US" dirty="0" err="1" smtClean="0"/>
              <a:t>EventLevel</a:t>
            </a:r>
            <a:r>
              <a:rPr lang="en-US" dirty="0" smtClean="0"/>
              <a:t>.</a:t>
            </a:r>
            <a:r>
              <a:rPr lang="en-US" baseline="0" dirty="0" smtClean="0"/>
              <a:t> The value specified would record extra details about the events equal to or greater than the specified level.</a:t>
            </a:r>
          </a:p>
          <a:p>
            <a:endParaRPr lang="en-US" baseline="0" dirty="0" smtClean="0"/>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DateTimeFormat</a:t>
            </a:r>
            <a:r>
              <a:rPr lang="en-US" sz="1200" b="0" i="0" kern="1200" dirty="0" smtClean="0">
                <a:solidFill>
                  <a:schemeClr val="tx1"/>
                </a:solidFill>
                <a:effectLst/>
                <a:latin typeface="+mn-lt"/>
                <a:ea typeface="+mn-ea"/>
                <a:cs typeface="+mn-cs"/>
              </a:rPr>
              <a:t> is not for the payload data. It is for the event data. If you look at the log file, you can find that all the events are logged </a:t>
            </a:r>
            <a:r>
              <a:rPr lang="en-US" sz="1200" b="0" i="0" kern="1200" dirty="0" err="1" smtClean="0">
                <a:solidFill>
                  <a:schemeClr val="tx1"/>
                </a:solidFill>
                <a:effectLst/>
                <a:latin typeface="+mn-lt"/>
                <a:ea typeface="+mn-ea"/>
                <a:cs typeface="+mn-cs"/>
              </a:rPr>
              <a:t>with</a:t>
            </a:r>
            <a:r>
              <a:rPr lang="en-US" sz="1200" b="0" i="1" kern="1200" dirty="0" err="1" smtClean="0">
                <a:solidFill>
                  <a:schemeClr val="tx1"/>
                </a:solidFill>
                <a:effectLst/>
                <a:latin typeface="+mn-lt"/>
                <a:ea typeface="+mn-ea"/>
                <a:cs typeface="+mn-cs"/>
              </a:rPr>
              <a:t>TimeStamp</a:t>
            </a:r>
            <a:r>
              <a:rPr lang="en-US" sz="1200" b="0" i="0" kern="1200" dirty="0" smtClean="0">
                <a:solidFill>
                  <a:schemeClr val="tx1"/>
                </a:solidFill>
                <a:effectLst/>
                <a:latin typeface="+mn-lt"/>
                <a:ea typeface="+mn-ea"/>
                <a:cs typeface="+mn-cs"/>
              </a:rPr>
              <a:t>. This formatting is to applied for that Timestamp.</a:t>
            </a:r>
          </a:p>
          <a:p>
            <a:endParaRPr lang="en-US" sz="1200" b="0" i="0" kern="1200" baseline="0" dirty="0" smtClean="0">
              <a:solidFill>
                <a:schemeClr val="tx1"/>
              </a:solidFill>
              <a:effectLst/>
              <a:latin typeface="+mn-lt"/>
              <a:ea typeface="+mn-ea"/>
              <a:cs typeface="+mn-cs"/>
            </a:endParaRP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15F800E-3097-4A90-977F-CE32AFDE4009}" type="slidenum">
              <a:rPr lang="en-US" smtClean="0"/>
              <a:t>18</a:t>
            </a:fld>
            <a:endParaRPr lang="en-US"/>
          </a:p>
        </p:txBody>
      </p:sp>
    </p:spTree>
    <p:extLst>
      <p:ext uri="{BB962C8B-B14F-4D97-AF65-F5344CB8AC3E}">
        <p14:creationId xmlns:p14="http://schemas.microsoft.com/office/powerpoint/2010/main" val="4145058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Get events out of the originating process using ETW and has a dedicated process just to persist the events to different destinations.</a:t>
            </a:r>
          </a:p>
          <a:p>
            <a:endParaRPr lang="en-US" dirty="0"/>
          </a:p>
        </p:txBody>
      </p:sp>
      <p:sp>
        <p:nvSpPr>
          <p:cNvPr id="4" name="Slide Number Placeholder 3"/>
          <p:cNvSpPr>
            <a:spLocks noGrp="1"/>
          </p:cNvSpPr>
          <p:nvPr>
            <p:ph type="sldNum" sz="quarter" idx="10"/>
          </p:nvPr>
        </p:nvSpPr>
        <p:spPr/>
        <p:txBody>
          <a:bodyPr/>
          <a:lstStyle/>
          <a:p>
            <a:fld id="{215F800E-3097-4A90-977F-CE32AFDE4009}" type="slidenum">
              <a:rPr lang="en-US" smtClean="0"/>
              <a:t>19</a:t>
            </a:fld>
            <a:endParaRPr lang="en-US"/>
          </a:p>
        </p:txBody>
      </p:sp>
    </p:spTree>
    <p:extLst>
      <p:ext uri="{BB962C8B-B14F-4D97-AF65-F5344CB8AC3E}">
        <p14:creationId xmlns:p14="http://schemas.microsoft.com/office/powerpoint/2010/main" val="264046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Psycopath</a:t>
            </a:r>
            <a:r>
              <a:rPr lang="en-US" dirty="0" smtClean="0"/>
              <a:t> joke</a:t>
            </a:r>
            <a:endParaRPr lang="en-US" dirty="0"/>
          </a:p>
        </p:txBody>
      </p:sp>
      <p:sp>
        <p:nvSpPr>
          <p:cNvPr id="4" name="Slide Number Placeholder 3"/>
          <p:cNvSpPr>
            <a:spLocks noGrp="1"/>
          </p:cNvSpPr>
          <p:nvPr>
            <p:ph type="sldNum" sz="quarter" idx="10"/>
          </p:nvPr>
        </p:nvSpPr>
        <p:spPr/>
        <p:txBody>
          <a:bodyPr/>
          <a:lstStyle/>
          <a:p>
            <a:fld id="{215F800E-3097-4A90-977F-CE32AFDE4009}" type="slidenum">
              <a:rPr lang="en-US" smtClean="0"/>
              <a:t>2</a:t>
            </a:fld>
            <a:endParaRPr lang="en-US"/>
          </a:p>
        </p:txBody>
      </p:sp>
    </p:spTree>
    <p:extLst>
      <p:ext uri="{BB962C8B-B14F-4D97-AF65-F5344CB8AC3E}">
        <p14:creationId xmlns:p14="http://schemas.microsoft.com/office/powerpoint/2010/main" val="21084793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5F800E-3097-4A90-977F-CE32AFDE4009}" type="slidenum">
              <a:rPr lang="en-US" smtClean="0"/>
              <a:t>21</a:t>
            </a:fld>
            <a:endParaRPr lang="en-US"/>
          </a:p>
        </p:txBody>
      </p:sp>
    </p:spTree>
    <p:extLst>
      <p:ext uri="{BB962C8B-B14F-4D97-AF65-F5344CB8AC3E}">
        <p14:creationId xmlns:p14="http://schemas.microsoft.com/office/powerpoint/2010/main" val="620902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[Strongly</a:t>
            </a:r>
            <a:r>
              <a:rPr lang="en-US" baseline="0" dirty="0" smtClean="0"/>
              <a:t> Typed Events.doc</a:t>
            </a:r>
            <a:r>
              <a:rPr lang="en-US" dirty="0" smtClean="0"/>
              <a:t>]:</a:t>
            </a:r>
            <a:r>
              <a:rPr lang="en-US" baseline="0" dirty="0" smtClean="0"/>
              <a:t> https://www.google.com/url?sa=t&amp;rct=j&amp;q=&amp;esrc=s&amp;source=web&amp;cd=1&amp;cad=rja&amp;ved=0CCkQFjAA&amp;url=http%3A%2F%2Fblogs.msdn.com%2Fcfs-filesystemfile.ashx%2F__key%2Fcommunityserver-components-postattachments%2F00-10-32-81-89%2FStronglyTypedEvents.docx&amp;ei=EatcUvvGENi34AP-_4CoDg&amp;usg=AFQjCNEFGojvfbQu4td41D9BGR1uIJUTKQ</a:t>
            </a:r>
          </a:p>
          <a:p>
            <a:endParaRPr lang="en-US" baseline="0" dirty="0" smtClean="0"/>
          </a:p>
          <a:p>
            <a:r>
              <a:rPr lang="en-US" b="1" dirty="0" smtClean="0"/>
              <a:t>Event Commands: </a:t>
            </a:r>
            <a:r>
              <a:rPr lang="en-US" dirty="0" smtClean="0"/>
              <a:t>Enable, Disable, </a:t>
            </a:r>
            <a:r>
              <a:rPr lang="en-US" dirty="0" err="1" smtClean="0"/>
              <a:t>SendManifest</a:t>
            </a:r>
            <a:r>
              <a:rPr lang="en-US" dirty="0" smtClean="0"/>
              <a:t>, Update</a:t>
            </a:r>
          </a:p>
          <a:p>
            <a:endParaRPr lang="en-US" dirty="0" smtClean="0"/>
          </a:p>
          <a:p>
            <a:r>
              <a:rPr lang="en-US" dirty="0" smtClean="0">
                <a:hlinkClick r:id="rId3"/>
              </a:rPr>
              <a:t>http://msdn.microsoft.com/en-us/library/windows/desktop/aa364101(v=vs.85).aspx</a:t>
            </a:r>
            <a:endParaRPr lang="en-US" dirty="0" smtClean="0"/>
          </a:p>
          <a:p>
            <a:endParaRPr lang="en-US" dirty="0" smtClean="0"/>
          </a:p>
          <a:p>
            <a:endParaRPr lang="en-US" dirty="0" smtClean="0"/>
          </a:p>
          <a:p>
            <a:r>
              <a:rPr lang="en-US" dirty="0" smtClean="0">
                <a:hlinkClick r:id="rId4"/>
              </a:rPr>
              <a:t>http://msdn.microsoft.com/en-us/library/windows/desktop/aa363881(v=vs.85).aspx</a:t>
            </a:r>
            <a:endParaRPr lang="en-US" dirty="0"/>
          </a:p>
        </p:txBody>
      </p:sp>
      <p:sp>
        <p:nvSpPr>
          <p:cNvPr id="4" name="Slide Number Placeholder 3"/>
          <p:cNvSpPr>
            <a:spLocks noGrp="1"/>
          </p:cNvSpPr>
          <p:nvPr>
            <p:ph type="sldNum" sz="quarter" idx="10"/>
          </p:nvPr>
        </p:nvSpPr>
        <p:spPr/>
        <p:txBody>
          <a:bodyPr/>
          <a:lstStyle/>
          <a:p>
            <a:fld id="{215F800E-3097-4A90-977F-CE32AFDE4009}" type="slidenum">
              <a:rPr lang="en-US" smtClean="0"/>
              <a:t>22</a:t>
            </a:fld>
            <a:endParaRPr lang="en-US"/>
          </a:p>
        </p:txBody>
      </p:sp>
    </p:spTree>
    <p:extLst>
      <p:ext uri="{BB962C8B-B14F-4D97-AF65-F5344CB8AC3E}">
        <p14:creationId xmlns:p14="http://schemas.microsoft.com/office/powerpoint/2010/main" val="274368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manifest is embedded in the provider binary, which means that the provider must be available on the computer for the consumer to consume its events. </a:t>
            </a: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There are two fundamentally different ways to access ETW manifests - installed and in-line. All of the older APIs in </a:t>
            </a:r>
            <a:r>
              <a:rPr lang="en-US" sz="1200" b="0" i="0" u="none" strike="noStrike" kern="1200" dirty="0" err="1" smtClean="0">
                <a:solidFill>
                  <a:schemeClr val="tx1"/>
                </a:solidFill>
                <a:effectLst/>
                <a:latin typeface="+mn-lt"/>
                <a:ea typeface="+mn-ea"/>
                <a:cs typeface="+mn-cs"/>
              </a:rPr>
              <a:t>System.Diagnostics.Eventing</a:t>
            </a:r>
            <a:r>
              <a:rPr lang="en-US" sz="1200" b="0" i="0" u="none" strike="noStrike" kern="1200" dirty="0" smtClean="0">
                <a:solidFill>
                  <a:schemeClr val="tx1"/>
                </a:solidFill>
                <a:effectLst/>
                <a:latin typeface="+mn-lt"/>
                <a:ea typeface="+mn-ea"/>
                <a:cs typeface="+mn-cs"/>
              </a:rPr>
              <a:t> expect installed APIs. This is problematic in many scenarios so the new </a:t>
            </a:r>
            <a:r>
              <a:rPr lang="en-US" sz="1200" b="0" i="0" u="none" strike="noStrike" kern="1200" dirty="0" err="1" smtClean="0">
                <a:solidFill>
                  <a:schemeClr val="tx1"/>
                </a:solidFill>
                <a:effectLst/>
                <a:latin typeface="+mn-lt"/>
                <a:ea typeface="+mn-ea"/>
                <a:cs typeface="+mn-cs"/>
              </a:rPr>
              <a:t>System.Diagnostics.Tracing</a:t>
            </a:r>
            <a:r>
              <a:rPr lang="en-US" sz="1200" b="0" i="0" u="none" strike="noStrike" kern="1200" dirty="0" smtClean="0">
                <a:solidFill>
                  <a:schemeClr val="tx1"/>
                </a:solidFill>
                <a:effectLst/>
                <a:latin typeface="+mn-lt"/>
                <a:ea typeface="+mn-ea"/>
                <a:cs typeface="+mn-cs"/>
              </a:rPr>
              <a:t> APIs were added in .NET 4.5</a:t>
            </a:r>
          </a:p>
          <a:p>
            <a:r>
              <a:rPr lang="en-US" sz="1200" b="0" i="0" u="none" strike="noStrike" kern="1200" dirty="0" smtClean="0">
                <a:solidFill>
                  <a:schemeClr val="tx1"/>
                </a:solidFill>
                <a:effectLst/>
                <a:latin typeface="+mn-lt"/>
                <a:ea typeface="+mn-ea"/>
                <a:cs typeface="+mn-cs"/>
              </a:rPr>
              <a:t>It will not work to cross over this boundary - I the simplest sense. Although if you wish to separately manage the manifest, you could probably make it work.</a:t>
            </a: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Moving from what's wrong to what you want to accomplish...</a:t>
            </a: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I would suggest that you abandon </a:t>
            </a:r>
            <a:r>
              <a:rPr lang="en-US" sz="1200" b="0" i="0" u="none" strike="noStrike" kern="1200" dirty="0" err="1" smtClean="0">
                <a:solidFill>
                  <a:schemeClr val="tx1"/>
                </a:solidFill>
                <a:effectLst/>
                <a:latin typeface="+mn-lt"/>
                <a:ea typeface="+mn-ea"/>
                <a:cs typeface="+mn-cs"/>
              </a:rPr>
              <a:t>EventLogReader</a:t>
            </a:r>
            <a:r>
              <a:rPr lang="en-US" sz="1200" b="0" i="0" u="none" strike="noStrike" kern="1200" dirty="0" smtClean="0">
                <a:solidFill>
                  <a:schemeClr val="tx1"/>
                </a:solidFill>
                <a:effectLst/>
                <a:latin typeface="+mn-lt"/>
                <a:ea typeface="+mn-ea"/>
                <a:cs typeface="+mn-cs"/>
              </a:rPr>
              <a:t> and explore the </a:t>
            </a:r>
            <a:r>
              <a:rPr lang="en-US" sz="1200" b="0" i="0" u="none" strike="noStrike" kern="1200" dirty="0" err="1" smtClean="0">
                <a:solidFill>
                  <a:schemeClr val="tx1"/>
                </a:solidFill>
                <a:effectLst/>
                <a:latin typeface="+mn-lt"/>
                <a:ea typeface="+mn-ea"/>
                <a:cs typeface="+mn-cs"/>
              </a:rPr>
              <a:t>NuGet</a:t>
            </a:r>
            <a:r>
              <a:rPr lang="en-US" sz="1200" b="0" i="0" u="none" strike="noStrike" kern="1200" dirty="0" smtClean="0">
                <a:solidFill>
                  <a:schemeClr val="tx1"/>
                </a:solidFill>
                <a:effectLst/>
                <a:latin typeface="+mn-lt"/>
                <a:ea typeface="+mn-ea"/>
                <a:cs typeface="+mn-cs"/>
              </a:rPr>
              <a:t> TraceEvent. This is the internals of PerfView (more or less) and has many samples - although the organization of the documentation is a bit weak and scattered and it will probably take you a few hours to feel grounded in this approach.</a:t>
            </a: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This would put you entirely on the strongly typed, future focused, </a:t>
            </a:r>
            <a:r>
              <a:rPr lang="en-US" sz="1200" b="0" i="0" u="none" strike="noStrike" kern="1200" dirty="0" err="1" smtClean="0">
                <a:solidFill>
                  <a:schemeClr val="tx1"/>
                </a:solidFill>
                <a:effectLst/>
                <a:latin typeface="+mn-lt"/>
                <a:ea typeface="+mn-ea"/>
                <a:cs typeface="+mn-cs"/>
              </a:rPr>
              <a:t>System.Diagnostics.Tracing</a:t>
            </a:r>
            <a:r>
              <a:rPr lang="en-US" sz="1200" b="0" i="0" u="none" strike="noStrike" kern="1200" dirty="0" smtClean="0">
                <a:solidFill>
                  <a:schemeClr val="tx1"/>
                </a:solidFill>
                <a:effectLst/>
                <a:latin typeface="+mn-lt"/>
                <a:ea typeface="+mn-ea"/>
                <a:cs typeface="+mn-cs"/>
              </a:rPr>
              <a:t> path of in-line manifests.</a:t>
            </a: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However, if you have a real reason to remain with the </a:t>
            </a:r>
            <a:r>
              <a:rPr lang="en-US" sz="1200" b="0" i="0" u="none" strike="noStrike" kern="1200" dirty="0" err="1" smtClean="0">
                <a:solidFill>
                  <a:schemeClr val="tx1"/>
                </a:solidFill>
                <a:effectLst/>
                <a:latin typeface="+mn-lt"/>
                <a:ea typeface="+mn-ea"/>
                <a:cs typeface="+mn-cs"/>
              </a:rPr>
              <a:t>EventLogReader</a:t>
            </a:r>
            <a:r>
              <a:rPr lang="en-US" sz="1200" b="0" i="0" u="none" strike="noStrike" kern="1200" dirty="0" smtClean="0">
                <a:solidFill>
                  <a:schemeClr val="tx1"/>
                </a:solidFill>
                <a:effectLst/>
                <a:latin typeface="+mn-lt"/>
                <a:ea typeface="+mn-ea"/>
                <a:cs typeface="+mn-cs"/>
              </a:rPr>
              <a:t>, I suggest that you explore the </a:t>
            </a:r>
            <a:r>
              <a:rPr lang="en-US" sz="1200" b="0" i="0" u="none" strike="noStrike" kern="1200" dirty="0" err="1" smtClean="0">
                <a:solidFill>
                  <a:schemeClr val="tx1"/>
                </a:solidFill>
                <a:effectLst/>
                <a:latin typeface="+mn-lt"/>
                <a:ea typeface="+mn-ea"/>
                <a:cs typeface="+mn-cs"/>
              </a:rPr>
              <a:t>NuGet</a:t>
            </a:r>
            <a:r>
              <a:rPr lang="en-US" sz="1200" b="0" i="0" u="none" strike="noStrike" kern="1200" dirty="0" smtClean="0">
                <a:solidFill>
                  <a:schemeClr val="tx1"/>
                </a:solidFill>
                <a:effectLst/>
                <a:latin typeface="+mn-lt"/>
                <a:ea typeface="+mn-ea"/>
                <a:cs typeface="+mn-cs"/>
              </a:rPr>
              <a:t> version (4.5.1) of EventSource (</a:t>
            </a:r>
            <a:r>
              <a:rPr lang="en-US" sz="1200" b="0" i="0" u="none" strike="noStrike" kern="1200" dirty="0" err="1" smtClean="0">
                <a:solidFill>
                  <a:schemeClr val="tx1"/>
                </a:solidFill>
                <a:effectLst/>
                <a:latin typeface="+mn-lt"/>
                <a:ea typeface="+mn-ea"/>
                <a:cs typeface="+mn-cs"/>
              </a:rPr>
              <a:t>Microsoft.Diagnostics.Tracing</a:t>
            </a:r>
            <a:r>
              <a:rPr lang="en-US" sz="1200" b="0" i="0" u="none" strike="noStrike" kern="1200" dirty="0" smtClean="0">
                <a:solidFill>
                  <a:schemeClr val="tx1"/>
                </a:solidFill>
                <a:effectLst/>
                <a:latin typeface="+mn-lt"/>
                <a:ea typeface="+mn-ea"/>
                <a:cs typeface="+mn-cs"/>
              </a:rPr>
              <a:t>). This has support for creating manifests, particularly in the external (check packages\&lt;ugly&gt;\tools)EventRegister.exe. Yes, I know it's a bit surprising that </a:t>
            </a:r>
            <a:r>
              <a:rPr lang="en-US" sz="1200" b="0" i="0" u="none" strike="noStrike" kern="1200" dirty="0" err="1" smtClean="0">
                <a:solidFill>
                  <a:schemeClr val="tx1"/>
                </a:solidFill>
                <a:effectLst/>
                <a:latin typeface="+mn-lt"/>
                <a:ea typeface="+mn-ea"/>
                <a:cs typeface="+mn-cs"/>
              </a:rPr>
              <a:t>EventRegister</a:t>
            </a:r>
            <a:r>
              <a:rPr lang="en-US" sz="1200" b="0" i="0" u="none" strike="noStrike" kern="1200" dirty="0" smtClean="0">
                <a:solidFill>
                  <a:schemeClr val="tx1"/>
                </a:solidFill>
                <a:effectLst/>
                <a:latin typeface="+mn-lt"/>
                <a:ea typeface="+mn-ea"/>
                <a:cs typeface="+mn-cs"/>
              </a:rPr>
              <a:t> doesn't actually register anything, but if you read the docs I think you'll work out how to create the input to wevtutil.exe. You can find some on this in the 4.5.1 EventSource samples.</a:t>
            </a:r>
          </a:p>
          <a:p>
            <a:r>
              <a:rPr lang="en-US" sz="1200" b="0" i="0" u="none" strike="noStrike" kern="1200" dirty="0" smtClean="0">
                <a:solidFill>
                  <a:schemeClr val="tx1"/>
                </a:solidFill>
                <a:effectLst/>
                <a:latin typeface="+mn-lt"/>
                <a:ea typeface="+mn-ea"/>
                <a:cs typeface="+mn-cs"/>
              </a:rPr>
              <a:t>If you're using EventSource, it's best to follow Vance Morrison's blog and soon mine, and if you have </a:t>
            </a:r>
            <a:r>
              <a:rPr lang="en-US" sz="1200" b="0" i="0" u="none" strike="noStrike" kern="1200" dirty="0" err="1" smtClean="0">
                <a:solidFill>
                  <a:schemeClr val="tx1"/>
                </a:solidFill>
                <a:effectLst/>
                <a:latin typeface="+mn-lt"/>
                <a:ea typeface="+mn-ea"/>
                <a:cs typeface="+mn-cs"/>
              </a:rPr>
              <a:t>Pluralsight</a:t>
            </a:r>
            <a:r>
              <a:rPr lang="en-US" sz="1200" b="0" i="0" u="none" strike="noStrike" kern="1200" dirty="0" smtClean="0">
                <a:solidFill>
                  <a:schemeClr val="tx1"/>
                </a:solidFill>
                <a:effectLst/>
                <a:latin typeface="+mn-lt"/>
                <a:ea typeface="+mn-ea"/>
                <a:cs typeface="+mn-cs"/>
              </a:rPr>
              <a:t> you might be happy to know that I'm releasing an ETW in .NET video, hopefully in early October.</a:t>
            </a:r>
          </a:p>
          <a:p>
            <a:r>
              <a:rPr lang="en-US" sz="1200" b="0" i="0" u="none" strike="noStrike" kern="1200" dirty="0" smtClean="0">
                <a:solidFill>
                  <a:schemeClr val="tx1"/>
                </a:solidFill>
                <a:effectLst/>
                <a:latin typeface="+mn-lt"/>
                <a:ea typeface="+mn-ea"/>
                <a:cs typeface="+mn-cs"/>
              </a:rPr>
              <a:t>Hope this helps,</a:t>
            </a:r>
          </a:p>
          <a:p>
            <a:r>
              <a:rPr lang="en-US" sz="1200" b="0" i="0" u="none" strike="noStrike" kern="1200" dirty="0" smtClean="0">
                <a:solidFill>
                  <a:schemeClr val="tx1"/>
                </a:solidFill>
                <a:effectLst/>
                <a:latin typeface="+mn-lt"/>
                <a:ea typeface="+mn-ea"/>
                <a:cs typeface="+mn-cs"/>
              </a:rPr>
              <a:t>Kathleen Dollard</a:t>
            </a:r>
          </a:p>
          <a:p>
            <a:r>
              <a:rPr lang="en-US" sz="1200" b="0" i="0" u="none" strike="noStrike" kern="1200" dirty="0" smtClean="0">
                <a:solidFill>
                  <a:schemeClr val="tx1"/>
                </a:solidFill>
                <a:effectLst/>
                <a:latin typeface="+mn-lt"/>
                <a:ea typeface="+mn-ea"/>
                <a:cs typeface="+mn-cs"/>
              </a:rPr>
              <a:t/>
            </a:r>
            <a:br>
              <a:rPr lang="en-US" sz="1200" b="0" i="0" u="none" strike="noStrike"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215F800E-3097-4A90-977F-CE32AFDE4009}" type="slidenum">
              <a:rPr lang="en-US" smtClean="0"/>
              <a:t>23</a:t>
            </a:fld>
            <a:endParaRPr lang="en-US"/>
          </a:p>
        </p:txBody>
      </p:sp>
    </p:spTree>
    <p:extLst>
      <p:ext uri="{BB962C8B-B14F-4D97-AF65-F5344CB8AC3E}">
        <p14:creationId xmlns:p14="http://schemas.microsoft.com/office/powerpoint/2010/main" val="3376535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http://blogs.msdn.com/b/vancem/archive/2013/08/10/wpr-wpa-support-for-viewing-system-diagnostics-tracing-eventsource.aspx</a:t>
            </a:r>
            <a:endParaRPr lang="en-US" dirty="0" smtClean="0"/>
          </a:p>
          <a:p>
            <a:endParaRPr lang="en-US" dirty="0" smtClean="0"/>
          </a:p>
          <a:p>
            <a:r>
              <a:rPr lang="en-US" dirty="0" smtClean="0"/>
              <a:t>We can use either of </a:t>
            </a:r>
            <a:r>
              <a:rPr lang="en-US" dirty="0" err="1" smtClean="0"/>
              <a:t>PerfView</a:t>
            </a:r>
            <a:r>
              <a:rPr lang="en-US" dirty="0" smtClean="0"/>
              <a:t>, </a:t>
            </a:r>
            <a:r>
              <a:rPr lang="en-US" dirty="0" err="1" smtClean="0"/>
              <a:t>Xperf</a:t>
            </a:r>
            <a:r>
              <a:rPr lang="en-US" dirty="0" smtClean="0"/>
              <a:t> or WPR to </a:t>
            </a:r>
            <a:r>
              <a:rPr lang="en-US" b="1" dirty="0" smtClean="0"/>
              <a:t>collect events data</a:t>
            </a:r>
            <a:r>
              <a:rPr lang="en-US" dirty="0" smtClean="0"/>
              <a:t>. For </a:t>
            </a:r>
            <a:r>
              <a:rPr lang="en-US" dirty="0" err="1" smtClean="0"/>
              <a:t>xperf</a:t>
            </a:r>
            <a:r>
              <a:rPr lang="en-US" dirty="0" smtClean="0"/>
              <a:t>, we need GUID</a:t>
            </a:r>
            <a:r>
              <a:rPr lang="en-US" baseline="0" dirty="0" smtClean="0"/>
              <a:t> as it cannot work with </a:t>
            </a:r>
            <a:r>
              <a:rPr lang="en-US" baseline="0" dirty="0" err="1" smtClean="0"/>
              <a:t>EventSource’s</a:t>
            </a:r>
            <a:r>
              <a:rPr lang="en-US" baseline="0" dirty="0" smtClean="0"/>
              <a:t> name.</a:t>
            </a:r>
            <a:endParaRPr lang="en-US" dirty="0"/>
          </a:p>
        </p:txBody>
      </p:sp>
      <p:sp>
        <p:nvSpPr>
          <p:cNvPr id="4" name="Slide Number Placeholder 3"/>
          <p:cNvSpPr>
            <a:spLocks noGrp="1"/>
          </p:cNvSpPr>
          <p:nvPr>
            <p:ph type="sldNum" sz="quarter" idx="10"/>
          </p:nvPr>
        </p:nvSpPr>
        <p:spPr/>
        <p:txBody>
          <a:bodyPr/>
          <a:lstStyle/>
          <a:p>
            <a:fld id="{215F800E-3097-4A90-977F-CE32AFDE4009}" type="slidenum">
              <a:rPr lang="en-US" smtClean="0"/>
              <a:t>24</a:t>
            </a:fld>
            <a:endParaRPr lang="en-US"/>
          </a:p>
        </p:txBody>
      </p:sp>
    </p:spTree>
    <p:extLst>
      <p:ext uri="{BB962C8B-B14F-4D97-AF65-F5344CB8AC3E}">
        <p14:creationId xmlns:p14="http://schemas.microsoft.com/office/powerpoint/2010/main" val="2731811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smtClean="0">
                <a:solidFill>
                  <a:schemeClr val="tx1"/>
                </a:solidFill>
                <a:effectLst/>
                <a:latin typeface="+mn-lt"/>
                <a:ea typeface="+mn-ea"/>
                <a:cs typeface="+mn-cs"/>
              </a:rPr>
              <a:t>perfmonitor</a:t>
            </a:r>
            <a:r>
              <a:rPr lang="en-US" sz="1200" b="1" kern="1200" dirty="0" smtClean="0">
                <a:solidFill>
                  <a:schemeClr val="tx1"/>
                </a:solidFill>
                <a:effectLst/>
                <a:latin typeface="+mn-lt"/>
                <a:ea typeface="+mn-ea"/>
                <a:cs typeface="+mn-cs"/>
              </a:rPr>
              <a:t> listSessions </a:t>
            </a:r>
            <a:r>
              <a:rPr lang="en-US" sz="1200" kern="1200" dirty="0" smtClean="0">
                <a:solidFill>
                  <a:schemeClr val="tx1"/>
                </a:solidFill>
                <a:effectLst/>
                <a:latin typeface="+mn-lt"/>
                <a:ea typeface="+mn-ea"/>
                <a:cs typeface="+mn-cs"/>
              </a:rPr>
              <a:t>[all ETW sessions in system]</a:t>
            </a:r>
          </a:p>
          <a:p>
            <a:r>
              <a:rPr lang="en-US" sz="1200" b="1" kern="1200" dirty="0" smtClean="0">
                <a:solidFill>
                  <a:schemeClr val="tx1"/>
                </a:solidFill>
                <a:effectLst/>
                <a:latin typeface="+mn-lt"/>
                <a:ea typeface="+mn-ea"/>
                <a:cs typeface="+mn-cs"/>
              </a:rPr>
              <a:t>perfmonitor.exe </a:t>
            </a:r>
            <a:r>
              <a:rPr lang="en-US" sz="1200" b="1" kern="1200" dirty="0" err="1" smtClean="0">
                <a:solidFill>
                  <a:schemeClr val="tx1"/>
                </a:solidFill>
                <a:effectLst/>
                <a:latin typeface="+mn-lt"/>
                <a:ea typeface="+mn-ea"/>
                <a:cs typeface="+mn-cs"/>
              </a:rPr>
              <a:t>listsources</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PerfView</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ProjectOutput</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EventSourceFormatting</a:t>
            </a:r>
            <a:r>
              <a:rPr lang="en-US" sz="1200" b="1" kern="1200" dirty="0" smtClean="0">
                <a:solidFill>
                  <a:schemeClr val="tx1"/>
                </a:solidFill>
                <a:effectLst/>
                <a:latin typeface="+mn-lt"/>
                <a:ea typeface="+mn-ea"/>
                <a:cs typeface="+mn-cs"/>
              </a:rPr>
              <a:t>/EventSourceFormatting.exe"</a:t>
            </a:r>
          </a:p>
          <a:p>
            <a:r>
              <a:rPr lang="en-US" sz="1200" b="1" kern="1200" dirty="0" smtClean="0">
                <a:solidFill>
                  <a:schemeClr val="tx1"/>
                </a:solidFill>
                <a:effectLst/>
                <a:latin typeface="+mn-lt"/>
                <a:ea typeface="+mn-ea"/>
                <a:cs typeface="+mn-cs"/>
              </a:rPr>
              <a:t>perfmonitor.exe monitor "./../</a:t>
            </a:r>
            <a:r>
              <a:rPr lang="en-US" sz="1200" b="1" kern="1200" dirty="0" err="1" smtClean="0">
                <a:solidFill>
                  <a:schemeClr val="tx1"/>
                </a:solidFill>
                <a:effectLst/>
                <a:latin typeface="+mn-lt"/>
                <a:ea typeface="+mn-ea"/>
                <a:cs typeface="+mn-cs"/>
              </a:rPr>
              <a:t>PerfView</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ProjectOutput</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EventSourceFormatting</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EventSourceFormatting</a:t>
            </a:r>
            <a:r>
              <a:rPr lang="en-US" sz="1200" b="1"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perfMonitor</a:t>
            </a:r>
            <a:r>
              <a:rPr lang="en-US" sz="1200" kern="1200" dirty="0" smtClean="0">
                <a:solidFill>
                  <a:schemeClr val="tx1"/>
                </a:solidFill>
                <a:effectLst/>
                <a:latin typeface="+mn-lt"/>
                <a:ea typeface="+mn-ea"/>
                <a:cs typeface="+mn-cs"/>
              </a:rPr>
              <a:t> collect  (automatically start / stop - wait for pressing 's')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perfMonitor</a:t>
            </a:r>
            <a:r>
              <a:rPr lang="en-US" sz="1200" kern="1200" dirty="0" smtClean="0">
                <a:solidFill>
                  <a:schemeClr val="tx1"/>
                </a:solidFill>
                <a:effectLst/>
                <a:latin typeface="+mn-lt"/>
                <a:ea typeface="+mn-ea"/>
                <a:cs typeface="+mn-cs"/>
              </a:rPr>
              <a:t> start</a:t>
            </a:r>
          </a:p>
          <a:p>
            <a:r>
              <a:rPr lang="en-US" sz="1200" kern="1200" dirty="0" smtClean="0">
                <a:solidFill>
                  <a:schemeClr val="tx1"/>
                </a:solidFill>
                <a:effectLst/>
                <a:latin typeface="+mn-lt"/>
                <a:ea typeface="+mn-ea"/>
                <a:cs typeface="+mn-cs"/>
              </a:rPr>
              <a:t>	•Foo.exe </a:t>
            </a:r>
            <a:r>
              <a:rPr lang="en-US" sz="1200" kern="1200" dirty="0" err="1" smtClean="0">
                <a:solidFill>
                  <a:schemeClr val="tx1"/>
                </a:solidFill>
                <a:effectLst/>
                <a:latin typeface="+mn-lt"/>
                <a:ea typeface="+mn-ea"/>
                <a:cs typeface="+mn-cs"/>
              </a:rPr>
              <a:t>FooArg</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perfMonitor</a:t>
            </a:r>
            <a:r>
              <a:rPr lang="en-US" sz="1200" kern="1200" dirty="0" smtClean="0">
                <a:solidFill>
                  <a:schemeClr val="tx1"/>
                </a:solidFill>
                <a:effectLst/>
                <a:latin typeface="+mn-lt"/>
                <a:ea typeface="+mn-ea"/>
                <a:cs typeface="+mn-cs"/>
              </a:rPr>
              <a:t> stop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PerfMonitor is really just a generic ETW Controller, but since </a:t>
            </a:r>
            <a:r>
              <a:rPr lang="en-US" sz="1200" kern="1200" dirty="0" err="1" smtClean="0">
                <a:solidFill>
                  <a:schemeClr val="tx1"/>
                </a:solidFill>
                <a:effectLst/>
                <a:latin typeface="+mn-lt"/>
                <a:ea typeface="+mn-ea"/>
                <a:cs typeface="+mn-cs"/>
              </a:rPr>
              <a:t>EventSources</a:t>
            </a:r>
            <a:r>
              <a:rPr lang="en-US" sz="1200" kern="1200" dirty="0" smtClean="0">
                <a:solidFill>
                  <a:schemeClr val="tx1"/>
                </a:solidFill>
                <a:effectLst/>
                <a:latin typeface="+mn-lt"/>
                <a:ea typeface="+mn-ea"/>
                <a:cs typeface="+mn-cs"/>
              </a:rPr>
              <a:t> are just ETW providers, it can be used to control </a:t>
            </a:r>
            <a:r>
              <a:rPr lang="en-US" sz="1200" kern="1200" dirty="0" err="1" smtClean="0">
                <a:solidFill>
                  <a:schemeClr val="tx1"/>
                </a:solidFill>
                <a:effectLst/>
                <a:latin typeface="+mn-lt"/>
                <a:ea typeface="+mn-ea"/>
                <a:cs typeface="+mn-cs"/>
              </a:rPr>
              <a:t>EventSources</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Invokes the ‘monitor’ command, which does the following:</a:t>
            </a:r>
          </a:p>
          <a:p>
            <a:pPr lvl="0"/>
            <a:r>
              <a:rPr lang="en-US" sz="1200" kern="1200" dirty="0" smtClean="0">
                <a:solidFill>
                  <a:schemeClr val="tx1"/>
                </a:solidFill>
                <a:effectLst/>
                <a:latin typeface="+mn-lt"/>
                <a:ea typeface="+mn-ea"/>
                <a:cs typeface="+mn-cs"/>
              </a:rPr>
              <a:t>Inform the operating system that the ‘</a:t>
            </a:r>
            <a:r>
              <a:rPr lang="en-US" sz="1200" kern="1200" dirty="0" err="1" smtClean="0">
                <a:solidFill>
                  <a:schemeClr val="tx1"/>
                </a:solidFill>
                <a:effectLst/>
                <a:latin typeface="+mn-lt"/>
                <a:ea typeface="+mn-ea"/>
                <a:cs typeface="+mn-cs"/>
              </a:rPr>
              <a:t>MyCompany.MyApp</a:t>
            </a:r>
            <a:r>
              <a:rPr lang="en-US" sz="1200" kern="1200" dirty="0" smtClean="0">
                <a:solidFill>
                  <a:schemeClr val="tx1"/>
                </a:solidFill>
                <a:effectLst/>
                <a:latin typeface="+mn-lt"/>
                <a:ea typeface="+mn-ea"/>
                <a:cs typeface="+mn-cs"/>
              </a:rPr>
              <a:t>’ provider should be turned on, and indicate that the output should go to a default (binary) file called ‘</a:t>
            </a:r>
            <a:r>
              <a:rPr lang="en-US" sz="1200" kern="1200" dirty="0" err="1" smtClean="0">
                <a:solidFill>
                  <a:schemeClr val="tx1"/>
                </a:solidFill>
                <a:effectLst/>
                <a:latin typeface="+mn-lt"/>
                <a:ea typeface="+mn-ea"/>
                <a:cs typeface="+mn-cs"/>
              </a:rPr>
              <a:t>PerfMonitorOutput.etl</a:t>
            </a:r>
            <a:r>
              <a:rPr lang="en-US" sz="1200" kern="120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Run the ‘MyApp.exe’ with the given arguments</a:t>
            </a:r>
          </a:p>
          <a:p>
            <a:pPr lvl="0"/>
            <a:r>
              <a:rPr lang="en-US" sz="1200" kern="1200" dirty="0" smtClean="0">
                <a:solidFill>
                  <a:schemeClr val="tx1"/>
                </a:solidFill>
                <a:effectLst/>
                <a:latin typeface="+mn-lt"/>
                <a:ea typeface="+mn-ea"/>
                <a:cs typeface="+mn-cs"/>
              </a:rPr>
              <a:t>When the application completes, turn off logging (which closes the </a:t>
            </a:r>
            <a:r>
              <a:rPr lang="en-US" sz="1200" kern="1200" dirty="0" err="1" smtClean="0">
                <a:solidFill>
                  <a:schemeClr val="tx1"/>
                </a:solidFill>
                <a:effectLst/>
                <a:latin typeface="+mn-lt"/>
                <a:ea typeface="+mn-ea"/>
                <a:cs typeface="+mn-cs"/>
              </a:rPr>
              <a:t>PerfMonitorOutput</a:t>
            </a:r>
            <a:r>
              <a:rPr lang="en-US" sz="1200" kern="1200" dirty="0" smtClean="0">
                <a:solidFill>
                  <a:schemeClr val="tx1"/>
                </a:solidFill>
                <a:effectLst/>
                <a:latin typeface="+mn-lt"/>
                <a:ea typeface="+mn-ea"/>
                <a:cs typeface="+mn-cs"/>
              </a:rPr>
              <a:t> file)</a:t>
            </a:r>
          </a:p>
          <a:p>
            <a:pPr lvl="0"/>
            <a:r>
              <a:rPr lang="en-US" sz="1200" kern="1200" dirty="0" smtClean="0">
                <a:solidFill>
                  <a:schemeClr val="tx1"/>
                </a:solidFill>
                <a:effectLst/>
                <a:latin typeface="+mn-lt"/>
                <a:ea typeface="+mn-ea"/>
                <a:cs typeface="+mn-cs"/>
              </a:rPr>
              <a:t>Convert (print) the log file to XML as the file ‘PerfMonitorOutput.print.xml’</a:t>
            </a:r>
          </a:p>
          <a:p>
            <a:endParaRPr lang="en-US" dirty="0"/>
          </a:p>
        </p:txBody>
      </p:sp>
      <p:sp>
        <p:nvSpPr>
          <p:cNvPr id="4" name="Slide Number Placeholder 3"/>
          <p:cNvSpPr>
            <a:spLocks noGrp="1"/>
          </p:cNvSpPr>
          <p:nvPr>
            <p:ph type="sldNum" sz="quarter" idx="10"/>
          </p:nvPr>
        </p:nvSpPr>
        <p:spPr/>
        <p:txBody>
          <a:bodyPr/>
          <a:lstStyle/>
          <a:p>
            <a:fld id="{215F800E-3097-4A90-977F-CE32AFDE4009}" type="slidenum">
              <a:rPr lang="en-US" smtClean="0"/>
              <a:t>25</a:t>
            </a:fld>
            <a:endParaRPr lang="en-US"/>
          </a:p>
        </p:txBody>
      </p:sp>
    </p:spTree>
    <p:extLst>
      <p:ext uri="{BB962C8B-B14F-4D97-AF65-F5344CB8AC3E}">
        <p14:creationId xmlns:p14="http://schemas.microsoft.com/office/powerpoint/2010/main" val="4545451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PerfView</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OnlyProviders</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ApplicationEventSourceFormatting</a:t>
            </a:r>
            <a:r>
              <a:rPr lang="en-US" sz="1200" b="1" i="0" kern="1200" dirty="0" smtClean="0">
                <a:solidFill>
                  <a:schemeClr val="tx1"/>
                </a:solidFill>
                <a:effectLst/>
                <a:latin typeface="+mn-lt"/>
                <a:ea typeface="+mn-ea"/>
                <a:cs typeface="+mn-cs"/>
              </a:rPr>
              <a:t> run "C:\Tools\PerfView\ProjectOutput\EventSourceFormatting\EventSourceFormatting.exe“</a:t>
            </a:r>
          </a:p>
          <a:p>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Before provider name: The name is not being looked up</a:t>
            </a:r>
            <a:r>
              <a:rPr lang="en-US" sz="1200" b="0" i="0" kern="1200" baseline="0" dirty="0" smtClean="0">
                <a:solidFill>
                  <a:schemeClr val="tx1"/>
                </a:solidFill>
                <a:effectLst/>
                <a:latin typeface="+mn-lt"/>
                <a:ea typeface="+mn-ea"/>
                <a:cs typeface="+mn-cs"/>
              </a:rPr>
              <a:t> in the registration table.</a:t>
            </a:r>
          </a:p>
          <a:p>
            <a:pPr marL="171450" indent="-171450">
              <a:buFont typeface="Arial" panose="020B0604020202020204" pitchFamily="34" charset="0"/>
              <a:buChar char="•"/>
            </a:pPr>
            <a:endParaRPr lang="en-US" sz="1200" b="0" i="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problem is that WPA relies on special WPA specific events that it injects into the ETL file when it stops a trace.   The support for this came after </a:t>
            </a:r>
            <a:r>
              <a:rPr lang="en-US" sz="1200" b="0" i="0" kern="1200" dirty="0" err="1" smtClean="0">
                <a:solidFill>
                  <a:schemeClr val="tx1"/>
                </a:solidFill>
                <a:effectLst/>
                <a:latin typeface="+mn-lt"/>
                <a:ea typeface="+mn-ea"/>
                <a:cs typeface="+mn-cs"/>
              </a:rPr>
              <a:t>PerfView</a:t>
            </a:r>
            <a:r>
              <a:rPr lang="en-US" sz="1200" b="0" i="0" kern="1200" dirty="0" smtClean="0">
                <a:solidFill>
                  <a:schemeClr val="tx1"/>
                </a:solidFill>
                <a:effectLst/>
                <a:latin typeface="+mn-lt"/>
                <a:ea typeface="+mn-ea"/>
                <a:cs typeface="+mn-cs"/>
              </a:rPr>
              <a:t> V1.4.1 was released, so it does not have the necessary information in the ETL file. </a:t>
            </a:r>
            <a:endParaRPr lang="en-US" b="1" dirty="0"/>
          </a:p>
        </p:txBody>
      </p:sp>
      <p:sp>
        <p:nvSpPr>
          <p:cNvPr id="4" name="Slide Number Placeholder 3"/>
          <p:cNvSpPr>
            <a:spLocks noGrp="1"/>
          </p:cNvSpPr>
          <p:nvPr>
            <p:ph type="sldNum" sz="quarter" idx="10"/>
          </p:nvPr>
        </p:nvSpPr>
        <p:spPr/>
        <p:txBody>
          <a:bodyPr/>
          <a:lstStyle/>
          <a:p>
            <a:fld id="{215F800E-3097-4A90-977F-CE32AFDE4009}" type="slidenum">
              <a:rPr lang="en-US" smtClean="0"/>
              <a:t>26</a:t>
            </a:fld>
            <a:endParaRPr lang="en-US"/>
          </a:p>
        </p:txBody>
      </p:sp>
    </p:spTree>
    <p:extLst>
      <p:ext uri="{BB962C8B-B14F-4D97-AF65-F5344CB8AC3E}">
        <p14:creationId xmlns:p14="http://schemas.microsoft.com/office/powerpoint/2010/main" val="12016511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Uses Performance</a:t>
            </a:r>
            <a:r>
              <a:rPr lang="en-US" sz="1200" b="0" i="0" kern="1200" baseline="0" dirty="0" smtClean="0">
                <a:solidFill>
                  <a:schemeClr val="tx1"/>
                </a:solidFill>
                <a:effectLst/>
                <a:latin typeface="+mn-lt"/>
                <a:ea typeface="+mn-ea"/>
                <a:cs typeface="+mn-cs"/>
              </a:rPr>
              <a:t> Logs &amp; Alerts Service: Utility starts it if it is shut down</a:t>
            </a:r>
          </a:p>
          <a:p>
            <a:endParaRPr lang="en-US" sz="1200" b="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Commands</a:t>
            </a:r>
            <a:endParaRPr lang="en-US" sz="1200" b="1" i="0" kern="1200" dirty="0" smtClean="0">
              <a:solidFill>
                <a:schemeClr val="tx1"/>
              </a:solidFill>
              <a:effectLst/>
              <a:latin typeface="+mn-lt"/>
              <a:ea typeface="+mn-ea"/>
              <a:cs typeface="+mn-cs"/>
            </a:endParaRPr>
          </a:p>
          <a:p>
            <a:pPr marL="228600" indent="-228600">
              <a:buFont typeface="+mj-lt"/>
              <a:buAutoNum type="arabicPeriod"/>
            </a:pPr>
            <a:r>
              <a:rPr lang="en-US" sz="1200" b="1" i="0" kern="1200" dirty="0" err="1" smtClean="0">
                <a:solidFill>
                  <a:schemeClr val="tx1"/>
                </a:solidFill>
                <a:effectLst/>
                <a:latin typeface="+mn-lt"/>
                <a:ea typeface="+mn-ea"/>
                <a:cs typeface="+mn-cs"/>
              </a:rPr>
              <a:t>logman</a:t>
            </a:r>
            <a:r>
              <a:rPr lang="en-US" sz="1200" b="1" i="0" kern="1200" dirty="0" smtClean="0">
                <a:solidFill>
                  <a:schemeClr val="tx1"/>
                </a:solidFill>
                <a:effectLst/>
                <a:latin typeface="+mn-lt"/>
                <a:ea typeface="+mn-ea"/>
                <a:cs typeface="+mn-cs"/>
              </a:rPr>
              <a:t> delete </a:t>
            </a:r>
            <a:r>
              <a:rPr lang="en-US" sz="1200" b="1" i="0" kern="1200" dirty="0" err="1" smtClean="0">
                <a:solidFill>
                  <a:schemeClr val="tx1"/>
                </a:solidFill>
                <a:effectLst/>
                <a:latin typeface="+mn-lt"/>
                <a:ea typeface="+mn-ea"/>
                <a:cs typeface="+mn-cs"/>
              </a:rPr>
              <a:t>EventSourceComplexTypeCollector</a:t>
            </a:r>
            <a:endParaRPr lang="en-US" sz="1200" b="1" i="0" kern="1200" dirty="0" smtClean="0">
              <a:solidFill>
                <a:schemeClr val="tx1"/>
              </a:solidFill>
              <a:effectLst/>
              <a:latin typeface="+mn-lt"/>
              <a:ea typeface="+mn-ea"/>
              <a:cs typeface="+mn-cs"/>
            </a:endParaRPr>
          </a:p>
          <a:p>
            <a:pPr marL="228600" indent="-228600">
              <a:buFont typeface="+mj-lt"/>
              <a:buAutoNum type="arabicPeriod"/>
            </a:pPr>
            <a:endParaRPr lang="en-US" sz="1200" b="1" i="0" kern="1200" dirty="0" smtClean="0">
              <a:solidFill>
                <a:schemeClr val="tx1"/>
              </a:solidFill>
              <a:effectLst/>
              <a:latin typeface="+mn-lt"/>
              <a:ea typeface="+mn-ea"/>
              <a:cs typeface="+mn-cs"/>
            </a:endParaRPr>
          </a:p>
          <a:p>
            <a:pPr marL="228600" indent="-228600">
              <a:buFont typeface="+mj-lt"/>
              <a:buAutoNum type="arabicPeriod"/>
            </a:pPr>
            <a:r>
              <a:rPr lang="en-US" sz="1200" b="1" i="0" kern="1200" dirty="0" err="1" smtClean="0">
                <a:solidFill>
                  <a:schemeClr val="tx1"/>
                </a:solidFill>
                <a:effectLst/>
                <a:latin typeface="+mn-lt"/>
                <a:ea typeface="+mn-ea"/>
                <a:cs typeface="+mn-cs"/>
              </a:rPr>
              <a:t>Logman</a:t>
            </a:r>
            <a:r>
              <a:rPr lang="en-US" sz="1200" b="1" i="0" kern="1200" dirty="0" smtClean="0">
                <a:solidFill>
                  <a:schemeClr val="tx1"/>
                </a:solidFill>
                <a:effectLst/>
                <a:latin typeface="+mn-lt"/>
                <a:ea typeface="+mn-ea"/>
                <a:cs typeface="+mn-cs"/>
              </a:rPr>
              <a:t> Create trace </a:t>
            </a:r>
            <a:r>
              <a:rPr lang="en-US" sz="1200" b="1" i="0" kern="1200" dirty="0" err="1" smtClean="0">
                <a:solidFill>
                  <a:schemeClr val="tx1"/>
                </a:solidFill>
                <a:effectLst/>
                <a:latin typeface="+mn-lt"/>
                <a:ea typeface="+mn-ea"/>
                <a:cs typeface="+mn-cs"/>
              </a:rPr>
              <a:t>EventSourceComplexTypeCollector</a:t>
            </a:r>
            <a:r>
              <a:rPr lang="en-US" sz="1200" b="1" i="0" kern="1200" dirty="0" smtClean="0">
                <a:solidFill>
                  <a:schemeClr val="tx1"/>
                </a:solidFill>
                <a:effectLst/>
                <a:latin typeface="+mn-lt"/>
                <a:ea typeface="+mn-ea"/>
                <a:cs typeface="+mn-cs"/>
              </a:rPr>
              <a:t> -o "C:\Logs\ETW\SLog.etl" -p "{60d7c096-da52-5c08-acf2-bd0213f9e391}" -f </a:t>
            </a:r>
            <a:r>
              <a:rPr lang="en-US" sz="1200" b="1" i="0" kern="1200" dirty="0" err="1" smtClean="0">
                <a:solidFill>
                  <a:schemeClr val="tx1"/>
                </a:solidFill>
                <a:effectLst/>
                <a:latin typeface="+mn-lt"/>
                <a:ea typeface="+mn-ea"/>
                <a:cs typeface="+mn-cs"/>
              </a:rPr>
              <a:t>bincirc</a:t>
            </a:r>
            <a:r>
              <a:rPr lang="en-US" sz="1200" b="1" i="0" kern="1200" dirty="0" smtClean="0">
                <a:solidFill>
                  <a:schemeClr val="tx1"/>
                </a:solidFill>
                <a:effectLst/>
                <a:latin typeface="+mn-lt"/>
                <a:ea typeface="+mn-ea"/>
                <a:cs typeface="+mn-cs"/>
              </a:rPr>
              <a:t> -max 1000</a:t>
            </a:r>
            <a:endParaRPr lang="en-US" dirty="0" smtClean="0"/>
          </a:p>
          <a:p>
            <a:pPr marL="228600" indent="-228600">
              <a:buFont typeface="+mj-lt"/>
              <a:buAutoNum type="arabicPeriod"/>
            </a:pPr>
            <a:endParaRPr lang="en-US" dirty="0" smtClean="0"/>
          </a:p>
          <a:p>
            <a:pPr marL="228600" indent="-228600">
              <a:buFont typeface="+mj-lt"/>
              <a:buAutoNum type="arabicPeriod"/>
            </a:pPr>
            <a:r>
              <a:rPr lang="en-US" b="1" dirty="0" err="1" smtClean="0"/>
              <a:t>Logman</a:t>
            </a:r>
            <a:r>
              <a:rPr lang="en-US" b="1" dirty="0" smtClean="0"/>
              <a:t> query</a:t>
            </a:r>
            <a:r>
              <a:rPr lang="en-US" dirty="0" smtClean="0"/>
              <a:t> </a:t>
            </a:r>
            <a:r>
              <a:rPr lang="en-US" sz="1200" b="1" i="0" kern="1200" dirty="0" err="1" smtClean="0">
                <a:solidFill>
                  <a:schemeClr val="tx1"/>
                </a:solidFill>
                <a:effectLst/>
                <a:latin typeface="+mn-lt"/>
                <a:ea typeface="+mn-ea"/>
                <a:cs typeface="+mn-cs"/>
              </a:rPr>
              <a:t>EventSourceComplexTypeCollector</a:t>
            </a:r>
            <a:endParaRPr lang="en-US" sz="1200" b="1" i="0" kern="1200" dirty="0" smtClean="0">
              <a:solidFill>
                <a:schemeClr val="tx1"/>
              </a:solidFill>
              <a:effectLst/>
              <a:latin typeface="+mn-lt"/>
              <a:ea typeface="+mn-ea"/>
              <a:cs typeface="+mn-cs"/>
            </a:endParaRPr>
          </a:p>
          <a:p>
            <a:pPr marL="228600" indent="-228600">
              <a:buFont typeface="+mj-lt"/>
              <a:buAutoNum type="arabicPeriod"/>
            </a:pPr>
            <a:endParaRPr lang="en-US" sz="1200" b="1" i="0" kern="1200" dirty="0" smtClean="0">
              <a:solidFill>
                <a:schemeClr val="tx1"/>
              </a:solidFill>
              <a:effectLst/>
              <a:latin typeface="+mn-lt"/>
              <a:ea typeface="+mn-ea"/>
              <a:cs typeface="+mn-cs"/>
            </a:endParaRPr>
          </a:p>
          <a:p>
            <a:pPr marL="228600" indent="-228600">
              <a:buFont typeface="+mj-lt"/>
              <a:buAutoNum type="arabicPeriod"/>
            </a:pPr>
            <a:r>
              <a:rPr lang="en-US" sz="1200" b="1" i="0" kern="1200" dirty="0" err="1" smtClean="0">
                <a:solidFill>
                  <a:schemeClr val="tx1"/>
                </a:solidFill>
                <a:effectLst/>
                <a:latin typeface="+mn-lt"/>
                <a:ea typeface="+mn-ea"/>
                <a:cs typeface="+mn-cs"/>
              </a:rPr>
              <a:t>logman</a:t>
            </a:r>
            <a:r>
              <a:rPr lang="en-US" sz="1200" b="1" i="0" kern="1200" dirty="0" smtClean="0">
                <a:solidFill>
                  <a:schemeClr val="tx1"/>
                </a:solidFill>
                <a:effectLst/>
                <a:latin typeface="+mn-lt"/>
                <a:ea typeface="+mn-ea"/>
                <a:cs typeface="+mn-cs"/>
              </a:rPr>
              <a:t> /start </a:t>
            </a:r>
            <a:r>
              <a:rPr lang="en-US" sz="1200" b="1" i="0" kern="1200" dirty="0" err="1" smtClean="0">
                <a:solidFill>
                  <a:schemeClr val="tx1"/>
                </a:solidFill>
                <a:effectLst/>
                <a:latin typeface="+mn-lt"/>
                <a:ea typeface="+mn-ea"/>
                <a:cs typeface="+mn-cs"/>
              </a:rPr>
              <a:t>EventSourceComplexTypeCollector</a:t>
            </a:r>
            <a:r>
              <a:rPr lang="en-US" sz="1200" b="1" i="0" kern="1200" dirty="0" smtClean="0">
                <a:solidFill>
                  <a:schemeClr val="tx1"/>
                </a:solidFill>
                <a:effectLst/>
                <a:latin typeface="+mn-lt"/>
                <a:ea typeface="+mn-ea"/>
                <a:cs typeface="+mn-cs"/>
              </a:rPr>
              <a:t> </a:t>
            </a:r>
          </a:p>
          <a:p>
            <a:pPr marL="228600" indent="-228600">
              <a:buFont typeface="+mj-lt"/>
              <a:buAutoNum type="arabicPeriod"/>
            </a:pPr>
            <a:endParaRPr lang="en-US" sz="1200" b="1" i="0" kern="1200" dirty="0" smtClean="0">
              <a:solidFill>
                <a:schemeClr val="tx1"/>
              </a:solidFill>
              <a:effectLst/>
              <a:latin typeface="+mn-lt"/>
              <a:ea typeface="+mn-ea"/>
              <a:cs typeface="+mn-cs"/>
            </a:endParaRPr>
          </a:p>
          <a:p>
            <a:pPr marL="228600" indent="-228600">
              <a:buFont typeface="+mj-lt"/>
              <a:buAutoNum type="arabicPeriod"/>
            </a:pPr>
            <a:r>
              <a:rPr lang="en-US" sz="1200" b="0" i="0" kern="1200" dirty="0" smtClean="0">
                <a:solidFill>
                  <a:schemeClr val="tx1"/>
                </a:solidFill>
                <a:effectLst/>
                <a:latin typeface="+mn-lt"/>
                <a:ea typeface="+mn-ea"/>
                <a:cs typeface="+mn-cs"/>
              </a:rPr>
              <a:t>Run the application writing ETW</a:t>
            </a:r>
            <a:r>
              <a:rPr lang="en-US" sz="1200" b="0" i="0" kern="1200" baseline="0" dirty="0" smtClean="0">
                <a:solidFill>
                  <a:schemeClr val="tx1"/>
                </a:solidFill>
                <a:effectLst/>
                <a:latin typeface="+mn-lt"/>
                <a:ea typeface="+mn-ea"/>
                <a:cs typeface="+mn-cs"/>
              </a:rPr>
              <a:t> data</a:t>
            </a:r>
            <a:r>
              <a:rPr lang="en-US" dirty="0" smtClean="0"/>
              <a:t/>
            </a:r>
            <a:br>
              <a:rPr lang="en-US" dirty="0" smtClean="0"/>
            </a:br>
            <a:endParaRPr lang="en-US" dirty="0" smtClean="0"/>
          </a:p>
          <a:p>
            <a:pPr marL="228600" indent="-228600">
              <a:buFont typeface="+mj-lt"/>
              <a:buAutoNum type="arabicPeriod"/>
            </a:pPr>
            <a:r>
              <a:rPr lang="en-US" b="1" dirty="0" err="1" smtClean="0"/>
              <a:t>logman</a:t>
            </a:r>
            <a:r>
              <a:rPr lang="en-US" b="1" dirty="0" smtClean="0"/>
              <a:t> /stop </a:t>
            </a:r>
            <a:r>
              <a:rPr lang="en-US" b="1" dirty="0" err="1" smtClean="0"/>
              <a:t>EventSourceComplexTypeCollector</a:t>
            </a:r>
            <a:r>
              <a:rPr lang="en-US" b="1" dirty="0" smtClean="0"/>
              <a:t> </a:t>
            </a:r>
          </a:p>
          <a:p>
            <a:pPr marL="685800" lvl="1" indent="-228600">
              <a:buFont typeface="+mj-lt"/>
              <a:buAutoNum type="arabicPeriod"/>
            </a:pPr>
            <a:r>
              <a:rPr lang="en-US" b="1" dirty="0" smtClean="0"/>
              <a:t>(it should flush out the data to ETL file)</a:t>
            </a:r>
          </a:p>
          <a:p>
            <a:pPr marL="457200" lvl="1" indent="0">
              <a:buFont typeface="+mj-lt"/>
              <a:buNone/>
            </a:pPr>
            <a:endParaRPr lang="en-US" b="1" dirty="0" smtClean="0"/>
          </a:p>
          <a:p>
            <a:pPr marL="228600" lvl="0" indent="-228600">
              <a:buFont typeface="+mj-lt"/>
              <a:buAutoNum type="arabicPeriod"/>
            </a:pPr>
            <a:r>
              <a:rPr lang="en-US" b="0" dirty="0" smtClean="0"/>
              <a:t>Convert ETL</a:t>
            </a:r>
            <a:r>
              <a:rPr lang="en-US" b="0" baseline="0" dirty="0" smtClean="0"/>
              <a:t> to human readable format using </a:t>
            </a:r>
            <a:r>
              <a:rPr lang="en-US" b="0" baseline="0" dirty="0" err="1" smtClean="0"/>
              <a:t>TraceRpt</a:t>
            </a:r>
            <a:endParaRPr lang="en-US" b="0" dirty="0"/>
          </a:p>
        </p:txBody>
      </p:sp>
      <p:sp>
        <p:nvSpPr>
          <p:cNvPr id="4" name="Slide Number Placeholder 3"/>
          <p:cNvSpPr>
            <a:spLocks noGrp="1"/>
          </p:cNvSpPr>
          <p:nvPr>
            <p:ph type="sldNum" sz="quarter" idx="10"/>
          </p:nvPr>
        </p:nvSpPr>
        <p:spPr/>
        <p:txBody>
          <a:bodyPr/>
          <a:lstStyle/>
          <a:p>
            <a:fld id="{215F800E-3097-4A90-977F-CE32AFDE4009}" type="slidenum">
              <a:rPr lang="en-US" smtClean="0"/>
              <a:t>28</a:t>
            </a:fld>
            <a:endParaRPr lang="en-US"/>
          </a:p>
        </p:txBody>
      </p:sp>
    </p:spTree>
    <p:extLst>
      <p:ext uri="{BB962C8B-B14F-4D97-AF65-F5344CB8AC3E}">
        <p14:creationId xmlns:p14="http://schemas.microsoft.com/office/powerpoint/2010/main" val="278780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Xml is the default format for conversion</a:t>
            </a:r>
            <a:r>
              <a:rPr lang="en-US" baseline="0" dirty="0" smtClean="0"/>
              <a:t> result.</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tracerpt</a:t>
            </a:r>
            <a:r>
              <a:rPr lang="en-US" sz="1200" b="0" i="0" kern="1200" dirty="0" smtClean="0">
                <a:solidFill>
                  <a:schemeClr val="tx1"/>
                </a:solidFill>
                <a:effectLst/>
                <a:latin typeface="+mn-lt"/>
                <a:ea typeface="+mn-ea"/>
                <a:cs typeface="+mn-cs"/>
              </a:rPr>
              <a:t> command can be used to parse Event Trace Logs, log files generated by Performance Monitor, and real-time Event Trace providers.</a:t>
            </a:r>
            <a:endParaRPr lang="en-US" dirty="0"/>
          </a:p>
        </p:txBody>
      </p:sp>
      <p:sp>
        <p:nvSpPr>
          <p:cNvPr id="4" name="Slide Number Placeholder 3"/>
          <p:cNvSpPr>
            <a:spLocks noGrp="1"/>
          </p:cNvSpPr>
          <p:nvPr>
            <p:ph type="sldNum" sz="quarter" idx="10"/>
          </p:nvPr>
        </p:nvSpPr>
        <p:spPr/>
        <p:txBody>
          <a:bodyPr/>
          <a:lstStyle/>
          <a:p>
            <a:fld id="{215F800E-3097-4A90-977F-CE32AFDE4009}" type="slidenum">
              <a:rPr lang="en-US" smtClean="0"/>
              <a:t>29</a:t>
            </a:fld>
            <a:endParaRPr lang="en-US"/>
          </a:p>
        </p:txBody>
      </p:sp>
    </p:spTree>
    <p:extLst>
      <p:ext uri="{BB962C8B-B14F-4D97-AF65-F5344CB8AC3E}">
        <p14:creationId xmlns:p14="http://schemas.microsoft.com/office/powerpoint/2010/main" val="9206830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whole idea</a:t>
            </a:r>
            <a:r>
              <a:rPr lang="en-US" baseline="0" dirty="0" smtClean="0"/>
              <a:t> is that we would be setting </a:t>
            </a:r>
            <a:r>
              <a:rPr lang="en-US" baseline="0" dirty="0" err="1" smtClean="0"/>
              <a:t>ActivityId</a:t>
            </a:r>
            <a:r>
              <a:rPr lang="en-US" baseline="0" dirty="0" smtClean="0"/>
              <a:t> on EventSource. Then as the scenario continues, it would continue to register events using their respective related Activity Ids. From the recording in EventListener, we can determine how the scenario proceeded.</a:t>
            </a:r>
          </a:p>
          <a:p>
            <a:endParaRPr lang="en-US" dirty="0" smtClean="0"/>
          </a:p>
          <a:p>
            <a:r>
              <a:rPr lang="en-US" dirty="0" smtClean="0"/>
              <a:t>Since we can specify an activity id manually, it can span across applications. </a:t>
            </a:r>
          </a:p>
          <a:p>
            <a:endParaRPr lang="en-US" dirty="0" smtClean="0"/>
          </a:p>
          <a:p>
            <a:r>
              <a:rPr lang="en-US" dirty="0" err="1" smtClean="0"/>
              <a:t>WriteEventCore</a:t>
            </a:r>
            <a:r>
              <a:rPr lang="en-US" dirty="0" smtClean="0"/>
              <a:t> provides better performance </a:t>
            </a:r>
            <a:r>
              <a:rPr lang="en-US" sz="1200" b="0" i="0" kern="1200" dirty="0" smtClean="0">
                <a:solidFill>
                  <a:schemeClr val="tx1"/>
                </a:solidFill>
                <a:effectLst/>
                <a:latin typeface="+mn-lt"/>
                <a:ea typeface="+mn-ea"/>
                <a:cs typeface="+mn-cs"/>
              </a:rPr>
              <a:t>because it does not have to unbox the </a:t>
            </a:r>
            <a:r>
              <a:rPr lang="en-US" sz="1200" b="0" i="1" kern="1200" dirty="0" err="1" smtClean="0">
                <a:solidFill>
                  <a:schemeClr val="tx1"/>
                </a:solidFill>
                <a:effectLst/>
                <a:latin typeface="+mn-lt"/>
                <a:ea typeface="+mn-ea"/>
                <a:cs typeface="+mn-cs"/>
              </a:rPr>
              <a:t>childActivityID</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data</a:t>
            </a:r>
            <a:r>
              <a:rPr lang="en-US" sz="1200" b="0" i="0" kern="1200" dirty="0" err="1" smtClean="0">
                <a:solidFill>
                  <a:schemeClr val="tx1"/>
                </a:solidFill>
                <a:effectLst/>
                <a:latin typeface="+mn-lt"/>
                <a:ea typeface="+mn-ea"/>
                <a:cs typeface="+mn-cs"/>
              </a:rPr>
              <a:t>arguments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ETW provides a way to group related events from more than one component. For example, if several components (either on the same computer or on different computers) are involved in processing the same data, and each component logs events for their portion of the activity, you can group all of the related events together. This will allow a consumer to consume all of the events, from the beginning of the process to the end of the process.</a:t>
            </a:r>
            <a:endParaRPr lang="en-US" dirty="0"/>
          </a:p>
        </p:txBody>
      </p:sp>
      <p:sp>
        <p:nvSpPr>
          <p:cNvPr id="4" name="Slide Number Placeholder 3"/>
          <p:cNvSpPr>
            <a:spLocks noGrp="1"/>
          </p:cNvSpPr>
          <p:nvPr>
            <p:ph type="sldNum" sz="quarter" idx="10"/>
          </p:nvPr>
        </p:nvSpPr>
        <p:spPr/>
        <p:txBody>
          <a:bodyPr/>
          <a:lstStyle/>
          <a:p>
            <a:fld id="{215F800E-3097-4A90-977F-CE32AFDE4009}" type="slidenum">
              <a:rPr lang="en-US" smtClean="0"/>
              <a:t>30</a:t>
            </a:fld>
            <a:endParaRPr lang="en-US"/>
          </a:p>
        </p:txBody>
      </p:sp>
    </p:spTree>
    <p:extLst>
      <p:ext uri="{BB962C8B-B14F-4D97-AF65-F5344CB8AC3E}">
        <p14:creationId xmlns:p14="http://schemas.microsoft.com/office/powerpoint/2010/main" val="18523564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5F800E-3097-4A90-977F-CE32AFDE4009}" type="slidenum">
              <a:rPr lang="en-US" smtClean="0"/>
              <a:t>31</a:t>
            </a:fld>
            <a:endParaRPr lang="en-US"/>
          </a:p>
        </p:txBody>
      </p:sp>
    </p:spTree>
    <p:extLst>
      <p:ext uri="{BB962C8B-B14F-4D97-AF65-F5344CB8AC3E}">
        <p14:creationId xmlns:p14="http://schemas.microsoft.com/office/powerpoint/2010/main" val="4078324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a:t>
            </a:r>
            <a:r>
              <a:rPr lang="en-US" baseline="0" dirty="0" smtClean="0"/>
              <a:t> do everything with semantic log that you can do with regular logs. But not everything you can do with semantic log can be done with regular logs.</a:t>
            </a:r>
          </a:p>
          <a:p>
            <a:endParaRPr lang="en-US" baseline="0" dirty="0" smtClean="0"/>
          </a:p>
          <a:p>
            <a:r>
              <a:rPr lang="en-US" baseline="0" dirty="0" smtClean="0"/>
              <a:t>Semantic : 5 min</a:t>
            </a:r>
          </a:p>
          <a:p>
            <a:r>
              <a:rPr lang="en-US" baseline="0" dirty="0" smtClean="0"/>
              <a:t>EventSource API: 10min</a:t>
            </a:r>
          </a:p>
          <a:p>
            <a:r>
              <a:rPr lang="en-US" baseline="0" dirty="0" smtClean="0"/>
              <a:t>Semantic Logging App. Block: 20 min</a:t>
            </a:r>
          </a:p>
          <a:p>
            <a:r>
              <a:rPr lang="en-US" baseline="0" dirty="0" smtClean="0"/>
              <a:t>EventSource &amp; ETW Tools: 10 min</a:t>
            </a:r>
          </a:p>
          <a:p>
            <a:r>
              <a:rPr lang="en-US" baseline="0" dirty="0" smtClean="0"/>
              <a:t>EventSource &amp; Transfer Events: 10 min</a:t>
            </a:r>
          </a:p>
          <a:p>
            <a:r>
              <a:rPr lang="en-US" baseline="0" dirty="0" smtClean="0"/>
              <a:t>Event Source &amp; Windows Event Log: 10 min</a:t>
            </a:r>
            <a:endParaRPr lang="en-US" dirty="0"/>
          </a:p>
        </p:txBody>
      </p:sp>
      <p:sp>
        <p:nvSpPr>
          <p:cNvPr id="4" name="Slide Number Placeholder 3"/>
          <p:cNvSpPr>
            <a:spLocks noGrp="1"/>
          </p:cNvSpPr>
          <p:nvPr>
            <p:ph type="sldNum" sz="quarter" idx="10"/>
          </p:nvPr>
        </p:nvSpPr>
        <p:spPr/>
        <p:txBody>
          <a:bodyPr/>
          <a:lstStyle/>
          <a:p>
            <a:fld id="{215F800E-3097-4A90-977F-CE32AFDE4009}" type="slidenum">
              <a:rPr lang="en-US" smtClean="0"/>
              <a:t>3</a:t>
            </a:fld>
            <a:endParaRPr lang="en-US"/>
          </a:p>
        </p:txBody>
      </p:sp>
    </p:spTree>
    <p:extLst>
      <p:ext uri="{BB962C8B-B14F-4D97-AF65-F5344CB8AC3E}">
        <p14:creationId xmlns:p14="http://schemas.microsoft.com/office/powerpoint/2010/main" val="29516569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Events which</a:t>
            </a:r>
            <a:r>
              <a:rPr lang="en-US" baseline="0" dirty="0" smtClean="0"/>
              <a:t> are assigned with a channel are passed on to Windows Event Log. These are the messages which can be seen in Windows Event Log.</a:t>
            </a:r>
          </a:p>
          <a:p>
            <a:r>
              <a:rPr lang="en-US" dirty="0" smtClean="0">
                <a:hlinkClick r:id="rId3"/>
              </a:rPr>
              <a:t>http://msdn.microsoft.com/en-us/library/windows/desktop/aa363652(v=vs.85).aspx</a:t>
            </a:r>
            <a:endParaRPr lang="en-US"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EventSource class is integrated with the </a:t>
            </a:r>
            <a:r>
              <a:rPr lang="en-US" dirty="0" smtClean="0">
                <a:hlinkClick r:id="rId4"/>
              </a:rPr>
              <a:t>Event Tracing for Windows (ETW)</a:t>
            </a:r>
            <a:r>
              <a:rPr lang="en-US" dirty="0" smtClean="0"/>
              <a:t> subsystem. ETW includes a feature </a:t>
            </a:r>
            <a:r>
              <a:rPr lang="en-US" dirty="0" err="1" smtClean="0"/>
              <a:t>called</a:t>
            </a:r>
            <a:r>
              <a:rPr lang="en-US" dirty="0" err="1" smtClean="0">
                <a:hlinkClick r:id="rId5"/>
              </a:rPr>
              <a:t>ETW</a:t>
            </a:r>
            <a:r>
              <a:rPr lang="en-US" dirty="0" smtClean="0">
                <a:hlinkClick r:id="rId5"/>
              </a:rPr>
              <a:t> channels</a:t>
            </a:r>
            <a:r>
              <a:rPr lang="en-US" dirty="0" smtClean="0"/>
              <a:t>, which allows you to direct your ETW events to the Windows Event Log, without you needing to know anything about how to interact with event log APIs. This release builds on top of ETW channels, enabling you take advantage of that feature from EventSource, in your .NET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an out-of-band release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package provides a new</a:t>
            </a:r>
            <a:r>
              <a:rPr lang="en-US" baseline="0" dirty="0" smtClean="0"/>
              <a:t> implementation of EventSource with added on features including channels support.</a:t>
            </a:r>
            <a:endParaRPr lang="en-US" dirty="0" smtClean="0"/>
          </a:p>
          <a:p>
            <a:endParaRPr lang="en-US" dirty="0" smtClean="0"/>
          </a:p>
          <a:p>
            <a:r>
              <a:rPr lang="en-US" dirty="0" smtClean="0"/>
              <a:t>Id</a:t>
            </a:r>
            <a:r>
              <a:rPr lang="en-US" baseline="0" dirty="0" smtClean="0"/>
              <a:t> verification in the attribute and WriteEvent().</a:t>
            </a:r>
          </a:p>
          <a:p>
            <a:r>
              <a:rPr lang="en-US" baseline="0" dirty="0" smtClean="0"/>
              <a:t>Type must be sealed.</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
            </a:r>
            <a:br>
              <a:rPr lang="en-US" sz="800" dirty="0" smtClean="0"/>
            </a:br>
            <a:r>
              <a:rPr lang="en-US" sz="800" dirty="0" smtClean="0">
                <a:hlinkClick r:id="rId6"/>
              </a:rPr>
              <a:t>http://blogs.msdn.com/b/dotnet/archive/2013/08/09/announcing-the-eventsource-nuget-package-write-to-the-windows-event-log.aspx</a:t>
            </a:r>
            <a:endParaRPr lang="en-US" sz="800"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hlinkClick r:id="rId7"/>
              </a:rPr>
              <a:t>LogStash</a:t>
            </a:r>
            <a:r>
              <a:rPr lang="en-US" b="1" dirty="0" smtClean="0">
                <a:hlinkClick r:id="rId7"/>
              </a:rPr>
              <a:t>: </a:t>
            </a:r>
            <a:r>
              <a:rPr lang="en-US" dirty="0" smtClean="0">
                <a:hlinkClick r:id="rId7"/>
              </a:rPr>
              <a:t>http://logstash.net/</a:t>
            </a:r>
            <a:endParaRPr lang="en-US" dirty="0" smtClean="0"/>
          </a:p>
          <a:p>
            <a:endParaRPr lang="en-US" dirty="0"/>
          </a:p>
        </p:txBody>
      </p:sp>
      <p:sp>
        <p:nvSpPr>
          <p:cNvPr id="4" name="Slide Number Placeholder 3"/>
          <p:cNvSpPr>
            <a:spLocks noGrp="1"/>
          </p:cNvSpPr>
          <p:nvPr>
            <p:ph type="sldNum" sz="quarter" idx="10"/>
          </p:nvPr>
        </p:nvSpPr>
        <p:spPr/>
        <p:txBody>
          <a:bodyPr/>
          <a:lstStyle/>
          <a:p>
            <a:fld id="{215F800E-3097-4A90-977F-CE32AFDE4009}" type="slidenum">
              <a:rPr lang="en-US" smtClean="0"/>
              <a:t>32</a:t>
            </a:fld>
            <a:endParaRPr lang="en-US"/>
          </a:p>
        </p:txBody>
      </p:sp>
    </p:spTree>
    <p:extLst>
      <p:ext uri="{BB962C8B-B14F-4D97-AF65-F5344CB8AC3E}">
        <p14:creationId xmlns:p14="http://schemas.microsoft.com/office/powerpoint/2010/main" val="20260051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2:</a:t>
            </a:r>
          </a:p>
          <a:p>
            <a:r>
              <a:rPr lang="en-US" dirty="0" smtClean="0"/>
              <a:t>The </a:t>
            </a:r>
            <a:r>
              <a:rPr lang="en-US" dirty="0" err="1" smtClean="0"/>
              <a:t>dll</a:t>
            </a:r>
            <a:r>
              <a:rPr lang="en-US" dirty="0" smtClean="0"/>
              <a:t> has just manifest</a:t>
            </a:r>
            <a:r>
              <a:rPr lang="en-US" baseline="0" dirty="0" smtClean="0"/>
              <a:t> and no code. It should have WEVT_TEMPLATE entry.</a:t>
            </a:r>
          </a:p>
          <a:p>
            <a:r>
              <a:rPr lang="en-US" baseline="0" dirty="0" smtClean="0"/>
              <a:t>The manifest is in xml. We can view it in </a:t>
            </a:r>
            <a:r>
              <a:rPr lang="en-US" baseline="0" dirty="0" err="1" smtClean="0"/>
              <a:t>ECManGen</a:t>
            </a:r>
            <a:r>
              <a:rPr lang="en-US" baseline="0" dirty="0" smtClean="0"/>
              <a:t>.</a:t>
            </a:r>
          </a:p>
          <a:p>
            <a:endParaRPr lang="en-US" baseline="0" dirty="0" smtClean="0"/>
          </a:p>
          <a:p>
            <a:r>
              <a:rPr lang="en-US" baseline="0" dirty="0" smtClean="0"/>
              <a:t>Event Channels:</a:t>
            </a:r>
          </a:p>
          <a:p>
            <a:r>
              <a:rPr lang="en-US" sz="1200" b="0" i="1" kern="1200" dirty="0" smtClean="0">
                <a:solidFill>
                  <a:schemeClr val="tx1"/>
                </a:solidFill>
                <a:effectLst/>
                <a:latin typeface="+mn-lt"/>
                <a:ea typeface="+mn-ea"/>
                <a:cs typeface="+mn-cs"/>
              </a:rPr>
              <a:t>Admin, Operational</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Analytic </a:t>
            </a:r>
            <a:r>
              <a:rPr lang="en-US" sz="1200" b="0" i="0" kern="1200" dirty="0" smtClean="0">
                <a:solidFill>
                  <a:schemeClr val="tx1"/>
                </a:solidFill>
                <a:effectLst/>
                <a:latin typeface="+mn-lt"/>
                <a:ea typeface="+mn-ea"/>
                <a:cs typeface="+mn-cs"/>
              </a:rPr>
              <a:t>and </a:t>
            </a:r>
            <a:r>
              <a:rPr lang="en-US" sz="1200" b="0" i="1" kern="1200" dirty="0" smtClean="0">
                <a:solidFill>
                  <a:schemeClr val="tx1"/>
                </a:solidFill>
                <a:effectLst/>
                <a:latin typeface="+mn-lt"/>
                <a:ea typeface="+mn-ea"/>
                <a:cs typeface="+mn-cs"/>
              </a:rPr>
              <a:t>Debug.</a:t>
            </a:r>
            <a:endParaRPr lang="en-US" dirty="0"/>
          </a:p>
        </p:txBody>
      </p:sp>
      <p:sp>
        <p:nvSpPr>
          <p:cNvPr id="4" name="Slide Number Placeholder 3"/>
          <p:cNvSpPr>
            <a:spLocks noGrp="1"/>
          </p:cNvSpPr>
          <p:nvPr>
            <p:ph type="sldNum" sz="quarter" idx="10"/>
          </p:nvPr>
        </p:nvSpPr>
        <p:spPr/>
        <p:txBody>
          <a:bodyPr/>
          <a:lstStyle/>
          <a:p>
            <a:fld id="{215F800E-3097-4A90-977F-CE32AFDE4009}" type="slidenum">
              <a:rPr lang="en-US" smtClean="0"/>
              <a:t>33</a:t>
            </a:fld>
            <a:endParaRPr lang="en-US"/>
          </a:p>
        </p:txBody>
      </p:sp>
    </p:spTree>
    <p:extLst>
      <p:ext uri="{BB962C8B-B14F-4D97-AF65-F5344CB8AC3E}">
        <p14:creationId xmlns:p14="http://schemas.microsoft.com/office/powerpoint/2010/main" val="29806660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a:t>
            </a:r>
            <a:r>
              <a:rPr lang="en-US" dirty="0" err="1" smtClean="0"/>
              <a:t>limitaitons</a:t>
            </a:r>
            <a:r>
              <a:rPr lang="en-US" dirty="0" smtClean="0"/>
              <a:t> when we implement</a:t>
            </a:r>
            <a:r>
              <a:rPr lang="en-US" baseline="0" dirty="0" smtClean="0"/>
              <a:t> our customized EventSource.</a:t>
            </a:r>
          </a:p>
          <a:p>
            <a:pPr marL="228600" indent="-228600">
              <a:buAutoNum type="arabicPeriod"/>
            </a:pPr>
            <a:r>
              <a:rPr lang="en-US" baseline="0" dirty="0" smtClean="0"/>
              <a:t>Only direct members are supported – issue when implementing interfaces</a:t>
            </a:r>
          </a:p>
          <a:p>
            <a:pPr marL="228600" indent="-228600">
              <a:buAutoNum type="arabicPeriod"/>
            </a:pPr>
            <a:r>
              <a:rPr lang="en-US" dirty="0" smtClean="0"/>
              <a:t>Limited</a:t>
            </a:r>
            <a:r>
              <a:rPr lang="en-US" baseline="0" dirty="0" smtClean="0"/>
              <a:t> </a:t>
            </a:r>
            <a:r>
              <a:rPr lang="en-US" baseline="0" dirty="0" err="1" smtClean="0"/>
              <a:t>DataTypes</a:t>
            </a:r>
            <a:r>
              <a:rPr lang="en-US" baseline="0" dirty="0" smtClean="0"/>
              <a:t> supported</a:t>
            </a:r>
            <a:endParaRPr lang="en-US" dirty="0"/>
          </a:p>
        </p:txBody>
      </p:sp>
      <p:sp>
        <p:nvSpPr>
          <p:cNvPr id="4" name="Slide Number Placeholder 3"/>
          <p:cNvSpPr>
            <a:spLocks noGrp="1"/>
          </p:cNvSpPr>
          <p:nvPr>
            <p:ph type="sldNum" sz="quarter" idx="10"/>
          </p:nvPr>
        </p:nvSpPr>
        <p:spPr/>
        <p:txBody>
          <a:bodyPr/>
          <a:lstStyle/>
          <a:p>
            <a:fld id="{215F800E-3097-4A90-977F-CE32AFDE4009}" type="slidenum">
              <a:rPr lang="en-US" smtClean="0"/>
              <a:t>35</a:t>
            </a:fld>
            <a:endParaRPr lang="en-US"/>
          </a:p>
        </p:txBody>
      </p:sp>
    </p:spTree>
    <p:extLst>
      <p:ext uri="{BB962C8B-B14F-4D97-AF65-F5344CB8AC3E}">
        <p14:creationId xmlns:p14="http://schemas.microsoft.com/office/powerpoint/2010/main" val="15166173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EventSourceMembers</a:t>
            </a:r>
            <a:r>
              <a:rPr lang="en-US" dirty="0" smtClean="0"/>
              <a:t> example</a:t>
            </a:r>
          </a:p>
          <a:p>
            <a:endParaRPr lang="en-US" sz="1200" b="0" i="0" kern="1200" dirty="0" smtClean="0">
              <a:solidFill>
                <a:schemeClr val="tx1"/>
              </a:solidFill>
              <a:effectLst/>
              <a:latin typeface="+mn-lt"/>
              <a:ea typeface="+mn-ea"/>
              <a:cs typeface="+mn-cs"/>
            </a:endParaRPr>
          </a:p>
          <a:p>
            <a:r>
              <a:rPr lang="en-US" b="1" dirty="0" err="1" smtClean="0"/>
              <a:t>DateTime</a:t>
            </a:r>
            <a:r>
              <a:rPr lang="en-US" b="1" dirty="0" smtClean="0"/>
              <a:t>?? </a:t>
            </a:r>
            <a:r>
              <a:rPr lang="en-US" b="0" dirty="0" smtClean="0"/>
              <a:t>Page 2 of the nugget reference doc.</a:t>
            </a:r>
            <a:r>
              <a:rPr lang="en-US" b="0" baseline="0" dirty="0" smtClean="0"/>
              <a:t> </a:t>
            </a:r>
            <a:r>
              <a:rPr lang="en-US" b="0" dirty="0" smtClean="0"/>
              <a:t>It supports</a:t>
            </a:r>
            <a:r>
              <a:rPr lang="en-US" b="0" baseline="0" dirty="0" smtClean="0"/>
              <a:t> different types of integers, string, GUID and their arrays.</a:t>
            </a:r>
            <a:endParaRPr lang="en-US" b="1" dirty="0" smtClean="0"/>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PerfView /</a:t>
            </a:r>
            <a:r>
              <a:rPr lang="en-US" sz="1200" b="1" i="0" kern="1200" dirty="0" err="1" smtClean="0">
                <a:solidFill>
                  <a:schemeClr val="tx1"/>
                </a:solidFill>
                <a:effectLst/>
                <a:latin typeface="+mn-lt"/>
                <a:ea typeface="+mn-ea"/>
                <a:cs typeface="+mn-cs"/>
              </a:rPr>
              <a:t>OnlyProviders</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CustomEventSource</a:t>
            </a:r>
            <a:r>
              <a:rPr lang="en-US" sz="1200" b="1" i="0" kern="1200" dirty="0" smtClean="0">
                <a:solidFill>
                  <a:schemeClr val="tx1"/>
                </a:solidFill>
                <a:effectLst/>
                <a:latin typeface="+mn-lt"/>
                <a:ea typeface="+mn-ea"/>
                <a:cs typeface="+mn-cs"/>
              </a:rPr>
              <a:t> run "C:\Tools\PerfView\ProjectOutput\CustomEventSource\EventSourceMembers.exe"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215F800E-3097-4A90-977F-CE32AFDE4009}" type="slidenum">
              <a:rPr lang="en-US" smtClean="0"/>
              <a:t>36</a:t>
            </a:fld>
            <a:endParaRPr lang="en-US"/>
          </a:p>
        </p:txBody>
      </p:sp>
    </p:spTree>
    <p:extLst>
      <p:ext uri="{BB962C8B-B14F-4D97-AF65-F5344CB8AC3E}">
        <p14:creationId xmlns:p14="http://schemas.microsoft.com/office/powerpoint/2010/main" val="26424807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ESP will use the attributes specified to create a proxy for EventSource using </a:t>
            </a:r>
            <a:r>
              <a:rPr lang="en-US" baseline="0" dirty="0" err="1" smtClean="0"/>
              <a:t>EventSourceImplementer</a:t>
            </a:r>
            <a:r>
              <a:rPr lang="en-US" baseline="0" dirty="0" smtClean="0"/>
              <a:t>.</a:t>
            </a:r>
          </a:p>
          <a:p>
            <a:pPr marL="685800" lvl="1" indent="-228600">
              <a:buAutoNum type="arabicPeriod"/>
            </a:pPr>
            <a:r>
              <a:rPr lang="en-US" dirty="0" smtClean="0"/>
              <a:t>ESP</a:t>
            </a:r>
            <a:r>
              <a:rPr lang="en-US" baseline="0" dirty="0" smtClean="0"/>
              <a:t> automatically serializes complex types in JSON format (string) for verbose level.</a:t>
            </a:r>
          </a:p>
          <a:p>
            <a:pPr marL="685800" lvl="1" indent="-228600">
              <a:buAutoNum type="arabicPeriod"/>
            </a:pPr>
            <a:endParaRPr lang="en-US" baseline="0" dirty="0" smtClean="0"/>
          </a:p>
          <a:p>
            <a:pPr marL="0" lvl="0" indent="0">
              <a:buFontTx/>
              <a:buNone/>
            </a:pPr>
            <a:r>
              <a:rPr lang="en-US" baseline="0" dirty="0" smtClean="0"/>
              <a:t>It also helps in providing a an EventSource based proxy for an implementation of an interface. So the type is provided with a decorator for the interface implemented. All the calls to the implemented methods are automatically logged, including the parameters. [complex types: </a:t>
            </a:r>
            <a:r>
              <a:rPr lang="en-US" baseline="0" dirty="0" err="1" smtClean="0"/>
              <a:t>Json</a:t>
            </a:r>
            <a:r>
              <a:rPr lang="en-US" baseline="0" dirty="0" smtClean="0"/>
              <a:t> Serialization]</a:t>
            </a:r>
          </a:p>
          <a:p>
            <a:pPr marL="628650" lvl="1"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215F800E-3097-4A90-977F-CE32AFDE4009}" type="slidenum">
              <a:rPr lang="en-US" smtClean="0"/>
              <a:t>37</a:t>
            </a:fld>
            <a:endParaRPr lang="en-US"/>
          </a:p>
        </p:txBody>
      </p:sp>
    </p:spTree>
    <p:extLst>
      <p:ext uri="{BB962C8B-B14F-4D97-AF65-F5344CB8AC3E}">
        <p14:creationId xmlns:p14="http://schemas.microsoft.com/office/powerpoint/2010/main" val="34122854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800" dirty="0" smtClean="0"/>
              <a:t>When logging is off, there is </a:t>
            </a:r>
            <a:r>
              <a:rPr lang="en-US" sz="800" b="1" dirty="0" smtClean="0"/>
              <a:t>almost</a:t>
            </a:r>
            <a:r>
              <a:rPr lang="en-US" sz="800" dirty="0" smtClean="0"/>
              <a:t> (can be noticeable for high</a:t>
            </a:r>
            <a:r>
              <a:rPr lang="en-US" sz="800" baseline="0" dirty="0" smtClean="0"/>
              <a:t> volume events</a:t>
            </a:r>
            <a:r>
              <a:rPr lang="en-US" sz="800" dirty="0" smtClean="0"/>
              <a:t>) [fall on the floor]no overhead to the logging infrastructure. When you turn logging on, you can control the amount of data that is collected and the overhead depends on how much you need to log.</a:t>
            </a:r>
          </a:p>
          <a:p>
            <a:pPr marL="0" lvl="0" indent="0">
              <a:buFont typeface="+mj-lt"/>
              <a:buNone/>
            </a:pPr>
            <a:endParaRPr lang="en-US" sz="800" b="1" kern="1200" dirty="0" smtClean="0">
              <a:solidFill>
                <a:schemeClr val="tx1"/>
              </a:solidFill>
              <a:effectLst/>
              <a:latin typeface="+mn-lt"/>
              <a:ea typeface="+mn-ea"/>
              <a:cs typeface="+mn-cs"/>
            </a:endParaRPr>
          </a:p>
          <a:p>
            <a:pPr marL="0" lvl="0" indent="0">
              <a:buFont typeface="+mj-lt"/>
              <a:buNone/>
            </a:pPr>
            <a:r>
              <a:rPr lang="en-US" sz="800" b="1" kern="1200" dirty="0" smtClean="0">
                <a:solidFill>
                  <a:schemeClr val="tx1"/>
                </a:solidFill>
                <a:effectLst/>
                <a:latin typeface="+mn-lt"/>
                <a:ea typeface="+mn-ea"/>
                <a:cs typeface="+mn-cs"/>
              </a:rPr>
              <a:t>Why is the overload of WriteEvent() expensive?</a:t>
            </a:r>
          </a:p>
          <a:p>
            <a:pPr marL="228600" lvl="0" indent="-228600">
              <a:buFont typeface="+mj-lt"/>
              <a:buAutoNum type="arabicPeriod"/>
            </a:pPr>
            <a:r>
              <a:rPr lang="en-US" sz="800" b="0" kern="1200" dirty="0" smtClean="0">
                <a:solidFill>
                  <a:schemeClr val="tx1"/>
                </a:solidFill>
                <a:effectLst/>
                <a:latin typeface="+mn-lt"/>
                <a:ea typeface="+mn-ea"/>
                <a:cs typeface="+mn-cs"/>
              </a:rPr>
              <a:t>Allocates an array </a:t>
            </a:r>
            <a:r>
              <a:rPr lang="en-US" sz="700" b="0" kern="1200" dirty="0" smtClean="0">
                <a:solidFill>
                  <a:schemeClr val="tx1"/>
                </a:solidFill>
                <a:effectLst/>
                <a:latin typeface="+mn-lt"/>
                <a:ea typeface="+mn-ea"/>
                <a:cs typeface="+mn-cs"/>
              </a:rPr>
              <a:t>to hold the variable arguments</a:t>
            </a:r>
          </a:p>
          <a:p>
            <a:pPr marL="228600" lvl="0" indent="-228600">
              <a:buFont typeface="+mj-lt"/>
              <a:buAutoNum type="arabicPeriod"/>
            </a:pPr>
            <a:r>
              <a:rPr lang="en-US" sz="700" b="0" kern="1200" dirty="0" smtClean="0">
                <a:solidFill>
                  <a:schemeClr val="tx1"/>
                </a:solidFill>
                <a:effectLst/>
                <a:latin typeface="+mn-lt"/>
                <a:ea typeface="+mn-ea"/>
                <a:cs typeface="+mn-cs"/>
              </a:rPr>
              <a:t>Casts each parameter to an object (which causes allocations for primitive types)</a:t>
            </a:r>
          </a:p>
          <a:p>
            <a:pPr marL="228600" lvl="0" indent="-228600">
              <a:buFont typeface="+mj-lt"/>
              <a:buAutoNum type="arabicPeriod"/>
            </a:pPr>
            <a:r>
              <a:rPr lang="en-US" sz="700" b="0" kern="1200" dirty="0" smtClean="0">
                <a:solidFill>
                  <a:schemeClr val="tx1"/>
                </a:solidFill>
                <a:effectLst/>
                <a:latin typeface="+mn-lt"/>
                <a:ea typeface="+mn-ea"/>
                <a:cs typeface="+mn-cs"/>
              </a:rPr>
              <a:t>Assigns these objects to the array</a:t>
            </a:r>
          </a:p>
          <a:p>
            <a:pPr marL="228600" lvl="0" indent="-228600">
              <a:buFont typeface="+mj-lt"/>
              <a:buAutoNum type="arabicPeriod"/>
            </a:pPr>
            <a:r>
              <a:rPr lang="en-US" sz="700" b="0" kern="1200" dirty="0" smtClean="0">
                <a:solidFill>
                  <a:schemeClr val="tx1"/>
                </a:solidFill>
                <a:effectLst/>
                <a:latin typeface="+mn-lt"/>
                <a:ea typeface="+mn-ea"/>
                <a:cs typeface="+mn-cs"/>
              </a:rPr>
              <a:t>Calls the function, which then</a:t>
            </a:r>
          </a:p>
          <a:p>
            <a:pPr marL="228600" lvl="0" indent="-228600">
              <a:buFont typeface="+mj-lt"/>
              <a:buAutoNum type="arabicPeriod"/>
            </a:pPr>
            <a:r>
              <a:rPr lang="en-US" sz="700" b="0" kern="1200" dirty="0" smtClean="0">
                <a:solidFill>
                  <a:schemeClr val="tx1"/>
                </a:solidFill>
                <a:effectLst/>
                <a:latin typeface="+mn-lt"/>
                <a:ea typeface="+mn-ea"/>
                <a:cs typeface="+mn-cs"/>
              </a:rPr>
              <a:t>Figures out the type of each argument, to determine how to serialize it to ETW</a:t>
            </a:r>
          </a:p>
          <a:p>
            <a:pPr marL="228600" lvl="0" indent="-228600">
              <a:buFont typeface="+mj-lt"/>
              <a:buAutoNum type="arabicPeriod"/>
            </a:pPr>
            <a:endParaRPr lang="en-US" sz="700" b="0" kern="1200" dirty="0" smtClean="0">
              <a:solidFill>
                <a:schemeClr val="tx1"/>
              </a:solidFill>
              <a:effectLst/>
              <a:latin typeface="+mn-lt"/>
              <a:ea typeface="+mn-ea"/>
              <a:cs typeface="+mn-cs"/>
            </a:endParaRPr>
          </a:p>
          <a:p>
            <a:pPr marL="0" lvl="0" indent="0">
              <a:buFont typeface="+mj-lt"/>
              <a:buNone/>
            </a:pPr>
            <a:r>
              <a:rPr lang="en-US" sz="700" b="1" kern="1200" dirty="0" smtClean="0">
                <a:solidFill>
                  <a:schemeClr val="tx1"/>
                </a:solidFill>
                <a:effectLst/>
                <a:latin typeface="+mn-lt"/>
                <a:ea typeface="+mn-ea"/>
                <a:cs typeface="+mn-cs"/>
              </a:rPr>
              <a:t>Minimize number of </a:t>
            </a:r>
            <a:r>
              <a:rPr lang="en-US" sz="700" b="1" kern="1200" dirty="0" err="1" smtClean="0">
                <a:solidFill>
                  <a:schemeClr val="tx1"/>
                </a:solidFill>
                <a:effectLst/>
                <a:latin typeface="+mn-lt"/>
                <a:ea typeface="+mn-ea"/>
                <a:cs typeface="+mn-cs"/>
              </a:rPr>
              <a:t>EventSources</a:t>
            </a:r>
            <a:endParaRPr lang="en-US" sz="7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EventSource does as little as possible at startup but it ALWAYS has to hook up to existing Listeners or ETW, which means </a:t>
            </a:r>
          </a:p>
          <a:p>
            <a:r>
              <a:rPr lang="en-US" sz="1200" kern="1200" dirty="0" smtClean="0">
                <a:solidFill>
                  <a:schemeClr val="tx1"/>
                </a:solidFill>
                <a:effectLst/>
                <a:latin typeface="+mn-lt"/>
                <a:ea typeface="+mn-ea"/>
                <a:cs typeface="+mn-cs"/>
              </a:rPr>
              <a:t> </a:t>
            </a:r>
          </a:p>
          <a:p>
            <a:pPr marL="228600" lvl="0" indent="-228600">
              <a:buFont typeface="+mj-lt"/>
              <a:buAutoNum type="arabicPeriod"/>
            </a:pPr>
            <a:r>
              <a:rPr lang="en-US" sz="1050" kern="1200" dirty="0" smtClean="0">
                <a:solidFill>
                  <a:schemeClr val="tx1"/>
                </a:solidFill>
                <a:effectLst/>
                <a:latin typeface="+mn-lt"/>
                <a:ea typeface="+mn-ea"/>
                <a:cs typeface="+mn-cs"/>
              </a:rPr>
              <a:t>Calling the ETW API to get a callback if an ETW command is made.  </a:t>
            </a:r>
          </a:p>
          <a:p>
            <a:pPr marL="228600" lvl="0" indent="-228600">
              <a:buFont typeface="+mj-lt"/>
              <a:buAutoNum type="arabicPeriod"/>
            </a:pPr>
            <a:r>
              <a:rPr lang="en-US" sz="1050" kern="1200" dirty="0" smtClean="0">
                <a:solidFill>
                  <a:schemeClr val="tx1"/>
                </a:solidFill>
                <a:effectLst/>
                <a:latin typeface="+mn-lt"/>
                <a:ea typeface="+mn-ea"/>
                <a:cs typeface="+mn-cs"/>
              </a:rPr>
              <a:t>Place itself in the </a:t>
            </a:r>
            <a:r>
              <a:rPr lang="en-US" sz="1050" kern="1200" dirty="0" err="1" smtClean="0">
                <a:solidFill>
                  <a:schemeClr val="tx1"/>
                </a:solidFill>
                <a:effectLst/>
                <a:latin typeface="+mn-lt"/>
                <a:ea typeface="+mn-ea"/>
                <a:cs typeface="+mn-cs"/>
              </a:rPr>
              <a:t>AppdomEventRegister</a:t>
            </a:r>
            <a:r>
              <a:rPr lang="en-US" sz="1050" kern="1200" dirty="0" smtClean="0">
                <a:solidFill>
                  <a:schemeClr val="tx1"/>
                </a:solidFill>
                <a:effectLst/>
                <a:latin typeface="+mn-lt"/>
                <a:ea typeface="+mn-ea"/>
                <a:cs typeface="+mn-cs"/>
              </a:rPr>
              <a:t> </a:t>
            </a:r>
            <a:r>
              <a:rPr lang="en-US" sz="1050" kern="1200" dirty="0" err="1" smtClean="0">
                <a:solidFill>
                  <a:schemeClr val="tx1"/>
                </a:solidFill>
                <a:effectLst/>
                <a:latin typeface="+mn-lt"/>
                <a:ea typeface="+mn-ea"/>
                <a:cs typeface="+mn-cs"/>
              </a:rPr>
              <a:t>ain</a:t>
            </a:r>
            <a:r>
              <a:rPr lang="en-US" sz="1050" kern="1200" dirty="0" smtClean="0">
                <a:solidFill>
                  <a:schemeClr val="tx1"/>
                </a:solidFill>
                <a:effectLst/>
                <a:latin typeface="+mn-lt"/>
                <a:ea typeface="+mn-ea"/>
                <a:cs typeface="+mn-cs"/>
              </a:rPr>
              <a:t> wide list of </a:t>
            </a:r>
            <a:r>
              <a:rPr lang="en-US" sz="1050" kern="1200" dirty="0" err="1" smtClean="0">
                <a:solidFill>
                  <a:schemeClr val="tx1"/>
                </a:solidFill>
                <a:effectLst/>
                <a:latin typeface="+mn-lt"/>
                <a:ea typeface="+mn-ea"/>
                <a:cs typeface="+mn-cs"/>
              </a:rPr>
              <a:t>EventSources</a:t>
            </a:r>
            <a:r>
              <a:rPr lang="en-US" sz="1050" kern="1200" dirty="0" smtClean="0">
                <a:solidFill>
                  <a:schemeClr val="tx1"/>
                </a:solidFill>
                <a:effectLst/>
                <a:latin typeface="+mn-lt"/>
                <a:ea typeface="+mn-ea"/>
                <a:cs typeface="+mn-cs"/>
              </a:rPr>
              <a:t> that allow </a:t>
            </a:r>
            <a:r>
              <a:rPr lang="en-US" sz="1050" kern="1200" dirty="0" err="1" smtClean="0">
                <a:solidFill>
                  <a:schemeClr val="tx1"/>
                </a:solidFill>
                <a:effectLst/>
                <a:latin typeface="+mn-lt"/>
                <a:ea typeface="+mn-ea"/>
                <a:cs typeface="+mn-cs"/>
              </a:rPr>
              <a:t>EventListeners</a:t>
            </a:r>
            <a:r>
              <a:rPr lang="en-US" sz="1050" kern="1200" dirty="0" smtClean="0">
                <a:solidFill>
                  <a:schemeClr val="tx1"/>
                </a:solidFill>
                <a:effectLst/>
                <a:latin typeface="+mn-lt"/>
                <a:ea typeface="+mn-ea"/>
                <a:cs typeface="+mn-cs"/>
              </a:rPr>
              <a:t> to subscribe to it.</a:t>
            </a:r>
          </a:p>
          <a:p>
            <a:r>
              <a:rPr lang="en-US" sz="1200" kern="1200" dirty="0" smtClean="0">
                <a:solidFill>
                  <a:schemeClr val="tx1"/>
                </a:solidFill>
                <a:effectLst/>
                <a:latin typeface="+mn-lt"/>
                <a:ea typeface="+mn-ea"/>
                <a:cs typeface="+mn-cs"/>
              </a:rPr>
              <a:t> </a:t>
            </a:r>
          </a:p>
          <a:p>
            <a:pPr marL="228600" lvl="0" indent="-228600">
              <a:buFont typeface="+mj-lt"/>
              <a:buAutoNum type="arabicPeriod"/>
            </a:pPr>
            <a:endParaRPr lang="en-US" sz="7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5F800E-3097-4A90-977F-CE32AFDE4009}" type="slidenum">
              <a:rPr lang="en-US" smtClean="0"/>
              <a:t>38</a:t>
            </a:fld>
            <a:endParaRPr lang="en-US"/>
          </a:p>
        </p:txBody>
      </p:sp>
    </p:spTree>
    <p:extLst>
      <p:ext uri="{BB962C8B-B14F-4D97-AF65-F5344CB8AC3E}">
        <p14:creationId xmlns:p14="http://schemas.microsoft.com/office/powerpoint/2010/main" val="3764474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Strongly</a:t>
            </a:r>
            <a:r>
              <a:rPr lang="en-US" b="1" baseline="0" dirty="0" smtClean="0"/>
              <a:t> typed </a:t>
            </a:r>
            <a:r>
              <a:rPr lang="en-US" b="0" baseline="0" dirty="0" smtClean="0"/>
              <a:t>payload values never gets converted to a string, parsed and converted back in the whole event pipeline. They maintain their types from generation to consumption. Hence strongly typed.</a:t>
            </a:r>
          </a:p>
          <a:p>
            <a:endParaRPr lang="en-US" b="1" dirty="0" smtClean="0"/>
          </a:p>
          <a:p>
            <a:r>
              <a:rPr lang="en-US" dirty="0" smtClean="0"/>
              <a:t>This is about logging with consumption in mind. So usage is not</a:t>
            </a:r>
            <a:r>
              <a:rPr lang="en-US" baseline="0" dirty="0" smtClean="0"/>
              <a:t> an after thought.</a:t>
            </a:r>
          </a:p>
          <a:p>
            <a:endParaRPr lang="en-US" baseline="0" dirty="0" smtClean="0"/>
          </a:p>
          <a:p>
            <a:r>
              <a:rPr lang="en-US" baseline="0" dirty="0" smtClean="0"/>
              <a:t>Data on the web is in the form of HTML. Now html is a formatting language. It just knows how to display it including text formatting, playing videos and animations, displaying images. It doesn’t know what does that mean. This is useless for machines. That’s why we get so much crap on the google search results.</a:t>
            </a:r>
          </a:p>
          <a:p>
            <a:endParaRPr lang="en-US" baseline="0" dirty="0" smtClean="0"/>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Semantic Web</a:t>
            </a:r>
            <a:r>
              <a:rPr lang="en-US" sz="1200" b="0" i="0" kern="1200" dirty="0" smtClean="0">
                <a:solidFill>
                  <a:schemeClr val="tx1"/>
                </a:solidFill>
                <a:effectLst/>
                <a:latin typeface="+mn-lt"/>
                <a:ea typeface="+mn-ea"/>
                <a:cs typeface="+mn-cs"/>
              </a:rPr>
              <a:t> is a collaborative movement led by the international standards body, the </a:t>
            </a:r>
            <a:r>
              <a:rPr lang="en-US" sz="1200" b="0" i="0" u="none" strike="noStrike" kern="1200" dirty="0" smtClean="0">
                <a:solidFill>
                  <a:schemeClr val="tx1"/>
                </a:solidFill>
                <a:effectLst/>
                <a:latin typeface="+mn-lt"/>
                <a:ea typeface="+mn-ea"/>
                <a:cs typeface="+mn-cs"/>
                <a:hlinkClick r:id="rId3" tooltip="World Wide Web Consortium"/>
              </a:rPr>
              <a:t>World Wide Web Consortium</a:t>
            </a:r>
            <a:r>
              <a:rPr lang="en-US" sz="1200" b="0" i="0" kern="1200" dirty="0" smtClean="0">
                <a:solidFill>
                  <a:schemeClr val="tx1"/>
                </a:solidFill>
                <a:effectLst/>
                <a:latin typeface="+mn-lt"/>
                <a:ea typeface="+mn-ea"/>
                <a:cs typeface="+mn-cs"/>
              </a:rPr>
              <a:t> (W3C).</a:t>
            </a:r>
            <a:r>
              <a:rPr lang="en-US" sz="1200" b="0" i="0" u="none" strike="noStrike" kern="1200" baseline="30000" dirty="0" smtClean="0">
                <a:solidFill>
                  <a:schemeClr val="tx1"/>
                </a:solidFill>
                <a:effectLst/>
                <a:latin typeface="+mn-lt"/>
                <a:ea typeface="+mn-ea"/>
                <a:cs typeface="+mn-cs"/>
                <a:hlinkClick r:id="rId4"/>
              </a:rPr>
              <a:t>[1]</a:t>
            </a:r>
            <a:r>
              <a:rPr lang="en-US" sz="1200" b="0" i="0" kern="1200" dirty="0" smtClean="0">
                <a:solidFill>
                  <a:schemeClr val="tx1"/>
                </a:solidFill>
                <a:effectLst/>
                <a:latin typeface="+mn-lt"/>
                <a:ea typeface="+mn-ea"/>
                <a:cs typeface="+mn-cs"/>
              </a:rPr>
              <a:t> The standard promotes common data formats on the </a:t>
            </a:r>
            <a:r>
              <a:rPr lang="en-US" sz="1200" b="0" i="0" u="none" strike="noStrike" kern="1200" dirty="0" smtClean="0">
                <a:solidFill>
                  <a:schemeClr val="tx1"/>
                </a:solidFill>
                <a:effectLst/>
                <a:latin typeface="+mn-lt"/>
                <a:ea typeface="+mn-ea"/>
                <a:cs typeface="+mn-cs"/>
                <a:hlinkClick r:id="rId5" tooltip="World Wide Web"/>
              </a:rPr>
              <a:t>World Wide Web</a:t>
            </a:r>
            <a:r>
              <a:rPr lang="en-US" sz="1200" b="0" i="0" kern="1200" dirty="0" smtClean="0">
                <a:solidFill>
                  <a:schemeClr val="tx1"/>
                </a:solidFill>
                <a:effectLst/>
                <a:latin typeface="+mn-lt"/>
                <a:ea typeface="+mn-ea"/>
                <a:cs typeface="+mn-cs"/>
              </a:rPr>
              <a:t>. By encouraging the inclusion of </a:t>
            </a:r>
            <a:r>
              <a:rPr lang="en-US" sz="1200" b="0" i="0" u="none" strike="noStrike" kern="1200" dirty="0" smtClean="0">
                <a:solidFill>
                  <a:schemeClr val="tx1"/>
                </a:solidFill>
                <a:effectLst/>
                <a:latin typeface="+mn-lt"/>
                <a:ea typeface="+mn-ea"/>
                <a:cs typeface="+mn-cs"/>
                <a:hlinkClick r:id="rId6" tooltip="Semantics"/>
              </a:rPr>
              <a:t>semantic</a:t>
            </a:r>
            <a:r>
              <a:rPr lang="en-US" sz="1200" b="0" i="0" kern="1200" dirty="0" smtClean="0">
                <a:solidFill>
                  <a:schemeClr val="tx1"/>
                </a:solidFill>
                <a:effectLst/>
                <a:latin typeface="+mn-lt"/>
                <a:ea typeface="+mn-ea"/>
                <a:cs typeface="+mn-cs"/>
              </a:rPr>
              <a:t> content in web pages, the Semantic Web aims at converting the current web, dominated by unstructured and semi-structured documents into a "web of data". The Semantic Web stack builds on the W3C's </a:t>
            </a:r>
            <a:r>
              <a:rPr lang="en-US" sz="1200" b="0" i="0" u="none" strike="noStrike" kern="1200" dirty="0" smtClean="0">
                <a:solidFill>
                  <a:schemeClr val="tx1"/>
                </a:solidFill>
                <a:effectLst/>
                <a:latin typeface="+mn-lt"/>
                <a:ea typeface="+mn-ea"/>
                <a:cs typeface="+mn-cs"/>
                <a:hlinkClick r:id="rId7" tooltip="Resource Description Framework"/>
              </a:rPr>
              <a:t>Resource Description Framework</a:t>
            </a:r>
            <a:r>
              <a:rPr lang="en-US" sz="1200" b="0" i="0" kern="1200" dirty="0" smtClean="0">
                <a:solidFill>
                  <a:schemeClr val="tx1"/>
                </a:solidFill>
                <a:effectLst/>
                <a:latin typeface="+mn-lt"/>
                <a:ea typeface="+mn-ea"/>
                <a:cs typeface="+mn-cs"/>
              </a:rPr>
              <a:t> (RDF).</a:t>
            </a:r>
            <a:r>
              <a:rPr lang="en-US" sz="1200" b="0" i="0" u="none" strike="noStrike" kern="1200" baseline="30000" dirty="0" smtClean="0">
                <a:solidFill>
                  <a:schemeClr val="tx1"/>
                </a:solidFill>
                <a:effectLst/>
                <a:latin typeface="+mn-lt"/>
                <a:ea typeface="+mn-ea"/>
                <a:cs typeface="+mn-cs"/>
                <a:hlinkClick r:id="rId8"/>
              </a:rPr>
              <a:t>[2]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According to the W3C, "The Semantic Web provides a common framework that allows data to be shared and reused across application, enterprise, and community boundaries."</a:t>
            </a:r>
            <a:r>
              <a:rPr lang="en-US" sz="1200" b="0" i="0" u="none" strike="noStrike" kern="1200" baseline="30000" dirty="0" smtClean="0">
                <a:solidFill>
                  <a:schemeClr val="tx1"/>
                </a:solidFill>
                <a:effectLst/>
                <a:latin typeface="+mn-lt"/>
                <a:ea typeface="+mn-ea"/>
                <a:cs typeface="+mn-cs"/>
                <a:hlinkClick r:id="rId8"/>
              </a:rPr>
              <a:t>[2]</a:t>
            </a:r>
            <a:r>
              <a:rPr lang="en-US" sz="1200" b="0" i="0" kern="1200" dirty="0" smtClean="0">
                <a:solidFill>
                  <a:schemeClr val="tx1"/>
                </a:solidFill>
                <a:effectLst/>
                <a:latin typeface="+mn-lt"/>
                <a:ea typeface="+mn-ea"/>
                <a:cs typeface="+mn-cs"/>
              </a:rPr>
              <a:t> The term was coined by </a:t>
            </a:r>
            <a:r>
              <a:rPr lang="en-US" sz="1200" b="0" i="0" u="none" strike="noStrike" kern="1200" dirty="0" smtClean="0">
                <a:solidFill>
                  <a:schemeClr val="tx1"/>
                </a:solidFill>
                <a:effectLst/>
                <a:latin typeface="+mn-lt"/>
                <a:ea typeface="+mn-ea"/>
                <a:cs typeface="+mn-cs"/>
                <a:hlinkClick r:id="rId9" tooltip="Tim Berners-Lee"/>
              </a:rPr>
              <a:t>Tim Berners-Lee</a:t>
            </a:r>
            <a:r>
              <a:rPr lang="en-US" sz="1200" b="0" i="0" kern="1200" dirty="0" smtClean="0">
                <a:solidFill>
                  <a:schemeClr val="tx1"/>
                </a:solidFill>
                <a:effectLst/>
                <a:latin typeface="+mn-lt"/>
                <a:ea typeface="+mn-ea"/>
                <a:cs typeface="+mn-cs"/>
              </a:rPr>
              <a:t> for a web of data that can be processed by machines.</a:t>
            </a:r>
            <a:r>
              <a:rPr lang="en-US" sz="1200" b="0" i="0" u="none" strike="noStrike" kern="1200" baseline="30000" dirty="0" smtClean="0">
                <a:solidFill>
                  <a:schemeClr val="tx1"/>
                </a:solidFill>
                <a:effectLst/>
                <a:latin typeface="+mn-lt"/>
                <a:ea typeface="+mn-ea"/>
                <a:cs typeface="+mn-cs"/>
                <a:hlinkClick r:id="rId10"/>
              </a:rPr>
              <a:t>[3]</a:t>
            </a:r>
            <a:endParaRPr lang="en-US" sz="1200" b="0" i="0" kern="1200" dirty="0" smtClean="0">
              <a:solidFill>
                <a:schemeClr val="tx1"/>
              </a:solidFill>
              <a:effectLst/>
              <a:latin typeface="+mn-lt"/>
              <a:ea typeface="+mn-ea"/>
              <a:cs typeface="+mn-cs"/>
            </a:endParaRPr>
          </a:p>
          <a:p>
            <a:endParaRPr lang="en-US" dirty="0" smtClean="0"/>
          </a:p>
          <a:p>
            <a:r>
              <a:rPr lang="en-US" dirty="0" smtClean="0"/>
              <a:t>Various formats can be converted into RDF.</a:t>
            </a:r>
            <a:r>
              <a:rPr lang="en-US" baseline="0" dirty="0" smtClean="0"/>
              <a:t> The details can be found here:</a:t>
            </a:r>
            <a:r>
              <a:rPr lang="en-US" dirty="0" smtClean="0"/>
              <a:t/>
            </a:r>
            <a:br>
              <a:rPr lang="en-US" dirty="0" smtClean="0"/>
            </a:br>
            <a:r>
              <a:rPr lang="en-US" dirty="0" smtClean="0">
                <a:hlinkClick r:id="rId11"/>
              </a:rPr>
              <a:t>http://www.w3.org/wiki/ConverterToRdf</a:t>
            </a:r>
            <a:endParaRPr lang="en-US" dirty="0"/>
          </a:p>
        </p:txBody>
      </p:sp>
      <p:sp>
        <p:nvSpPr>
          <p:cNvPr id="4" name="Slide Number Placeholder 3"/>
          <p:cNvSpPr>
            <a:spLocks noGrp="1"/>
          </p:cNvSpPr>
          <p:nvPr>
            <p:ph type="sldNum" sz="quarter" idx="10"/>
          </p:nvPr>
        </p:nvSpPr>
        <p:spPr/>
        <p:txBody>
          <a:bodyPr/>
          <a:lstStyle/>
          <a:p>
            <a:fld id="{215F800E-3097-4A90-977F-CE32AFDE4009}" type="slidenum">
              <a:rPr lang="en-US" smtClean="0"/>
              <a:t>4</a:t>
            </a:fld>
            <a:endParaRPr lang="en-US"/>
          </a:p>
        </p:txBody>
      </p:sp>
    </p:spTree>
    <p:extLst>
      <p:ext uri="{BB962C8B-B14F-4D97-AF65-F5344CB8AC3E}">
        <p14:creationId xmlns:p14="http://schemas.microsoft.com/office/powerpoint/2010/main" val="1901114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has</a:t>
            </a:r>
            <a:r>
              <a:rPr lang="en-US" baseline="0" dirty="0" smtClean="0"/>
              <a:t> nothing to do with </a:t>
            </a:r>
            <a:r>
              <a:rPr lang="en-US" baseline="0" dirty="0" err="1" smtClean="0"/>
              <a:t>EventSourcing</a:t>
            </a:r>
            <a:r>
              <a:rPr lang="en-US" baseline="0" dirty="0" smtClean="0"/>
              <a:t> pattern by Fowler.</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Does not require any knowledge in ETW</a:t>
            </a:r>
          </a:p>
          <a:p>
            <a:endParaRPr lang="en-US" dirty="0" smtClean="0"/>
          </a:p>
          <a:p>
            <a:r>
              <a:rPr lang="en-US" sz="1200" b="0" i="0" kern="1200" dirty="0" smtClean="0">
                <a:solidFill>
                  <a:schemeClr val="tx1"/>
                </a:solidFill>
                <a:effectLst/>
                <a:latin typeface="+mn-lt"/>
                <a:ea typeface="+mn-ea"/>
                <a:cs typeface="+mn-cs"/>
              </a:rPr>
              <a:t>For crashes, there’s work that the Store does on your behalf when it comes to crash reports so that you can visit the </a:t>
            </a:r>
            <a:r>
              <a:rPr lang="en-US" sz="1200" b="1" i="0" kern="1200" dirty="0" smtClean="0">
                <a:solidFill>
                  <a:schemeClr val="tx1"/>
                </a:solidFill>
                <a:effectLst/>
                <a:latin typeface="+mn-lt"/>
                <a:ea typeface="+mn-ea"/>
                <a:cs typeface="+mn-cs"/>
              </a:rPr>
              <a:t>Store dashboard and have a look at your app crashes and download crash dumps i</a:t>
            </a:r>
            <a:r>
              <a:rPr lang="en-US" sz="1200" b="0" i="0" kern="1200" dirty="0" smtClean="0">
                <a:solidFill>
                  <a:schemeClr val="tx1"/>
                </a:solidFill>
                <a:effectLst/>
                <a:latin typeface="+mn-lt"/>
                <a:ea typeface="+mn-ea"/>
                <a:cs typeface="+mn-cs"/>
              </a:rPr>
              <a:t>n order to load them up into a debugger and take a look. </a:t>
            </a:r>
            <a:r>
              <a:rPr lang="en-US" sz="1200" b="0" i="0" u="none" strike="noStrike" kern="1200" dirty="0" smtClean="0">
                <a:solidFill>
                  <a:schemeClr val="tx1"/>
                </a:solidFill>
                <a:effectLst/>
                <a:latin typeface="+mn-lt"/>
                <a:ea typeface="+mn-ea"/>
                <a:cs typeface="+mn-cs"/>
                <a:hlinkClick r:id="rId3"/>
              </a:rPr>
              <a:t>I wrote a little about my own experience of doing that previously</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 terms of analytics – there’s a whole industry around that and you might want to bring in a fully featured </a:t>
            </a:r>
            <a:r>
              <a:rPr lang="en-US" sz="1200" b="1" i="0" kern="1200" dirty="0" smtClean="0">
                <a:solidFill>
                  <a:schemeClr val="tx1"/>
                </a:solidFill>
                <a:effectLst/>
                <a:latin typeface="+mn-lt"/>
                <a:ea typeface="+mn-ea"/>
                <a:cs typeface="+mn-cs"/>
              </a:rPr>
              <a:t>analytics</a:t>
            </a:r>
            <a:r>
              <a:rPr lang="en-US" sz="1200" b="0" i="0" kern="1200" dirty="0" smtClean="0">
                <a:solidFill>
                  <a:schemeClr val="tx1"/>
                </a:solidFill>
                <a:effectLst/>
                <a:latin typeface="+mn-lt"/>
                <a:ea typeface="+mn-ea"/>
                <a:cs typeface="+mn-cs"/>
              </a:rPr>
              <a:t> package to gather and do deep analysis on that data.</a:t>
            </a:r>
          </a:p>
          <a:p>
            <a:r>
              <a:rPr lang="en-US" sz="1200" b="0" i="0" kern="1200" dirty="0" smtClean="0">
                <a:solidFill>
                  <a:schemeClr val="tx1"/>
                </a:solidFill>
                <a:effectLst/>
                <a:latin typeface="+mn-lt"/>
                <a:ea typeface="+mn-ea"/>
                <a:cs typeface="+mn-cs"/>
              </a:rPr>
              <a:t>In all cases, it’s likely that you’re going to want to supplement those approaches with some detailed diagnostic instrumentation of your own.</a:t>
            </a:r>
          </a:p>
          <a:p>
            <a:endParaRPr lang="en-US" dirty="0" smtClean="0"/>
          </a:p>
          <a:p>
            <a:r>
              <a:rPr lang="en-US" dirty="0" err="1" smtClean="0"/>
              <a:t>Windows.Fondation.Diagnostics</a:t>
            </a:r>
            <a:r>
              <a:rPr lang="en-US" dirty="0" smtClean="0"/>
              <a:t> (win 8.1)</a:t>
            </a:r>
            <a:endParaRPr lang="en-US" dirty="0"/>
          </a:p>
        </p:txBody>
      </p:sp>
      <p:sp>
        <p:nvSpPr>
          <p:cNvPr id="4" name="Slide Number Placeholder 3"/>
          <p:cNvSpPr>
            <a:spLocks noGrp="1"/>
          </p:cNvSpPr>
          <p:nvPr>
            <p:ph type="sldNum" sz="quarter" idx="10"/>
          </p:nvPr>
        </p:nvSpPr>
        <p:spPr/>
        <p:txBody>
          <a:bodyPr/>
          <a:lstStyle/>
          <a:p>
            <a:fld id="{215F800E-3097-4A90-977F-CE32AFDE4009}" type="slidenum">
              <a:rPr lang="en-US" smtClean="0"/>
              <a:t>5</a:t>
            </a:fld>
            <a:endParaRPr lang="en-US"/>
          </a:p>
        </p:txBody>
      </p:sp>
    </p:spTree>
    <p:extLst>
      <p:ext uri="{BB962C8B-B14F-4D97-AF65-F5344CB8AC3E}">
        <p14:creationId xmlns:p14="http://schemas.microsoft.com/office/powerpoint/2010/main" val="3479324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particular there are not verbosity levels, event ID, or anything that does not need to be at the call site.  All of that moved to the definition of the EventSource.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EventSource outputs the meta-data associated with the EventSource as an </a:t>
            </a:r>
            <a:r>
              <a:rPr lang="en-US" sz="1200" b="1" kern="1200" dirty="0" smtClean="0">
                <a:solidFill>
                  <a:schemeClr val="tx1"/>
                </a:solidFill>
                <a:effectLst/>
                <a:latin typeface="+mn-lt"/>
                <a:ea typeface="+mn-ea"/>
                <a:cs typeface="+mn-cs"/>
              </a:rPr>
              <a:t>event before the first event is fired</a:t>
            </a:r>
            <a:r>
              <a:rPr lang="en-US" sz="1200" kern="1200" dirty="0" smtClean="0">
                <a:solidFill>
                  <a:schemeClr val="tx1"/>
                </a:solidFill>
                <a:effectLst/>
                <a:latin typeface="+mn-lt"/>
                <a:ea typeface="+mn-ea"/>
                <a:cs typeface="+mn-cs"/>
              </a:rPr>
              <a:t>.    This way, the log contains the correct meta-data (guaranteed), and thus can be decoded on any machine.   Moreover, it avoids the registration step, allow XCOPY deployment.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ETW size limitation of 64K for a single events, the manifest is potentially dumped as ‘chunks’ that are under this size.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mechanism </a:t>
            </a:r>
            <a:r>
              <a:rPr lang="en-US" sz="1200" b="1" kern="1200" dirty="0" smtClean="0">
                <a:solidFill>
                  <a:schemeClr val="tx1"/>
                </a:solidFill>
                <a:effectLst/>
                <a:latin typeface="+mn-lt"/>
                <a:ea typeface="+mn-ea"/>
                <a:cs typeface="+mn-cs"/>
              </a:rPr>
              <a:t>standardized by the ETW infrastructure </a:t>
            </a:r>
            <a:r>
              <a:rPr lang="en-US" sz="1200" kern="1200" dirty="0" smtClean="0">
                <a:solidFill>
                  <a:schemeClr val="tx1"/>
                </a:solidFill>
                <a:effectLst/>
                <a:latin typeface="+mn-lt"/>
                <a:ea typeface="+mn-ea"/>
                <a:cs typeface="+mn-cs"/>
              </a:rPr>
              <a:t>is to convert the meta-data to a binary form (using the MC.exe tool), attach it to a DLL as a resource, and then register that DLL with the operating system using a special (administrative), command (wevutil.exe).    Unfortunately this has several important disadvantages</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If the event data is moved to a different machine, the meta-data that is looked up may not be present or could be the wrong version.   This could render the data useless (much like debugging without PDBs)</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Registration would have to be done at deployment time, which means that XCOPY install is no longer possible.  Worse, administrative privileges would be needed, increasing the administrative pain.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215F800E-3097-4A90-977F-CE32AFDE4009}" type="slidenum">
              <a:rPr lang="en-US" smtClean="0"/>
              <a:t>6</a:t>
            </a:fld>
            <a:endParaRPr lang="en-US"/>
          </a:p>
        </p:txBody>
      </p:sp>
    </p:spTree>
    <p:extLst>
      <p:ext uri="{BB962C8B-B14F-4D97-AF65-F5344CB8AC3E}">
        <p14:creationId xmlns:p14="http://schemas.microsoft.com/office/powerpoint/2010/main" val="277301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What’s wrong here?</a:t>
            </a:r>
          </a:p>
          <a:p>
            <a:endParaRPr lang="en-US" dirty="0" smtClean="0"/>
          </a:p>
          <a:p>
            <a:r>
              <a:rPr lang="en-US" dirty="0" smtClean="0"/>
              <a:t>Formatting at logging site.</a:t>
            </a:r>
          </a:p>
          <a:p>
            <a:r>
              <a:rPr lang="en-US" dirty="0" smtClean="0"/>
              <a:t>Severity at logging site.</a:t>
            </a:r>
          </a:p>
          <a:p>
            <a:r>
              <a:rPr lang="en-US" dirty="0" smtClean="0"/>
              <a:t>Worrying</a:t>
            </a:r>
            <a:r>
              <a:rPr lang="en-US" baseline="0" dirty="0" smtClean="0"/>
              <a:t> about log storage on the application side.</a:t>
            </a:r>
          </a:p>
          <a:p>
            <a:endParaRPr lang="en-US" baseline="0" dirty="0" smtClean="0"/>
          </a:p>
          <a:p>
            <a:r>
              <a:rPr lang="en-US" baseline="0" dirty="0" smtClean="0"/>
              <a:t>Difficult to go through the logs.</a:t>
            </a:r>
            <a:endParaRPr lang="en-US" dirty="0"/>
          </a:p>
        </p:txBody>
      </p:sp>
      <p:sp>
        <p:nvSpPr>
          <p:cNvPr id="4" name="Slide Number Placeholder 3"/>
          <p:cNvSpPr>
            <a:spLocks noGrp="1"/>
          </p:cNvSpPr>
          <p:nvPr>
            <p:ph type="sldNum" sz="quarter" idx="10"/>
          </p:nvPr>
        </p:nvSpPr>
        <p:spPr/>
        <p:txBody>
          <a:bodyPr/>
          <a:lstStyle/>
          <a:p>
            <a:fld id="{215F800E-3097-4A90-977F-CE32AFDE4009}" type="slidenum">
              <a:rPr lang="en-US" smtClean="0"/>
              <a:t>7</a:t>
            </a:fld>
            <a:endParaRPr lang="en-US"/>
          </a:p>
        </p:txBody>
      </p:sp>
    </p:spTree>
    <p:extLst>
      <p:ext uri="{BB962C8B-B14F-4D97-AF65-F5344CB8AC3E}">
        <p14:creationId xmlns:p14="http://schemas.microsoft.com/office/powerpoint/2010/main" val="990568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EventIds</a:t>
            </a:r>
            <a:r>
              <a:rPr lang="en-US" dirty="0" smtClean="0"/>
              <a:t> can be</a:t>
            </a:r>
            <a:r>
              <a:rPr lang="en-US" baseline="0" dirty="0" smtClean="0"/>
              <a:t> assigned </a:t>
            </a:r>
            <a:r>
              <a:rPr lang="en-US" b="1" baseline="0" dirty="0" smtClean="0"/>
              <a:t>implicitly</a:t>
            </a:r>
            <a:r>
              <a:rPr lang="en-US" baseline="0" dirty="0" smtClean="0"/>
              <a:t> or </a:t>
            </a:r>
            <a:r>
              <a:rPr lang="en-US" b="1" baseline="0" dirty="0" smtClean="0"/>
              <a:t>explicitly</a:t>
            </a:r>
            <a:r>
              <a:rPr lang="en-US" baseline="0" dirty="0" smtClean="0"/>
              <a:t>. They are implicitly assigned when we don’t provide an [Event] attribute for our methods. This is the ordinal number of method in the class </a:t>
            </a:r>
            <a:r>
              <a:rPr lang="en-US" b="1" baseline="0" dirty="0" smtClean="0"/>
              <a:t>starting from 1</a:t>
            </a:r>
            <a:r>
              <a:rPr lang="en-US" baseline="0" dirty="0" smtClean="0"/>
              <a:t>.</a:t>
            </a:r>
          </a:p>
          <a:p>
            <a:endParaRPr lang="en-US" baseline="0" dirty="0" smtClean="0"/>
          </a:p>
          <a:p>
            <a:r>
              <a:rPr lang="en-US" baseline="0" dirty="0" smtClean="0"/>
              <a:t>That is why we must decorate all [</a:t>
            </a:r>
            <a:r>
              <a:rPr lang="en-US" baseline="0" dirty="0" err="1" smtClean="0"/>
              <a:t>NonEvent</a:t>
            </a:r>
            <a:r>
              <a:rPr lang="en-US" baseline="0" dirty="0" smtClean="0"/>
              <a:t>] methods with appropriate attribute.</a:t>
            </a:r>
          </a:p>
          <a:p>
            <a:endParaRPr lang="en-US" baseline="0" dirty="0" smtClean="0"/>
          </a:p>
          <a:p>
            <a:r>
              <a:rPr lang="en-US" sz="1200" u="none" strike="noStrike" kern="1200" dirty="0" smtClean="0">
                <a:solidFill>
                  <a:schemeClr val="tx1"/>
                </a:solidFill>
                <a:effectLst/>
                <a:latin typeface="+mn-lt"/>
                <a:ea typeface="+mn-ea"/>
                <a:cs typeface="+mn-cs"/>
                <a:hlinkClick r:id="rId3"/>
              </a:rPr>
              <a:t>RFC4122</a:t>
            </a:r>
            <a:r>
              <a:rPr lang="en-US" sz="1200" u="none" strike="noStrike" kern="1200" dirty="0" smtClean="0">
                <a:solidFill>
                  <a:schemeClr val="tx1"/>
                </a:solidFill>
                <a:effectLst/>
                <a:latin typeface="+mn-lt"/>
                <a:ea typeface="+mn-ea"/>
                <a:cs typeface="+mn-cs"/>
              </a:rPr>
              <a:t>: </a:t>
            </a:r>
            <a:r>
              <a:rPr lang="en-US" sz="1200" b="1" i="1" u="none" strike="noStrike" kern="1200" dirty="0" smtClean="0">
                <a:solidFill>
                  <a:schemeClr val="tx1"/>
                </a:solidFill>
                <a:effectLst/>
                <a:latin typeface="+mn-lt"/>
                <a:ea typeface="+mn-ea"/>
                <a:cs typeface="+mn-cs"/>
              </a:rPr>
              <a:t>forming</a:t>
            </a:r>
            <a:r>
              <a:rPr lang="en-US" sz="1200" b="1" i="1" u="none" strike="noStrike" kern="1200" baseline="0" dirty="0" smtClean="0">
                <a:solidFill>
                  <a:schemeClr val="tx1"/>
                </a:solidFill>
                <a:effectLst/>
                <a:latin typeface="+mn-lt"/>
                <a:ea typeface="+mn-ea"/>
                <a:cs typeface="+mn-cs"/>
              </a:rPr>
              <a:t> a GUID from a string. It is discouraged to specify the GUID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EventSourceAttribute</a:t>
            </a:r>
            <a:r>
              <a:rPr lang="en-US" sz="1200" kern="1200" dirty="0" smtClean="0">
                <a:solidFill>
                  <a:schemeClr val="tx1"/>
                </a:solidFill>
                <a:effectLst/>
                <a:latin typeface="+mn-lt"/>
                <a:ea typeface="+mn-ea"/>
                <a:cs typeface="+mn-cs"/>
              </a:rPr>
              <a:t> also allows the user to explicitly specify a GUID for the EventSource.  This allows Existing ETW providers to be upgraded to using </a:t>
            </a:r>
            <a:r>
              <a:rPr lang="en-US" sz="1200" kern="1200" dirty="0" err="1" smtClean="0">
                <a:solidFill>
                  <a:schemeClr val="tx1"/>
                </a:solidFill>
                <a:effectLst/>
                <a:latin typeface="+mn-lt"/>
                <a:ea typeface="+mn-ea"/>
                <a:cs typeface="+mn-cs"/>
              </a:rPr>
              <a:t>EventSources</a:t>
            </a:r>
            <a:r>
              <a:rPr lang="en-US" sz="1200" kern="1200" dirty="0" smtClean="0">
                <a:solidFill>
                  <a:schemeClr val="tx1"/>
                </a:solidFill>
                <a:effectLst/>
                <a:latin typeface="+mn-lt"/>
                <a:ea typeface="+mn-ea"/>
                <a:cs typeface="+mn-cs"/>
              </a:rPr>
              <a:t>, but generally its use is discouraged.  </a:t>
            </a:r>
          </a:p>
          <a:p>
            <a:endParaRPr lang="en-US" dirty="0"/>
          </a:p>
        </p:txBody>
      </p:sp>
      <p:sp>
        <p:nvSpPr>
          <p:cNvPr id="4" name="Slide Number Placeholder 3"/>
          <p:cNvSpPr>
            <a:spLocks noGrp="1"/>
          </p:cNvSpPr>
          <p:nvPr>
            <p:ph type="sldNum" sz="quarter" idx="10"/>
          </p:nvPr>
        </p:nvSpPr>
        <p:spPr/>
        <p:txBody>
          <a:bodyPr/>
          <a:lstStyle/>
          <a:p>
            <a:fld id="{215F800E-3097-4A90-977F-CE32AFDE4009}" type="slidenum">
              <a:rPr lang="en-US" smtClean="0"/>
              <a:t>8</a:t>
            </a:fld>
            <a:endParaRPr lang="en-US"/>
          </a:p>
        </p:txBody>
      </p:sp>
    </p:spTree>
    <p:extLst>
      <p:ext uri="{BB962C8B-B14F-4D97-AF65-F5344CB8AC3E}">
        <p14:creationId xmlns:p14="http://schemas.microsoft.com/office/powerpoint/2010/main" val="3491014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Native to Windows platform</a:t>
            </a:r>
          </a:p>
          <a:p>
            <a:pPr lvl="0"/>
            <a:r>
              <a:rPr lang="en-US" dirty="0" smtClean="0"/>
              <a:t>Great performance &amp; OK diagnostic tooling</a:t>
            </a:r>
          </a:p>
          <a:p>
            <a:pPr lvl="0"/>
            <a:r>
              <a:rPr lang="en-US" dirty="0" smtClean="0"/>
              <a:t>Historically hard to publish events</a:t>
            </a:r>
          </a:p>
          <a:p>
            <a:endParaRPr lang="en-US" dirty="0"/>
          </a:p>
        </p:txBody>
      </p:sp>
      <p:sp>
        <p:nvSpPr>
          <p:cNvPr id="4" name="Slide Number Placeholder 3"/>
          <p:cNvSpPr>
            <a:spLocks noGrp="1"/>
          </p:cNvSpPr>
          <p:nvPr>
            <p:ph type="sldNum" sz="quarter" idx="10"/>
          </p:nvPr>
        </p:nvSpPr>
        <p:spPr/>
        <p:txBody>
          <a:bodyPr/>
          <a:lstStyle/>
          <a:p>
            <a:fld id="{215F800E-3097-4A90-977F-CE32AFDE4009}" type="slidenum">
              <a:rPr lang="en-US" smtClean="0"/>
              <a:t>9</a:t>
            </a:fld>
            <a:endParaRPr lang="en-US"/>
          </a:p>
        </p:txBody>
      </p:sp>
    </p:spTree>
    <p:extLst>
      <p:ext uri="{BB962C8B-B14F-4D97-AF65-F5344CB8AC3E}">
        <p14:creationId xmlns:p14="http://schemas.microsoft.com/office/powerpoint/2010/main" val="271622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9DEA83FD-DBD6-4625-B04B-727552C67405}" type="datetimeFigureOut">
              <a:rPr lang="en-US" smtClean="0"/>
              <a:t>10/26/2013</a:t>
            </a:fld>
            <a:endParaRPr lang="en-US"/>
          </a:p>
        </p:txBody>
      </p:sp>
      <p:sp>
        <p:nvSpPr>
          <p:cNvPr id="16" name="Slide Number Placeholder 15"/>
          <p:cNvSpPr>
            <a:spLocks noGrp="1"/>
          </p:cNvSpPr>
          <p:nvPr>
            <p:ph type="sldNum" sz="quarter" idx="11"/>
          </p:nvPr>
        </p:nvSpPr>
        <p:spPr/>
        <p:txBody>
          <a:bodyPr/>
          <a:lstStyle/>
          <a:p>
            <a:fld id="{33C58E34-1BBC-4BB4-B62B-B4154CDF4006}"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EA83FD-DBD6-4625-B04B-727552C67405}" type="datetimeFigureOut">
              <a:rPr lang="en-US" smtClean="0"/>
              <a:t>10/26/2013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58E34-1BBC-4BB4-B62B-B4154CDF400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EA83FD-DBD6-4625-B04B-727552C67405}" type="datetimeFigureOut">
              <a:rPr lang="en-US" smtClean="0"/>
              <a:t>10/26/2013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58E34-1BBC-4BB4-B62B-B4154CDF400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9DEA83FD-DBD6-4625-B04B-727552C67405}" type="datetimeFigureOut">
              <a:rPr lang="en-US" smtClean="0"/>
              <a:t>10/26/2013</a:t>
            </a:fld>
            <a:endParaRPr lang="en-US"/>
          </a:p>
        </p:txBody>
      </p:sp>
      <p:sp>
        <p:nvSpPr>
          <p:cNvPr id="15" name="Slide Number Placeholder 14"/>
          <p:cNvSpPr>
            <a:spLocks noGrp="1"/>
          </p:cNvSpPr>
          <p:nvPr>
            <p:ph type="sldNum" sz="quarter" idx="11"/>
          </p:nvPr>
        </p:nvSpPr>
        <p:spPr/>
        <p:txBody>
          <a:bodyPr/>
          <a:lstStyle/>
          <a:p>
            <a:fld id="{33C58E34-1BBC-4BB4-B62B-B4154CDF4006}"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9DEA83FD-DBD6-4625-B04B-727552C67405}" type="datetimeFigureOut">
              <a:rPr lang="en-US" smtClean="0"/>
              <a:t>10/26/2013</a:t>
            </a:fld>
            <a:endParaRPr lang="en-US"/>
          </a:p>
        </p:txBody>
      </p:sp>
      <p:sp>
        <p:nvSpPr>
          <p:cNvPr id="13" name="Slide Number Placeholder 12"/>
          <p:cNvSpPr>
            <a:spLocks noGrp="1"/>
          </p:cNvSpPr>
          <p:nvPr>
            <p:ph type="sldNum" sz="quarter" idx="11"/>
          </p:nvPr>
        </p:nvSpPr>
        <p:spPr/>
        <p:txBody>
          <a:bodyPr/>
          <a:lstStyle/>
          <a:p>
            <a:fld id="{33C58E34-1BBC-4BB4-B62B-B4154CDF4006}"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9DEA83FD-DBD6-4625-B04B-727552C67405}" type="datetimeFigureOut">
              <a:rPr lang="en-US" smtClean="0"/>
              <a:t>10/26/2013</a:t>
            </a:fld>
            <a:endParaRPr lang="en-US"/>
          </a:p>
        </p:txBody>
      </p:sp>
      <p:sp>
        <p:nvSpPr>
          <p:cNvPr id="9" name="Slide Number Placeholder 8"/>
          <p:cNvSpPr>
            <a:spLocks noGrp="1"/>
          </p:cNvSpPr>
          <p:nvPr>
            <p:ph type="sldNum" sz="quarter" idx="11"/>
          </p:nvPr>
        </p:nvSpPr>
        <p:spPr/>
        <p:txBody>
          <a:bodyPr/>
          <a:lstStyle/>
          <a:p>
            <a:fld id="{33C58E34-1BBC-4BB4-B62B-B4154CDF4006}"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9DEA83FD-DBD6-4625-B04B-727552C67405}" type="datetimeFigureOut">
              <a:rPr lang="en-US" smtClean="0"/>
              <a:t>10/26/2013</a:t>
            </a:fld>
            <a:endParaRPr lang="en-US"/>
          </a:p>
        </p:txBody>
      </p:sp>
      <p:sp>
        <p:nvSpPr>
          <p:cNvPr id="15" name="Slide Number Placeholder 14"/>
          <p:cNvSpPr>
            <a:spLocks noGrp="1"/>
          </p:cNvSpPr>
          <p:nvPr>
            <p:ph type="sldNum" sz="quarter" idx="11"/>
          </p:nvPr>
        </p:nvSpPr>
        <p:spPr/>
        <p:txBody>
          <a:bodyPr/>
          <a:lstStyle/>
          <a:p>
            <a:fld id="{33C58E34-1BBC-4BB4-B62B-B4154CDF4006}"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9DEA83FD-DBD6-4625-B04B-727552C67405}" type="datetimeFigureOut">
              <a:rPr lang="en-US" smtClean="0"/>
              <a:t>10/26/2013</a:t>
            </a:fld>
            <a:endParaRPr lang="en-US"/>
          </a:p>
        </p:txBody>
      </p:sp>
      <p:sp>
        <p:nvSpPr>
          <p:cNvPr id="8" name="Slide Number Placeholder 7"/>
          <p:cNvSpPr>
            <a:spLocks noGrp="1"/>
          </p:cNvSpPr>
          <p:nvPr>
            <p:ph type="sldNum" sz="quarter" idx="11"/>
          </p:nvPr>
        </p:nvSpPr>
        <p:spPr/>
        <p:txBody>
          <a:bodyPr/>
          <a:lstStyle/>
          <a:p>
            <a:fld id="{33C58E34-1BBC-4BB4-B62B-B4154CDF4006}"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DEA83FD-DBD6-4625-B04B-727552C67405}" type="datetimeFigureOut">
              <a:rPr lang="en-US" smtClean="0"/>
              <a:t>10/26/2013</a:t>
            </a:fld>
            <a:endParaRPr lang="en-US"/>
          </a:p>
        </p:txBody>
      </p:sp>
      <p:sp>
        <p:nvSpPr>
          <p:cNvPr id="6" name="Slide Number Placeholder 5"/>
          <p:cNvSpPr>
            <a:spLocks noGrp="1"/>
          </p:cNvSpPr>
          <p:nvPr>
            <p:ph type="sldNum" sz="quarter" idx="11"/>
          </p:nvPr>
        </p:nvSpPr>
        <p:spPr/>
        <p:txBody>
          <a:bodyPr/>
          <a:lstStyle/>
          <a:p>
            <a:fld id="{33C58E34-1BBC-4BB4-B62B-B4154CDF4006}" type="slidenum">
              <a:rPr lang="en-US" smtClean="0"/>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9DEA83FD-DBD6-4625-B04B-727552C67405}" type="datetimeFigureOut">
              <a:rPr lang="en-US" smtClean="0"/>
              <a:t>10/26/2013</a:t>
            </a:fld>
            <a:endParaRPr lang="en-US"/>
          </a:p>
        </p:txBody>
      </p:sp>
      <p:sp>
        <p:nvSpPr>
          <p:cNvPr id="16" name="Slide Number Placeholder 15"/>
          <p:cNvSpPr>
            <a:spLocks noGrp="1"/>
          </p:cNvSpPr>
          <p:nvPr>
            <p:ph type="sldNum" sz="quarter" idx="11"/>
          </p:nvPr>
        </p:nvSpPr>
        <p:spPr/>
        <p:txBody>
          <a:bodyPr/>
          <a:lstStyle/>
          <a:p>
            <a:fld id="{33C58E34-1BBC-4BB4-B62B-B4154CDF4006}"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9DEA83FD-DBD6-4625-B04B-727552C67405}" type="datetimeFigureOut">
              <a:rPr lang="en-US" smtClean="0"/>
              <a:t>10/26/2013</a:t>
            </a:fld>
            <a:endParaRPr lang="en-US"/>
          </a:p>
        </p:txBody>
      </p:sp>
      <p:sp>
        <p:nvSpPr>
          <p:cNvPr id="14" name="Slide Number Placeholder 13"/>
          <p:cNvSpPr>
            <a:spLocks noGrp="1"/>
          </p:cNvSpPr>
          <p:nvPr>
            <p:ph type="sldNum" sz="quarter" idx="11"/>
          </p:nvPr>
        </p:nvSpPr>
        <p:spPr/>
        <p:txBody>
          <a:bodyPr/>
          <a:lstStyle/>
          <a:p>
            <a:fld id="{33C58E34-1BBC-4BB4-B62B-B4154CDF4006}"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9DEA83FD-DBD6-4625-B04B-727552C67405}" type="datetimeFigureOut">
              <a:rPr lang="en-US" smtClean="0"/>
              <a:t>10/26/2013</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33C58E34-1BBC-4BB4-B62B-B4154CDF400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msdn.microsoft.com/en-us/library/windows/hardware/ff553012(v=vs.85).aspx"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3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39.xml.rels><?xml version="1.0" encoding="UTF-8" standalone="yes"?>
<Relationships xmlns="http://schemas.openxmlformats.org/package/2006/relationships"><Relationship Id="rId8" Type="http://schemas.openxmlformats.org/officeDocument/2006/relationships/hyperlink" Target="http://shujaat.net/" TargetMode="External"/><Relationship Id="rId13" Type="http://schemas.openxmlformats.org/officeDocument/2006/relationships/image" Target="../media/image69.png"/><Relationship Id="rId3" Type="http://schemas.openxmlformats.org/officeDocument/2006/relationships/hyperlink" Target="http://channel9.msdn.com/Events/Build/2013/3-336" TargetMode="External"/><Relationship Id="rId7" Type="http://schemas.openxmlformats.org/officeDocument/2006/relationships/image" Target="../media/image68.png"/><Relationship Id="rId12" Type="http://schemas.openxmlformats.org/officeDocument/2006/relationships/hyperlink" Target="http://blogs.msdn.com/b/vancem/" TargetMode="External"/><Relationship Id="rId2" Type="http://schemas.openxmlformats.org/officeDocument/2006/relationships/hyperlink" Target="http://channel9.msdn.com/Niners/melnik" TargetMode="External"/><Relationship Id="rId1" Type="http://schemas.openxmlformats.org/officeDocument/2006/relationships/slideLayout" Target="../slideLayouts/slideLayout2.xml"/><Relationship Id="rId6" Type="http://schemas.openxmlformats.org/officeDocument/2006/relationships/hyperlink" Target="http://channel9.msdn.com/posts/Introducing-Semantic-Logging" TargetMode="External"/><Relationship Id="rId11" Type="http://schemas.openxmlformats.org/officeDocument/2006/relationships/hyperlink" Target="http://msdn.microsoft.com/en-us/library/windows/desktop/bb968803(v=vs.85).aspx" TargetMode="External"/><Relationship Id="rId5" Type="http://schemas.openxmlformats.org/officeDocument/2006/relationships/hyperlink" Target="http://channel9.msdn.com/Events/Speakers/julian-dominguez" TargetMode="External"/><Relationship Id="rId10" Type="http://schemas.openxmlformats.org/officeDocument/2006/relationships/hyperlink" Target="https://github.com/jonwagner/EventSourceProxy" TargetMode="External"/><Relationship Id="rId4" Type="http://schemas.openxmlformats.org/officeDocument/2006/relationships/image" Target="../media/image67.pn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www.ietf.org/rfc/rfc4122.txt" TargetMode="Externa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p:cNvSpPr>
            <a:spLocks noGrp="1"/>
          </p:cNvSpPr>
          <p:nvPr>
            <p:ph idx="1"/>
          </p:nvPr>
        </p:nvSpPr>
        <p:spPr>
          <a:xfrm>
            <a:off x="838200" y="522767"/>
            <a:ext cx="7467600" cy="1765081"/>
          </a:xfrm>
        </p:spPr>
        <p:txBody>
          <a:bodyPr>
            <a:normAutofit/>
          </a:bodyPr>
          <a:lstStyle/>
          <a:p>
            <a:pPr marL="18288" indent="0" algn="ctr">
              <a:buNone/>
            </a:pPr>
            <a:r>
              <a:rPr lang="en-US" sz="4000" dirty="0" smtClean="0">
                <a:effectLst/>
              </a:rPr>
              <a:t>Bringing Semantics into Logs</a:t>
            </a:r>
            <a:endParaRPr lang="en-US" sz="4000" b="1" dirty="0"/>
          </a:p>
        </p:txBody>
      </p:sp>
      <p:sp>
        <p:nvSpPr>
          <p:cNvPr id="8" name="Title 2"/>
          <p:cNvSpPr>
            <a:spLocks noGrp="1"/>
          </p:cNvSpPr>
          <p:nvPr>
            <p:ph type="title"/>
          </p:nvPr>
        </p:nvSpPr>
        <p:spPr>
          <a:xfrm>
            <a:off x="304800" y="4081284"/>
            <a:ext cx="5623560" cy="1541965"/>
          </a:xfrm>
        </p:spPr>
        <p:txBody>
          <a:bodyPr anchor="t"/>
          <a:lstStyle/>
          <a:p>
            <a:r>
              <a:rPr lang="en-US" sz="2800" dirty="0" smtClean="0"/>
              <a:t>Muhammad Siddiqi</a:t>
            </a:r>
            <a:br>
              <a:rPr lang="en-US" sz="2800" dirty="0" smtClean="0"/>
            </a:br>
            <a:r>
              <a:rPr lang="en-US" sz="1600" dirty="0" smtClean="0"/>
              <a:t/>
            </a:r>
            <a:br>
              <a:rPr lang="en-US" sz="1600" dirty="0" smtClean="0"/>
            </a:br>
            <a:r>
              <a:rPr lang="en-US" sz="2800" dirty="0" smtClean="0"/>
              <a:t>	</a:t>
            </a:r>
            <a:r>
              <a:rPr lang="en-US" sz="1800" dirty="0" smtClean="0"/>
              <a:t>http://shujaat.net</a:t>
            </a:r>
            <a:endParaRPr lang="en-US" sz="2800"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2514600"/>
            <a:ext cx="2476606"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289696"/>
            <a:ext cx="1905000" cy="575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304801" y="5591718"/>
            <a:ext cx="2438400" cy="369332"/>
          </a:xfrm>
          <a:prstGeom prst="rect">
            <a:avLst/>
          </a:prstGeom>
        </p:spPr>
        <p:txBody>
          <a:bodyPr wrap="square">
            <a:spAutoFit/>
          </a:bodyPr>
          <a:lstStyle/>
          <a:p>
            <a:pPr marL="18288" indent="0">
              <a:buNone/>
            </a:pPr>
            <a:r>
              <a:rPr lang="en-US" b="1" dirty="0"/>
              <a:t>@</a:t>
            </a:r>
            <a:r>
              <a:rPr lang="en-US" b="1" dirty="0" err="1" smtClean="0"/>
              <a:t>SiddiqiMuhammad</a:t>
            </a:r>
            <a:endParaRPr lang="en-US" b="1" dirty="0"/>
          </a:p>
        </p:txBody>
      </p:sp>
      <p:pic>
        <p:nvPicPr>
          <p:cNvPr id="12" name="Picture 11"/>
          <p:cNvPicPr>
            <a:picLocks noChangeAspect="1"/>
          </p:cNvPicPr>
          <p:nvPr/>
        </p:nvPicPr>
        <p:blipFill>
          <a:blip r:embed="rId5"/>
          <a:stretch>
            <a:fillRect/>
          </a:stretch>
        </p:blipFill>
        <p:spPr>
          <a:xfrm>
            <a:off x="2667000" y="5656250"/>
            <a:ext cx="304800" cy="304800"/>
          </a:xfrm>
          <a:prstGeom prst="rect">
            <a:avLst/>
          </a:prstGeom>
        </p:spPr>
      </p:pic>
      <p:pic>
        <p:nvPicPr>
          <p:cNvPr id="13" name="Picture 12"/>
          <p:cNvPicPr>
            <a:picLocks noChangeAspect="1"/>
          </p:cNvPicPr>
          <p:nvPr/>
        </p:nvPicPr>
        <p:blipFill>
          <a:blip r:embed="rId6"/>
          <a:stretch>
            <a:fillRect/>
          </a:stretch>
        </p:blipFill>
        <p:spPr>
          <a:xfrm>
            <a:off x="3116580" y="4913029"/>
            <a:ext cx="266700" cy="247650"/>
          </a:xfrm>
          <a:prstGeom prst="rect">
            <a:avLst/>
          </a:prstGeom>
        </p:spPr>
      </p:pic>
    </p:spTree>
    <p:extLst>
      <p:ext uri="{BB962C8B-B14F-4D97-AF65-F5344CB8AC3E}">
        <p14:creationId xmlns:p14="http://schemas.microsoft.com/office/powerpoint/2010/main" val="824595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73823" y="1012845"/>
            <a:ext cx="4173391" cy="5311755"/>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4741614" y="990600"/>
            <a:ext cx="4252958" cy="5334000"/>
          </a:xfrm>
          <a:prstGeom prst="roundRect">
            <a:avLst/>
          </a:prstGeom>
          <a:solidFill>
            <a:srgbClr val="FFFF0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181600" y="1672883"/>
            <a:ext cx="2278966" cy="689317"/>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Event Provider</a:t>
            </a:r>
            <a:endParaRPr lang="en-US" dirty="0"/>
          </a:p>
        </p:txBody>
      </p:sp>
      <p:sp>
        <p:nvSpPr>
          <p:cNvPr id="11" name="Rounded Rectangle 10"/>
          <p:cNvSpPr/>
          <p:nvPr/>
        </p:nvSpPr>
        <p:spPr>
          <a:xfrm>
            <a:off x="6321083" y="3666431"/>
            <a:ext cx="2278966" cy="689317"/>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Event Payload</a:t>
            </a:r>
            <a:endParaRPr lang="en-US" dirty="0"/>
          </a:p>
        </p:txBody>
      </p:sp>
      <p:sp>
        <p:nvSpPr>
          <p:cNvPr id="12" name="TextBox 11"/>
          <p:cNvSpPr txBox="1"/>
          <p:nvPr/>
        </p:nvSpPr>
        <p:spPr>
          <a:xfrm>
            <a:off x="1505740" y="1097226"/>
            <a:ext cx="1667316" cy="369332"/>
          </a:xfrm>
          <a:prstGeom prst="rect">
            <a:avLst/>
          </a:prstGeom>
          <a:noFill/>
        </p:spPr>
        <p:txBody>
          <a:bodyPr wrap="none" rtlCol="0">
            <a:spAutoFit/>
          </a:bodyPr>
          <a:lstStyle/>
          <a:p>
            <a:r>
              <a:rPr lang="en-US" b="1" dirty="0" smtClean="0"/>
              <a:t>.net framework</a:t>
            </a:r>
            <a:endParaRPr lang="en-US" b="1" dirty="0"/>
          </a:p>
        </p:txBody>
      </p:sp>
      <p:sp>
        <p:nvSpPr>
          <p:cNvPr id="13" name="TextBox 12"/>
          <p:cNvSpPr txBox="1"/>
          <p:nvPr/>
        </p:nvSpPr>
        <p:spPr>
          <a:xfrm>
            <a:off x="6625343" y="996094"/>
            <a:ext cx="620683" cy="369332"/>
          </a:xfrm>
          <a:prstGeom prst="rect">
            <a:avLst/>
          </a:prstGeom>
          <a:noFill/>
        </p:spPr>
        <p:txBody>
          <a:bodyPr wrap="none" rtlCol="0">
            <a:spAutoFit/>
          </a:bodyPr>
          <a:lstStyle/>
          <a:p>
            <a:r>
              <a:rPr lang="en-US" b="1" dirty="0" smtClean="0"/>
              <a:t>ETW</a:t>
            </a:r>
            <a:endParaRPr lang="en-US" b="1" dirty="0"/>
          </a:p>
        </p:txBody>
      </p:sp>
      <p:cxnSp>
        <p:nvCxnSpPr>
          <p:cNvPr id="14" name="Straight Arrow Connector 13"/>
          <p:cNvCxnSpPr>
            <a:stCxn id="6" idx="3"/>
            <a:endCxn id="9" idx="1"/>
          </p:cNvCxnSpPr>
          <p:nvPr/>
        </p:nvCxnSpPr>
        <p:spPr>
          <a:xfrm>
            <a:off x="2818524" y="2009336"/>
            <a:ext cx="2363076" cy="8206"/>
          </a:xfrm>
          <a:prstGeom prst="straightConnector1">
            <a:avLst/>
          </a:prstGeom>
          <a:ln w="22225">
            <a:solidFill>
              <a:srgbClr val="FF9999"/>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0" idx="1"/>
          </p:cNvCxnSpPr>
          <p:nvPr/>
        </p:nvCxnSpPr>
        <p:spPr>
          <a:xfrm flipV="1">
            <a:off x="3252278" y="3014316"/>
            <a:ext cx="2531888" cy="1138"/>
          </a:xfrm>
          <a:prstGeom prst="straightConnector1">
            <a:avLst/>
          </a:prstGeom>
          <a:ln w="22225">
            <a:solidFill>
              <a:srgbClr val="FF9999"/>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597201" y="4114800"/>
            <a:ext cx="2723882" cy="0"/>
          </a:xfrm>
          <a:prstGeom prst="straightConnector1">
            <a:avLst/>
          </a:prstGeom>
          <a:ln w="22225">
            <a:solidFill>
              <a:srgbClr val="FF9999"/>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5784166" y="2669657"/>
            <a:ext cx="2278966" cy="689317"/>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Event Type</a:t>
            </a:r>
            <a:endParaRPr lang="en-US" dirty="0"/>
          </a:p>
        </p:txBody>
      </p:sp>
      <p:sp>
        <p:nvSpPr>
          <p:cNvPr id="8" name="Rounded Rectangle 7"/>
          <p:cNvSpPr/>
          <p:nvPr/>
        </p:nvSpPr>
        <p:spPr>
          <a:xfrm>
            <a:off x="1318235" y="3774830"/>
            <a:ext cx="2278966" cy="689317"/>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Method Parameters</a:t>
            </a:r>
            <a:endParaRPr lang="en-US" dirty="0"/>
          </a:p>
        </p:txBody>
      </p:sp>
      <p:sp>
        <p:nvSpPr>
          <p:cNvPr id="7" name="Rounded Rectangle 6"/>
          <p:cNvSpPr/>
          <p:nvPr/>
        </p:nvSpPr>
        <p:spPr>
          <a:xfrm>
            <a:off x="973312" y="2689274"/>
            <a:ext cx="2278966" cy="689317"/>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Event Method</a:t>
            </a:r>
            <a:endParaRPr lang="en-US" dirty="0"/>
          </a:p>
        </p:txBody>
      </p:sp>
      <p:sp>
        <p:nvSpPr>
          <p:cNvPr id="6" name="Rounded Rectangle 5"/>
          <p:cNvSpPr/>
          <p:nvPr/>
        </p:nvSpPr>
        <p:spPr>
          <a:xfrm>
            <a:off x="539558" y="1664677"/>
            <a:ext cx="2278966" cy="689317"/>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Event Source</a:t>
            </a:r>
            <a:endParaRPr lang="en-US" dirty="0"/>
          </a:p>
        </p:txBody>
      </p:sp>
      <p:sp>
        <p:nvSpPr>
          <p:cNvPr id="35" name="Rounded Rectangle 34"/>
          <p:cNvSpPr/>
          <p:nvPr/>
        </p:nvSpPr>
        <p:spPr>
          <a:xfrm>
            <a:off x="5181600" y="4555392"/>
            <a:ext cx="2278966" cy="689317"/>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Event Controller</a:t>
            </a:r>
            <a:endParaRPr lang="en-US" dirty="0"/>
          </a:p>
        </p:txBody>
      </p:sp>
      <p:sp>
        <p:nvSpPr>
          <p:cNvPr id="36" name="Rounded Rectangle 35"/>
          <p:cNvSpPr/>
          <p:nvPr/>
        </p:nvSpPr>
        <p:spPr>
          <a:xfrm>
            <a:off x="5181600" y="5444353"/>
            <a:ext cx="2278966" cy="689317"/>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Event Consumer</a:t>
            </a:r>
            <a:endParaRPr lang="en-US" dirty="0"/>
          </a:p>
        </p:txBody>
      </p:sp>
      <p:sp>
        <p:nvSpPr>
          <p:cNvPr id="37" name="Rounded Rectangle 36"/>
          <p:cNvSpPr/>
          <p:nvPr/>
        </p:nvSpPr>
        <p:spPr>
          <a:xfrm>
            <a:off x="539558" y="5019382"/>
            <a:ext cx="2278966" cy="689317"/>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Event Listener</a:t>
            </a:r>
            <a:endParaRPr lang="en-US" dirty="0"/>
          </a:p>
        </p:txBody>
      </p:sp>
      <p:cxnSp>
        <p:nvCxnSpPr>
          <p:cNvPr id="38" name="Straight Arrow Connector 37"/>
          <p:cNvCxnSpPr>
            <a:endCxn id="35" idx="1"/>
          </p:cNvCxnSpPr>
          <p:nvPr/>
        </p:nvCxnSpPr>
        <p:spPr>
          <a:xfrm flipV="1">
            <a:off x="2818524" y="4900051"/>
            <a:ext cx="2363076" cy="463989"/>
          </a:xfrm>
          <a:prstGeom prst="straightConnector1">
            <a:avLst/>
          </a:prstGeom>
          <a:ln w="22225">
            <a:solidFill>
              <a:srgbClr val="FF9999"/>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7" idx="3"/>
            <a:endCxn id="36" idx="1"/>
          </p:cNvCxnSpPr>
          <p:nvPr/>
        </p:nvCxnSpPr>
        <p:spPr>
          <a:xfrm>
            <a:off x="2818524" y="5364041"/>
            <a:ext cx="2363076" cy="424971"/>
          </a:xfrm>
          <a:prstGeom prst="straightConnector1">
            <a:avLst/>
          </a:prstGeom>
          <a:ln w="22225">
            <a:solidFill>
              <a:srgbClr val="FF9999"/>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Content Placeholder 1"/>
          <p:cNvSpPr>
            <a:spLocks noGrp="1"/>
          </p:cNvSpPr>
          <p:nvPr>
            <p:ph idx="1"/>
          </p:nvPr>
        </p:nvSpPr>
        <p:spPr>
          <a:xfrm>
            <a:off x="173823" y="199984"/>
            <a:ext cx="8077200" cy="533399"/>
          </a:xfrm>
        </p:spPr>
        <p:txBody>
          <a:bodyPr anchor="t">
            <a:normAutofit lnSpcReduction="10000"/>
          </a:bodyPr>
          <a:lstStyle/>
          <a:p>
            <a:pPr marL="18288" indent="0">
              <a:buNone/>
            </a:pPr>
            <a:r>
              <a:rPr lang="en-US" sz="3200" b="1" i="1" dirty="0" smtClean="0"/>
              <a:t>EventSource &amp; ETW Mapping</a:t>
            </a:r>
            <a:endParaRPr lang="en-US" i="1" dirty="0" smtClean="0"/>
          </a:p>
        </p:txBody>
      </p:sp>
    </p:spTree>
    <p:extLst>
      <p:ext uri="{BB962C8B-B14F-4D97-AF65-F5344CB8AC3E}">
        <p14:creationId xmlns:p14="http://schemas.microsoft.com/office/powerpoint/2010/main" val="1660484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76200" y="0"/>
            <a:ext cx="8077200" cy="457200"/>
          </a:xfrm>
        </p:spPr>
        <p:txBody>
          <a:bodyPr anchor="t">
            <a:normAutofit/>
          </a:bodyPr>
          <a:lstStyle/>
          <a:p>
            <a:pPr marL="18288" indent="0">
              <a:buNone/>
            </a:pPr>
            <a:r>
              <a:rPr lang="en-US" sz="2400" b="1" i="1" dirty="0" smtClean="0"/>
              <a:t>EventSource’s [Event] Methods</a:t>
            </a:r>
          </a:p>
          <a:p>
            <a:pPr>
              <a:buFontTx/>
              <a:buChar char="-"/>
            </a:pPr>
            <a:endParaRPr lang="en-US" sz="1800" b="1" dirty="0" smtClean="0"/>
          </a:p>
        </p:txBody>
      </p:sp>
      <p:cxnSp>
        <p:nvCxnSpPr>
          <p:cNvPr id="11" name="Straight Arrow Connector 10"/>
          <p:cNvCxnSpPr/>
          <p:nvPr/>
        </p:nvCxnSpPr>
        <p:spPr>
          <a:xfrm flipV="1">
            <a:off x="4495800" y="457200"/>
            <a:ext cx="0" cy="6172200"/>
          </a:xfrm>
          <a:prstGeom prst="straightConnector1">
            <a:avLst/>
          </a:prstGeom>
          <a:ln w="28575">
            <a:solidFill>
              <a:srgbClr val="FF9999"/>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52400" y="3505200"/>
            <a:ext cx="8839200" cy="0"/>
          </a:xfrm>
          <a:prstGeom prst="straightConnector1">
            <a:avLst/>
          </a:prstGeom>
          <a:ln w="28575">
            <a:solidFill>
              <a:srgbClr val="FF9999"/>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Content Placeholder 1"/>
          <p:cNvSpPr txBox="1">
            <a:spLocks/>
          </p:cNvSpPr>
          <p:nvPr/>
        </p:nvSpPr>
        <p:spPr>
          <a:xfrm>
            <a:off x="76199" y="457201"/>
            <a:ext cx="762001" cy="304799"/>
          </a:xfrm>
          <a:prstGeom prst="rect">
            <a:avLst/>
          </a:prstGeom>
        </p:spPr>
        <p:txBody>
          <a:bodyPr vert="horz" lIns="91440" tIns="45720" rIns="91440" bIns="45720" rtlCol="0" anchor="t">
            <a:normAutofit fontScale="85000" lnSpcReduction="20000"/>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2000" b="1" i="1" dirty="0" smtClean="0">
                <a:solidFill>
                  <a:srgbClr val="92D050"/>
                </a:solidFill>
              </a:rPr>
              <a:t>Level</a:t>
            </a:r>
          </a:p>
        </p:txBody>
      </p:sp>
      <p:sp>
        <p:nvSpPr>
          <p:cNvPr id="22" name="Content Placeholder 1"/>
          <p:cNvSpPr txBox="1">
            <a:spLocks/>
          </p:cNvSpPr>
          <p:nvPr/>
        </p:nvSpPr>
        <p:spPr>
          <a:xfrm>
            <a:off x="4495800" y="381000"/>
            <a:ext cx="1752600" cy="304800"/>
          </a:xfrm>
          <a:prstGeom prst="rect">
            <a:avLst/>
          </a:prstGeom>
        </p:spPr>
        <p:txBody>
          <a:bodyPr vert="horz" lIns="91440" tIns="45720" rIns="91440" bIns="45720" rtlCol="0" anchor="t">
            <a:normAutofit fontScale="85000" lnSpcReduction="20000"/>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2000" b="1" i="1" dirty="0" smtClean="0">
                <a:solidFill>
                  <a:srgbClr val="92D050"/>
                </a:solidFill>
              </a:rPr>
              <a:t>Keyword</a:t>
            </a:r>
          </a:p>
        </p:txBody>
      </p:sp>
      <p:sp>
        <p:nvSpPr>
          <p:cNvPr id="23" name="Content Placeholder 1"/>
          <p:cNvSpPr txBox="1">
            <a:spLocks/>
          </p:cNvSpPr>
          <p:nvPr/>
        </p:nvSpPr>
        <p:spPr>
          <a:xfrm>
            <a:off x="76200" y="3657600"/>
            <a:ext cx="3581400" cy="304799"/>
          </a:xfrm>
          <a:prstGeom prst="rect">
            <a:avLst/>
          </a:prstGeom>
        </p:spPr>
        <p:txBody>
          <a:bodyPr vert="horz" lIns="91440" tIns="45720" rIns="91440" bIns="45720" rtlCol="0" anchor="t">
            <a:normAutofit fontScale="85000" lnSpcReduction="20000"/>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2000" b="1" i="1" dirty="0" smtClean="0">
                <a:solidFill>
                  <a:srgbClr val="92D050"/>
                </a:solidFill>
              </a:rPr>
              <a:t>Task &amp; Opcodes</a:t>
            </a:r>
          </a:p>
        </p:txBody>
      </p:sp>
      <p:sp>
        <p:nvSpPr>
          <p:cNvPr id="24" name="Content Placeholder 1"/>
          <p:cNvSpPr txBox="1">
            <a:spLocks/>
          </p:cNvSpPr>
          <p:nvPr/>
        </p:nvSpPr>
        <p:spPr>
          <a:xfrm>
            <a:off x="4514504" y="3657600"/>
            <a:ext cx="2414847" cy="304799"/>
          </a:xfrm>
          <a:prstGeom prst="rect">
            <a:avLst/>
          </a:prstGeom>
        </p:spPr>
        <p:txBody>
          <a:bodyPr vert="horz" lIns="91440" tIns="45720" rIns="91440" bIns="45720" rtlCol="0" anchor="t">
            <a:normAutofit fontScale="85000" lnSpcReduction="20000"/>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2000" b="1" i="1" dirty="0" smtClean="0">
                <a:solidFill>
                  <a:srgbClr val="92D050"/>
                </a:solidFill>
              </a:rPr>
              <a:t>Versioning</a:t>
            </a:r>
          </a:p>
        </p:txBody>
      </p:sp>
      <p:pic>
        <p:nvPicPr>
          <p:cNvPr id="25" name="Picture 4" descr="http://1.bp.blogspot.com/--J7yALpYJzk/UkTtkajG1mI/AAAAAAAAGuA/6TuxLsY_XGA/s700/StairsEventLev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821079"/>
            <a:ext cx="3922142" cy="1541121"/>
          </a:xfrm>
          <a:prstGeom prst="rect">
            <a:avLst/>
          </a:prstGeom>
          <a:noFill/>
          <a:extLst>
            <a:ext uri="{909E8E84-426E-40DD-AFC4-6F175D3DCCD1}">
              <a14:hiddenFill xmlns:a14="http://schemas.microsoft.com/office/drawing/2010/main">
                <a:solidFill>
                  <a:srgbClr val="FFFFFF"/>
                </a:solidFill>
              </a14:hiddenFill>
            </a:ext>
          </a:extLst>
        </p:spPr>
      </p:pic>
      <p:sp>
        <p:nvSpPr>
          <p:cNvPr id="26" name="Content Placeholder 1"/>
          <p:cNvSpPr txBox="1">
            <a:spLocks/>
          </p:cNvSpPr>
          <p:nvPr/>
        </p:nvSpPr>
        <p:spPr>
          <a:xfrm>
            <a:off x="110836" y="2514600"/>
            <a:ext cx="2327564" cy="271547"/>
          </a:xfrm>
          <a:prstGeom prst="rect">
            <a:avLst/>
          </a:prstGeom>
        </p:spPr>
        <p:txBody>
          <a:bodyPr vert="horz" lIns="91440" tIns="45720" rIns="91440" bIns="45720" rtlCol="0" anchor="t">
            <a:normAutofit lnSpcReduction="10000"/>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1200" b="1" i="1" dirty="0" smtClean="0"/>
              <a:t>Max level of events to enable</a:t>
            </a:r>
          </a:p>
        </p:txBody>
      </p:sp>
      <p:sp>
        <p:nvSpPr>
          <p:cNvPr id="27" name="Rectangle 26"/>
          <p:cNvSpPr/>
          <p:nvPr/>
        </p:nvSpPr>
        <p:spPr>
          <a:xfrm>
            <a:off x="91440" y="2819400"/>
            <a:ext cx="1221168" cy="400110"/>
          </a:xfrm>
          <a:prstGeom prst="rect">
            <a:avLst/>
          </a:prstGeom>
        </p:spPr>
        <p:txBody>
          <a:bodyPr wrap="none">
            <a:spAutoFit/>
          </a:bodyPr>
          <a:lstStyle/>
          <a:p>
            <a:pPr marL="18288">
              <a:spcBef>
                <a:spcPct val="20000"/>
              </a:spcBef>
              <a:buSzPct val="60000"/>
            </a:pPr>
            <a:r>
              <a:rPr lang="en-US" sz="2000" b="1" i="1" dirty="0">
                <a:effectLst>
                  <a:outerShdw blurRad="38100" dist="38100" dir="2700000" algn="tl">
                    <a:srgbClr val="000000">
                      <a:alpha val="43137"/>
                    </a:srgbClr>
                  </a:outerShdw>
                </a:effectLst>
              </a:rPr>
              <a:t>VIWECL</a:t>
            </a:r>
          </a:p>
        </p:txBody>
      </p:sp>
      <p:sp>
        <p:nvSpPr>
          <p:cNvPr id="28" name="Rectangle 27"/>
          <p:cNvSpPr/>
          <p:nvPr/>
        </p:nvSpPr>
        <p:spPr>
          <a:xfrm>
            <a:off x="1258576" y="2877190"/>
            <a:ext cx="3183192" cy="307777"/>
          </a:xfrm>
          <a:prstGeom prst="rect">
            <a:avLst/>
          </a:prstGeom>
        </p:spPr>
        <p:txBody>
          <a:bodyPr wrap="square">
            <a:spAutoFit/>
          </a:bodyPr>
          <a:lstStyle/>
          <a:p>
            <a:pPr marL="18288">
              <a:spcBef>
                <a:spcPct val="20000"/>
              </a:spcBef>
              <a:buSzPct val="60000"/>
            </a:pPr>
            <a:r>
              <a:rPr lang="en-US" sz="1400" b="1" i="1" dirty="0">
                <a:solidFill>
                  <a:srgbClr val="FFC000"/>
                </a:solidFill>
              </a:rPr>
              <a:t>V</a:t>
            </a:r>
            <a:r>
              <a:rPr lang="en-US" sz="1400" i="1" dirty="0">
                <a:solidFill>
                  <a:srgbClr val="FFC000"/>
                </a:solidFill>
              </a:rPr>
              <a:t>ery </a:t>
            </a:r>
            <a:r>
              <a:rPr lang="en-US" sz="1400" b="1" i="1" dirty="0">
                <a:solidFill>
                  <a:srgbClr val="FFC000"/>
                </a:solidFill>
              </a:rPr>
              <a:t>I</a:t>
            </a:r>
            <a:r>
              <a:rPr lang="en-US" sz="1400" i="1" dirty="0">
                <a:solidFill>
                  <a:srgbClr val="FFC000"/>
                </a:solidFill>
              </a:rPr>
              <a:t>ntelligent </a:t>
            </a:r>
            <a:r>
              <a:rPr lang="en-US" sz="1400" i="1" dirty="0" smtClean="0">
                <a:solidFill>
                  <a:srgbClr val="FFC000"/>
                </a:solidFill>
              </a:rPr>
              <a:t>&amp; </a:t>
            </a:r>
            <a:r>
              <a:rPr lang="en-US" sz="1400" b="1" i="1" dirty="0" smtClean="0">
                <a:solidFill>
                  <a:srgbClr val="FFC000"/>
                </a:solidFill>
              </a:rPr>
              <a:t>W</a:t>
            </a:r>
            <a:r>
              <a:rPr lang="en-US" sz="1400" i="1" dirty="0" smtClean="0">
                <a:solidFill>
                  <a:srgbClr val="FFC000"/>
                </a:solidFill>
              </a:rPr>
              <a:t>ise</a:t>
            </a:r>
            <a:r>
              <a:rPr lang="en-US" sz="1400" i="1" dirty="0">
                <a:solidFill>
                  <a:srgbClr val="FFC000"/>
                </a:solidFill>
              </a:rPr>
              <a:t> </a:t>
            </a:r>
            <a:r>
              <a:rPr lang="en-US" sz="1400" b="1" i="1" dirty="0" smtClean="0">
                <a:solidFill>
                  <a:srgbClr val="FFC000"/>
                </a:solidFill>
              </a:rPr>
              <a:t>E</a:t>
            </a:r>
            <a:r>
              <a:rPr lang="en-US" sz="1400" i="1" dirty="0" smtClean="0">
                <a:solidFill>
                  <a:srgbClr val="FFC000"/>
                </a:solidFill>
              </a:rPr>
              <a:t>lfs</a:t>
            </a:r>
            <a:r>
              <a:rPr lang="en-US" sz="1400" i="1" dirty="0">
                <a:solidFill>
                  <a:srgbClr val="FFC000"/>
                </a:solidFill>
              </a:rPr>
              <a:t> </a:t>
            </a:r>
            <a:r>
              <a:rPr lang="en-US" sz="1400" b="1" i="1" dirty="0" smtClean="0">
                <a:solidFill>
                  <a:srgbClr val="FFC000"/>
                </a:solidFill>
              </a:rPr>
              <a:t>C</a:t>
            </a:r>
            <a:r>
              <a:rPr lang="en-US" sz="1400" i="1" dirty="0" smtClean="0">
                <a:solidFill>
                  <a:srgbClr val="FFC000"/>
                </a:solidFill>
              </a:rPr>
              <a:t>an</a:t>
            </a:r>
            <a:r>
              <a:rPr lang="en-US" sz="1400" i="1" dirty="0">
                <a:solidFill>
                  <a:srgbClr val="FFC000"/>
                </a:solidFill>
              </a:rPr>
              <a:t> </a:t>
            </a:r>
            <a:r>
              <a:rPr lang="en-US" sz="1400" b="1" i="1" dirty="0" smtClean="0">
                <a:solidFill>
                  <a:srgbClr val="FFC000"/>
                </a:solidFill>
              </a:rPr>
              <a:t>L</a:t>
            </a:r>
            <a:r>
              <a:rPr lang="en-US" sz="1400" i="1" dirty="0" smtClean="0">
                <a:solidFill>
                  <a:srgbClr val="FFC000"/>
                </a:solidFill>
              </a:rPr>
              <a:t>earn</a:t>
            </a:r>
            <a:endParaRPr lang="en-US" sz="1400" b="1" i="1" dirty="0">
              <a:solidFill>
                <a:srgbClr val="FFC000"/>
              </a:solidFill>
              <a:effectLst>
                <a:outerShdw blurRad="38100" dist="38100" dir="2700000" algn="tl">
                  <a:srgbClr val="000000">
                    <a:alpha val="43137"/>
                  </a:srgbClr>
                </a:outerShdw>
              </a:effectLst>
            </a:endParaRPr>
          </a:p>
        </p:txBody>
      </p:sp>
      <p:pic>
        <p:nvPicPr>
          <p:cNvPr id="29" name="Picture 28"/>
          <p:cNvPicPr>
            <a:picLocks noChangeAspect="1"/>
          </p:cNvPicPr>
          <p:nvPr/>
        </p:nvPicPr>
        <p:blipFill>
          <a:blip r:embed="rId4"/>
          <a:stretch>
            <a:fillRect/>
          </a:stretch>
        </p:blipFill>
        <p:spPr>
          <a:xfrm>
            <a:off x="4670369" y="687570"/>
            <a:ext cx="2568631" cy="1369830"/>
          </a:xfrm>
          <a:prstGeom prst="rect">
            <a:avLst/>
          </a:prstGeom>
        </p:spPr>
      </p:pic>
      <p:pic>
        <p:nvPicPr>
          <p:cNvPr id="30" name="Picture 2" descr="http://3.bp.blogspot.com/-6NYXTtG0YJw/UkUETQPEE1I/AAAAAAAAGuQ/rw7RPcqzRRg/s640/PowersOf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15200" y="685800"/>
            <a:ext cx="1676400" cy="1371600"/>
          </a:xfrm>
          <a:prstGeom prst="rect">
            <a:avLst/>
          </a:prstGeom>
          <a:noFill/>
          <a:extLst>
            <a:ext uri="{909E8E84-426E-40DD-AFC4-6F175D3DCCD1}">
              <a14:hiddenFill xmlns:a14="http://schemas.microsoft.com/office/drawing/2010/main">
                <a:solidFill>
                  <a:srgbClr val="FFFFFF"/>
                </a:solidFill>
              </a14:hiddenFill>
            </a:ext>
          </a:extLst>
        </p:spPr>
      </p:pic>
      <p:sp>
        <p:nvSpPr>
          <p:cNvPr id="31" name="Content Placeholder 1"/>
          <p:cNvSpPr txBox="1">
            <a:spLocks/>
          </p:cNvSpPr>
          <p:nvPr/>
        </p:nvSpPr>
        <p:spPr>
          <a:xfrm>
            <a:off x="8257309" y="415636"/>
            <a:ext cx="734291" cy="270163"/>
          </a:xfrm>
          <a:prstGeom prst="rect">
            <a:avLst/>
          </a:prstGeom>
        </p:spPr>
        <p:txBody>
          <a:bodyPr vert="horz" lIns="91440" tIns="45720" rIns="91440" bIns="45720" rtlCol="0" anchor="t">
            <a:normAutofit fontScale="55000" lnSpcReduction="20000"/>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1400" b="1" i="1" dirty="0" smtClean="0"/>
              <a:t>Power of 2</a:t>
            </a:r>
          </a:p>
        </p:txBody>
      </p:sp>
      <p:pic>
        <p:nvPicPr>
          <p:cNvPr id="32" name="Picture 31"/>
          <p:cNvPicPr>
            <a:picLocks noChangeAspect="1"/>
          </p:cNvPicPr>
          <p:nvPr/>
        </p:nvPicPr>
        <p:blipFill>
          <a:blip r:embed="rId6"/>
          <a:stretch>
            <a:fillRect/>
          </a:stretch>
        </p:blipFill>
        <p:spPr>
          <a:xfrm>
            <a:off x="4648201" y="2133601"/>
            <a:ext cx="4343399" cy="1219200"/>
          </a:xfrm>
          <a:prstGeom prst="rect">
            <a:avLst/>
          </a:prstGeom>
        </p:spPr>
      </p:pic>
      <p:sp>
        <p:nvSpPr>
          <p:cNvPr id="34" name="Content Placeholder 1"/>
          <p:cNvSpPr txBox="1">
            <a:spLocks/>
          </p:cNvSpPr>
          <p:nvPr/>
        </p:nvSpPr>
        <p:spPr>
          <a:xfrm>
            <a:off x="76199" y="4005347"/>
            <a:ext cx="2667002" cy="295106"/>
          </a:xfrm>
          <a:prstGeom prst="rect">
            <a:avLst/>
          </a:prstGeom>
        </p:spPr>
        <p:txBody>
          <a:bodyPr vert="horz" lIns="91440" tIns="45720" rIns="91440" bIns="45720" rtlCol="0" anchor="t">
            <a:normAutofit/>
          </a:bodyPr>
          <a:lstStyle>
            <a:defPPr>
              <a:defRPr lang="en-US"/>
            </a:defPPr>
            <a:lvl1pPr marL="18288" indent="0">
              <a:spcBef>
                <a:spcPct val="20000"/>
              </a:spcBef>
              <a:spcAft>
                <a:spcPts val="0"/>
              </a:spcAft>
              <a:buSzPct val="60000"/>
              <a:buFont typeface="Wingdings" pitchFamily="2" charset="2"/>
              <a:buNone/>
              <a:defRPr sz="2600" b="1" i="1">
                <a:solidFill>
                  <a:srgbClr val="92D050"/>
                </a:solidFill>
                <a:effectLst>
                  <a:outerShdw blurRad="38100" dist="38100" dir="2700000" algn="tl">
                    <a:srgbClr val="000000">
                      <a:alpha val="43137"/>
                    </a:srgbClr>
                  </a:outerShdw>
                </a:effectLst>
              </a:defRPr>
            </a:lvl1pPr>
            <a:lvl2pPr marL="640080" indent="-256032">
              <a:spcBef>
                <a:spcPct val="20000"/>
              </a:spcBef>
              <a:buSzPct val="60000"/>
              <a:buFont typeface="Wingdings" pitchFamily="2" charset="2"/>
              <a:buChar char=""/>
              <a:defRPr sz="1900">
                <a:effectLst>
                  <a:outerShdw blurRad="38100" dist="38100" dir="2700000" algn="tl">
                    <a:srgbClr val="000000">
                      <a:alpha val="43137"/>
                    </a:srgbClr>
                  </a:outerShdw>
                </a:effectLst>
              </a:defRPr>
            </a:lvl2pPr>
            <a:lvl3pPr marL="1005840" indent="-256032">
              <a:spcBef>
                <a:spcPct val="20000"/>
              </a:spcBef>
              <a:buSzPct val="60000"/>
              <a:buFont typeface="Wingdings" pitchFamily="2" charset="2"/>
              <a:buChar char=""/>
              <a:defRPr sz="1700">
                <a:effectLst>
                  <a:outerShdw blurRad="38100" dist="38100" dir="2700000" algn="tl">
                    <a:srgbClr val="000000">
                      <a:alpha val="43137"/>
                    </a:srgbClr>
                  </a:outerShdw>
                </a:effectLst>
              </a:defRPr>
            </a:lvl3pPr>
            <a:lvl4pPr indent="-256032">
              <a:spcBef>
                <a:spcPct val="20000"/>
              </a:spcBef>
              <a:buSzPct val="60000"/>
              <a:buFont typeface="Wingdings" pitchFamily="2" charset="2"/>
              <a:buChar char=""/>
              <a:defRPr sz="1600">
                <a:effectLst>
                  <a:outerShdw blurRad="38100" dist="38100" dir="2700000" algn="tl">
                    <a:srgbClr val="000000">
                      <a:alpha val="43137"/>
                    </a:srgbClr>
                  </a:outerShdw>
                </a:effectLst>
              </a:defRPr>
            </a:lvl4pPr>
            <a:lvl5pPr marL="1645920" indent="-256032">
              <a:spcBef>
                <a:spcPct val="20000"/>
              </a:spcBef>
              <a:buSzPct val="60000"/>
              <a:buFont typeface="Wingdings" pitchFamily="2" charset="2"/>
              <a:buChar char=""/>
              <a:defRPr sz="1500">
                <a:effectLst>
                  <a:outerShdw blurRad="38100" dist="38100" dir="2700000" algn="tl">
                    <a:srgbClr val="000000">
                      <a:alpha val="43137"/>
                    </a:srgbClr>
                  </a:outerShdw>
                </a:effectLst>
              </a:defRPr>
            </a:lvl5pPr>
            <a:lvl6pPr marL="196596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6pPr>
            <a:lvl7pPr marL="224028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7pPr>
            <a:lvl8pPr marL="251460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8pPr>
            <a:lvl9pPr marL="283464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9pPr>
          </a:lstStyle>
          <a:p>
            <a:r>
              <a:rPr lang="en-US" sz="1100" dirty="0" smtClean="0">
                <a:solidFill>
                  <a:srgbClr val="C2F7FE"/>
                </a:solidFill>
              </a:rPr>
              <a:t>Task oriented </a:t>
            </a:r>
            <a:r>
              <a:rPr lang="en-US" sz="1200" dirty="0" smtClean="0">
                <a:solidFill>
                  <a:srgbClr val="C2F7FE"/>
                </a:solidFill>
              </a:rPr>
              <a:t>grouping</a:t>
            </a:r>
            <a:r>
              <a:rPr lang="en-US" sz="1100" dirty="0" smtClean="0">
                <a:solidFill>
                  <a:srgbClr val="C2F7FE"/>
                </a:solidFill>
              </a:rPr>
              <a:t> of events</a:t>
            </a:r>
            <a:endParaRPr lang="en-US" sz="1100" dirty="0">
              <a:solidFill>
                <a:schemeClr val="accent2">
                  <a:lumMod val="40000"/>
                  <a:lumOff val="60000"/>
                </a:schemeClr>
              </a:solidFill>
            </a:endParaRPr>
          </a:p>
          <a:p>
            <a:endParaRPr lang="en-US" sz="1100" dirty="0"/>
          </a:p>
          <a:p>
            <a:endParaRPr lang="en-US" sz="1100" dirty="0"/>
          </a:p>
        </p:txBody>
      </p:sp>
      <p:sp>
        <p:nvSpPr>
          <p:cNvPr id="35" name="Content Placeholder 1"/>
          <p:cNvSpPr txBox="1">
            <a:spLocks/>
          </p:cNvSpPr>
          <p:nvPr/>
        </p:nvSpPr>
        <p:spPr>
          <a:xfrm>
            <a:off x="119150" y="4692133"/>
            <a:ext cx="1107057" cy="337066"/>
          </a:xfrm>
          <a:prstGeom prst="rect">
            <a:avLst/>
          </a:prstGeom>
        </p:spPr>
        <p:txBody>
          <a:bodyPr vert="horz" lIns="91440" tIns="45720" rIns="91440" bIns="45720" rtlCol="0" anchor="t">
            <a:noAutofit/>
          </a:bodyPr>
          <a:lstStyle>
            <a:defPPr>
              <a:defRPr lang="en-US"/>
            </a:defPPr>
            <a:lvl1pPr marL="18288" indent="0">
              <a:spcBef>
                <a:spcPct val="20000"/>
              </a:spcBef>
              <a:spcAft>
                <a:spcPts val="0"/>
              </a:spcAft>
              <a:buSzPct val="60000"/>
              <a:buFont typeface="Wingdings" pitchFamily="2" charset="2"/>
              <a:buNone/>
              <a:defRPr sz="2600" b="1" i="1">
                <a:solidFill>
                  <a:srgbClr val="92D050"/>
                </a:solidFill>
                <a:effectLst>
                  <a:outerShdw blurRad="38100" dist="38100" dir="2700000" algn="tl">
                    <a:srgbClr val="000000">
                      <a:alpha val="43137"/>
                    </a:srgbClr>
                  </a:outerShdw>
                </a:effectLst>
              </a:defRPr>
            </a:lvl1pPr>
            <a:lvl2pPr marL="640080" indent="-256032">
              <a:spcBef>
                <a:spcPct val="20000"/>
              </a:spcBef>
              <a:buSzPct val="60000"/>
              <a:buFont typeface="Wingdings" pitchFamily="2" charset="2"/>
              <a:buChar char=""/>
              <a:defRPr sz="1900">
                <a:effectLst>
                  <a:outerShdw blurRad="38100" dist="38100" dir="2700000" algn="tl">
                    <a:srgbClr val="000000">
                      <a:alpha val="43137"/>
                    </a:srgbClr>
                  </a:outerShdw>
                </a:effectLst>
              </a:defRPr>
            </a:lvl2pPr>
            <a:lvl3pPr marL="1005840" indent="-256032">
              <a:spcBef>
                <a:spcPct val="20000"/>
              </a:spcBef>
              <a:buSzPct val="60000"/>
              <a:buFont typeface="Wingdings" pitchFamily="2" charset="2"/>
              <a:buChar char=""/>
              <a:defRPr sz="1700">
                <a:effectLst>
                  <a:outerShdw blurRad="38100" dist="38100" dir="2700000" algn="tl">
                    <a:srgbClr val="000000">
                      <a:alpha val="43137"/>
                    </a:srgbClr>
                  </a:outerShdw>
                </a:effectLst>
              </a:defRPr>
            </a:lvl3pPr>
            <a:lvl4pPr indent="-256032">
              <a:spcBef>
                <a:spcPct val="20000"/>
              </a:spcBef>
              <a:buSzPct val="60000"/>
              <a:buFont typeface="Wingdings" pitchFamily="2" charset="2"/>
              <a:buChar char=""/>
              <a:defRPr sz="1600">
                <a:effectLst>
                  <a:outerShdw blurRad="38100" dist="38100" dir="2700000" algn="tl">
                    <a:srgbClr val="000000">
                      <a:alpha val="43137"/>
                    </a:srgbClr>
                  </a:outerShdw>
                </a:effectLst>
              </a:defRPr>
            </a:lvl4pPr>
            <a:lvl5pPr marL="1645920" indent="-256032">
              <a:spcBef>
                <a:spcPct val="20000"/>
              </a:spcBef>
              <a:buSzPct val="60000"/>
              <a:buFont typeface="Wingdings" pitchFamily="2" charset="2"/>
              <a:buChar char=""/>
              <a:defRPr sz="1500">
                <a:effectLst>
                  <a:outerShdw blurRad="38100" dist="38100" dir="2700000" algn="tl">
                    <a:srgbClr val="000000">
                      <a:alpha val="43137"/>
                    </a:srgbClr>
                  </a:outerShdw>
                </a:effectLst>
              </a:defRPr>
            </a:lvl5pPr>
            <a:lvl6pPr marL="196596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6pPr>
            <a:lvl7pPr marL="224028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7pPr>
            <a:lvl8pPr marL="251460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8pPr>
            <a:lvl9pPr marL="283464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9pPr>
          </a:lstStyle>
          <a:p>
            <a:r>
              <a:rPr lang="en-US" sz="1600" dirty="0" smtClean="0">
                <a:solidFill>
                  <a:srgbClr val="C2F7FE"/>
                </a:solidFill>
              </a:rPr>
              <a:t>Task </a:t>
            </a:r>
            <a:endParaRPr lang="en-US" sz="1600" dirty="0">
              <a:solidFill>
                <a:schemeClr val="accent2">
                  <a:lumMod val="40000"/>
                  <a:lumOff val="60000"/>
                </a:schemeClr>
              </a:solidFill>
            </a:endParaRPr>
          </a:p>
          <a:p>
            <a:endParaRPr lang="en-US" sz="1800" dirty="0"/>
          </a:p>
          <a:p>
            <a:endParaRPr lang="en-US" sz="1800" dirty="0"/>
          </a:p>
        </p:txBody>
      </p:sp>
      <p:sp>
        <p:nvSpPr>
          <p:cNvPr id="36" name="Content Placeholder 1"/>
          <p:cNvSpPr txBox="1">
            <a:spLocks/>
          </p:cNvSpPr>
          <p:nvPr/>
        </p:nvSpPr>
        <p:spPr>
          <a:xfrm>
            <a:off x="119150" y="5073134"/>
            <a:ext cx="1107057" cy="337066"/>
          </a:xfrm>
          <a:prstGeom prst="rect">
            <a:avLst/>
          </a:prstGeom>
        </p:spPr>
        <p:txBody>
          <a:bodyPr vert="horz" lIns="91440" tIns="45720" rIns="91440" bIns="45720" rtlCol="0" anchor="t">
            <a:normAutofit/>
          </a:bodyPr>
          <a:lstStyle>
            <a:defPPr>
              <a:defRPr lang="en-US"/>
            </a:defPPr>
            <a:lvl1pPr marL="18288" indent="0">
              <a:spcBef>
                <a:spcPct val="20000"/>
              </a:spcBef>
              <a:spcAft>
                <a:spcPts val="0"/>
              </a:spcAft>
              <a:buSzPct val="60000"/>
              <a:buFont typeface="Wingdings" pitchFamily="2" charset="2"/>
              <a:buNone/>
              <a:defRPr sz="2600" b="1" i="1">
                <a:solidFill>
                  <a:srgbClr val="92D050"/>
                </a:solidFill>
                <a:effectLst>
                  <a:outerShdw blurRad="38100" dist="38100" dir="2700000" algn="tl">
                    <a:srgbClr val="000000">
                      <a:alpha val="43137"/>
                    </a:srgbClr>
                  </a:outerShdw>
                </a:effectLst>
              </a:defRPr>
            </a:lvl1pPr>
            <a:lvl2pPr marL="640080" indent="-256032">
              <a:spcBef>
                <a:spcPct val="20000"/>
              </a:spcBef>
              <a:buSzPct val="60000"/>
              <a:buFont typeface="Wingdings" pitchFamily="2" charset="2"/>
              <a:buChar char=""/>
              <a:defRPr sz="1900">
                <a:effectLst>
                  <a:outerShdw blurRad="38100" dist="38100" dir="2700000" algn="tl">
                    <a:srgbClr val="000000">
                      <a:alpha val="43137"/>
                    </a:srgbClr>
                  </a:outerShdw>
                </a:effectLst>
              </a:defRPr>
            </a:lvl2pPr>
            <a:lvl3pPr marL="1005840" indent="-256032">
              <a:spcBef>
                <a:spcPct val="20000"/>
              </a:spcBef>
              <a:buSzPct val="60000"/>
              <a:buFont typeface="Wingdings" pitchFamily="2" charset="2"/>
              <a:buChar char=""/>
              <a:defRPr sz="1700">
                <a:effectLst>
                  <a:outerShdw blurRad="38100" dist="38100" dir="2700000" algn="tl">
                    <a:srgbClr val="000000">
                      <a:alpha val="43137"/>
                    </a:srgbClr>
                  </a:outerShdw>
                </a:effectLst>
              </a:defRPr>
            </a:lvl3pPr>
            <a:lvl4pPr indent="-256032">
              <a:spcBef>
                <a:spcPct val="20000"/>
              </a:spcBef>
              <a:buSzPct val="60000"/>
              <a:buFont typeface="Wingdings" pitchFamily="2" charset="2"/>
              <a:buChar char=""/>
              <a:defRPr sz="1600">
                <a:effectLst>
                  <a:outerShdw blurRad="38100" dist="38100" dir="2700000" algn="tl">
                    <a:srgbClr val="000000">
                      <a:alpha val="43137"/>
                    </a:srgbClr>
                  </a:outerShdw>
                </a:effectLst>
              </a:defRPr>
            </a:lvl4pPr>
            <a:lvl5pPr marL="1645920" indent="-256032">
              <a:spcBef>
                <a:spcPct val="20000"/>
              </a:spcBef>
              <a:buSzPct val="60000"/>
              <a:buFont typeface="Wingdings" pitchFamily="2" charset="2"/>
              <a:buChar char=""/>
              <a:defRPr sz="1500">
                <a:effectLst>
                  <a:outerShdw blurRad="38100" dist="38100" dir="2700000" algn="tl">
                    <a:srgbClr val="000000">
                      <a:alpha val="43137"/>
                    </a:srgbClr>
                  </a:outerShdw>
                </a:effectLst>
              </a:defRPr>
            </a:lvl5pPr>
            <a:lvl6pPr marL="196596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6pPr>
            <a:lvl7pPr marL="224028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7pPr>
            <a:lvl8pPr marL="251460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8pPr>
            <a:lvl9pPr marL="283464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9pPr>
          </a:lstStyle>
          <a:p>
            <a:r>
              <a:rPr lang="en-US" sz="1400" dirty="0" smtClean="0">
                <a:solidFill>
                  <a:srgbClr val="C2F7FE"/>
                </a:solidFill>
              </a:rPr>
              <a:t>Opcodes</a:t>
            </a:r>
            <a:endParaRPr lang="en-US" sz="1400" dirty="0">
              <a:solidFill>
                <a:schemeClr val="accent2">
                  <a:lumMod val="40000"/>
                  <a:lumOff val="60000"/>
                </a:schemeClr>
              </a:solidFill>
            </a:endParaRPr>
          </a:p>
        </p:txBody>
      </p:sp>
      <p:sp>
        <p:nvSpPr>
          <p:cNvPr id="37" name="Right Brace 36"/>
          <p:cNvSpPr/>
          <p:nvPr/>
        </p:nvSpPr>
        <p:spPr>
          <a:xfrm>
            <a:off x="1226207" y="4624886"/>
            <a:ext cx="152400" cy="750333"/>
          </a:xfrm>
          <a:prstGeom prst="rightBrace">
            <a:avLst/>
          </a:prstGeom>
          <a:ln>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Content Placeholder 1"/>
          <p:cNvSpPr txBox="1">
            <a:spLocks/>
          </p:cNvSpPr>
          <p:nvPr/>
        </p:nvSpPr>
        <p:spPr>
          <a:xfrm>
            <a:off x="1508002" y="4863224"/>
            <a:ext cx="2690005" cy="312154"/>
          </a:xfrm>
          <a:prstGeom prst="rect">
            <a:avLst/>
          </a:prstGeom>
        </p:spPr>
        <p:txBody>
          <a:bodyPr vert="horz" lIns="91440" tIns="45720" rIns="91440" bIns="45720" rtlCol="0" anchor="t">
            <a:normAutofit fontScale="70000" lnSpcReduction="20000"/>
          </a:bodyPr>
          <a:lstStyle>
            <a:defPPr>
              <a:defRPr lang="en-US"/>
            </a:defPPr>
            <a:lvl1pPr marL="18288" indent="0">
              <a:spcBef>
                <a:spcPct val="20000"/>
              </a:spcBef>
              <a:spcAft>
                <a:spcPts val="0"/>
              </a:spcAft>
              <a:buSzPct val="60000"/>
              <a:buFont typeface="Wingdings" pitchFamily="2" charset="2"/>
              <a:buNone/>
              <a:defRPr sz="2600" b="1" i="1">
                <a:solidFill>
                  <a:srgbClr val="92D050"/>
                </a:solidFill>
                <a:effectLst>
                  <a:outerShdw blurRad="38100" dist="38100" dir="2700000" algn="tl">
                    <a:srgbClr val="000000">
                      <a:alpha val="43137"/>
                    </a:srgbClr>
                  </a:outerShdw>
                </a:effectLst>
              </a:defRPr>
            </a:lvl1pPr>
            <a:lvl2pPr marL="640080" indent="-256032">
              <a:spcBef>
                <a:spcPct val="20000"/>
              </a:spcBef>
              <a:buSzPct val="60000"/>
              <a:buFont typeface="Wingdings" pitchFamily="2" charset="2"/>
              <a:buChar char=""/>
              <a:defRPr sz="1900">
                <a:effectLst>
                  <a:outerShdw blurRad="38100" dist="38100" dir="2700000" algn="tl">
                    <a:srgbClr val="000000">
                      <a:alpha val="43137"/>
                    </a:srgbClr>
                  </a:outerShdw>
                </a:effectLst>
              </a:defRPr>
            </a:lvl2pPr>
            <a:lvl3pPr marL="1005840" indent="-256032">
              <a:spcBef>
                <a:spcPct val="20000"/>
              </a:spcBef>
              <a:buSzPct val="60000"/>
              <a:buFont typeface="Wingdings" pitchFamily="2" charset="2"/>
              <a:buChar char=""/>
              <a:defRPr sz="1700">
                <a:effectLst>
                  <a:outerShdw blurRad="38100" dist="38100" dir="2700000" algn="tl">
                    <a:srgbClr val="000000">
                      <a:alpha val="43137"/>
                    </a:srgbClr>
                  </a:outerShdw>
                </a:effectLst>
              </a:defRPr>
            </a:lvl3pPr>
            <a:lvl4pPr indent="-256032">
              <a:spcBef>
                <a:spcPct val="20000"/>
              </a:spcBef>
              <a:buSzPct val="60000"/>
              <a:buFont typeface="Wingdings" pitchFamily="2" charset="2"/>
              <a:buChar char=""/>
              <a:defRPr sz="1600">
                <a:effectLst>
                  <a:outerShdw blurRad="38100" dist="38100" dir="2700000" algn="tl">
                    <a:srgbClr val="000000">
                      <a:alpha val="43137"/>
                    </a:srgbClr>
                  </a:outerShdw>
                </a:effectLst>
              </a:defRPr>
            </a:lvl4pPr>
            <a:lvl5pPr marL="1645920" indent="-256032">
              <a:spcBef>
                <a:spcPct val="20000"/>
              </a:spcBef>
              <a:buSzPct val="60000"/>
              <a:buFont typeface="Wingdings" pitchFamily="2" charset="2"/>
              <a:buChar char=""/>
              <a:defRPr sz="1500">
                <a:effectLst>
                  <a:outerShdw blurRad="38100" dist="38100" dir="2700000" algn="tl">
                    <a:srgbClr val="000000">
                      <a:alpha val="43137"/>
                    </a:srgbClr>
                  </a:outerShdw>
                </a:effectLst>
              </a:defRPr>
            </a:lvl5pPr>
            <a:lvl6pPr marL="196596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6pPr>
            <a:lvl7pPr marL="224028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7pPr>
            <a:lvl8pPr marL="251460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8pPr>
            <a:lvl9pPr marL="283464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9pPr>
          </a:lstStyle>
          <a:p>
            <a:r>
              <a:rPr lang="en-US" sz="2400" dirty="0" smtClean="0">
                <a:solidFill>
                  <a:srgbClr val="FFC000"/>
                </a:solidFill>
              </a:rPr>
              <a:t>Used in conjunction</a:t>
            </a:r>
            <a:endParaRPr lang="en-US" sz="2400" dirty="0">
              <a:solidFill>
                <a:srgbClr val="FFC000"/>
              </a:solidFill>
            </a:endParaRPr>
          </a:p>
          <a:p>
            <a:endParaRPr lang="en-US" dirty="0">
              <a:solidFill>
                <a:srgbClr val="FFC000"/>
              </a:solidFill>
            </a:endParaRPr>
          </a:p>
          <a:p>
            <a:endParaRPr lang="en-US" dirty="0">
              <a:solidFill>
                <a:srgbClr val="FFC000"/>
              </a:solidFill>
            </a:endParaRPr>
          </a:p>
        </p:txBody>
      </p:sp>
      <p:sp>
        <p:nvSpPr>
          <p:cNvPr id="39" name="Content Placeholder 1"/>
          <p:cNvSpPr txBox="1">
            <a:spLocks/>
          </p:cNvSpPr>
          <p:nvPr/>
        </p:nvSpPr>
        <p:spPr>
          <a:xfrm>
            <a:off x="2410259" y="5704605"/>
            <a:ext cx="1531004" cy="248828"/>
          </a:xfrm>
          <a:prstGeom prst="rect">
            <a:avLst/>
          </a:prstGeom>
        </p:spPr>
        <p:txBody>
          <a:bodyPr vert="horz" lIns="91440" tIns="45720" rIns="91440" bIns="45720" rtlCol="0" anchor="t">
            <a:normAutofit fontScale="85000" lnSpcReduction="20000"/>
          </a:bodyPr>
          <a:lstStyle>
            <a:defPPr>
              <a:defRPr lang="en-US"/>
            </a:defPPr>
            <a:lvl1pPr marL="18288" indent="0">
              <a:spcBef>
                <a:spcPct val="20000"/>
              </a:spcBef>
              <a:spcAft>
                <a:spcPts val="0"/>
              </a:spcAft>
              <a:buSzPct val="60000"/>
              <a:buFont typeface="Wingdings" pitchFamily="2" charset="2"/>
              <a:buNone/>
              <a:defRPr sz="2600" b="1" i="1">
                <a:solidFill>
                  <a:srgbClr val="92D050"/>
                </a:solidFill>
                <a:effectLst>
                  <a:outerShdw blurRad="38100" dist="38100" dir="2700000" algn="tl">
                    <a:srgbClr val="000000">
                      <a:alpha val="43137"/>
                    </a:srgbClr>
                  </a:outerShdw>
                </a:effectLst>
              </a:defRPr>
            </a:lvl1pPr>
            <a:lvl2pPr marL="640080" indent="-256032">
              <a:spcBef>
                <a:spcPct val="20000"/>
              </a:spcBef>
              <a:buSzPct val="60000"/>
              <a:buFont typeface="Wingdings" pitchFamily="2" charset="2"/>
              <a:buChar char=""/>
              <a:defRPr sz="1900">
                <a:effectLst>
                  <a:outerShdw blurRad="38100" dist="38100" dir="2700000" algn="tl">
                    <a:srgbClr val="000000">
                      <a:alpha val="43137"/>
                    </a:srgbClr>
                  </a:outerShdw>
                </a:effectLst>
              </a:defRPr>
            </a:lvl2pPr>
            <a:lvl3pPr marL="1005840" indent="-256032">
              <a:spcBef>
                <a:spcPct val="20000"/>
              </a:spcBef>
              <a:buSzPct val="60000"/>
              <a:buFont typeface="Wingdings" pitchFamily="2" charset="2"/>
              <a:buChar char=""/>
              <a:defRPr sz="1700">
                <a:effectLst>
                  <a:outerShdw blurRad="38100" dist="38100" dir="2700000" algn="tl">
                    <a:srgbClr val="000000">
                      <a:alpha val="43137"/>
                    </a:srgbClr>
                  </a:outerShdw>
                </a:effectLst>
              </a:defRPr>
            </a:lvl3pPr>
            <a:lvl4pPr indent="-256032">
              <a:spcBef>
                <a:spcPct val="20000"/>
              </a:spcBef>
              <a:buSzPct val="60000"/>
              <a:buFont typeface="Wingdings" pitchFamily="2" charset="2"/>
              <a:buChar char=""/>
              <a:defRPr sz="1600">
                <a:effectLst>
                  <a:outerShdw blurRad="38100" dist="38100" dir="2700000" algn="tl">
                    <a:srgbClr val="000000">
                      <a:alpha val="43137"/>
                    </a:srgbClr>
                  </a:outerShdw>
                </a:effectLst>
              </a:defRPr>
            </a:lvl4pPr>
            <a:lvl5pPr marL="1645920" indent="-256032">
              <a:spcBef>
                <a:spcPct val="20000"/>
              </a:spcBef>
              <a:buSzPct val="60000"/>
              <a:buFont typeface="Wingdings" pitchFamily="2" charset="2"/>
              <a:buChar char=""/>
              <a:defRPr sz="1500">
                <a:effectLst>
                  <a:outerShdw blurRad="38100" dist="38100" dir="2700000" algn="tl">
                    <a:srgbClr val="000000">
                      <a:alpha val="43137"/>
                    </a:srgbClr>
                  </a:outerShdw>
                </a:effectLst>
              </a:defRPr>
            </a:lvl5pPr>
            <a:lvl6pPr marL="196596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6pPr>
            <a:lvl7pPr marL="224028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7pPr>
            <a:lvl8pPr marL="251460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8pPr>
            <a:lvl9pPr marL="283464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9pPr>
          </a:lstStyle>
          <a:p>
            <a:r>
              <a:rPr lang="en-US" sz="1400" dirty="0" smtClean="0">
                <a:solidFill>
                  <a:srgbClr val="C2F7FE"/>
                </a:solidFill>
              </a:rPr>
              <a:t>Integer Value</a:t>
            </a:r>
            <a:endParaRPr lang="en-US" sz="1400" dirty="0">
              <a:solidFill>
                <a:schemeClr val="accent2">
                  <a:lumMod val="40000"/>
                  <a:lumOff val="60000"/>
                </a:schemeClr>
              </a:solidFill>
            </a:endParaRPr>
          </a:p>
        </p:txBody>
      </p:sp>
      <p:sp>
        <p:nvSpPr>
          <p:cNvPr id="40" name="Content Placeholder 1"/>
          <p:cNvSpPr txBox="1">
            <a:spLocks/>
          </p:cNvSpPr>
          <p:nvPr/>
        </p:nvSpPr>
        <p:spPr>
          <a:xfrm>
            <a:off x="2397789" y="5940466"/>
            <a:ext cx="1945611" cy="384134"/>
          </a:xfrm>
          <a:prstGeom prst="rect">
            <a:avLst/>
          </a:prstGeom>
        </p:spPr>
        <p:txBody>
          <a:bodyPr vert="horz" lIns="91440" tIns="45720" rIns="91440" bIns="45720" rtlCol="0" anchor="t">
            <a:noAutofit/>
          </a:bodyPr>
          <a:lstStyle>
            <a:defPPr>
              <a:defRPr lang="en-US"/>
            </a:defPPr>
            <a:lvl1pPr marL="18288" indent="0">
              <a:spcBef>
                <a:spcPct val="20000"/>
              </a:spcBef>
              <a:spcAft>
                <a:spcPts val="0"/>
              </a:spcAft>
              <a:buSzPct val="60000"/>
              <a:buFont typeface="Wingdings" pitchFamily="2" charset="2"/>
              <a:buNone/>
              <a:defRPr sz="2600" b="1" i="1">
                <a:solidFill>
                  <a:srgbClr val="92D050"/>
                </a:solidFill>
                <a:effectLst>
                  <a:outerShdw blurRad="38100" dist="38100" dir="2700000" algn="tl">
                    <a:srgbClr val="000000">
                      <a:alpha val="43137"/>
                    </a:srgbClr>
                  </a:outerShdw>
                </a:effectLst>
              </a:defRPr>
            </a:lvl1pPr>
            <a:lvl2pPr marL="640080" indent="-256032">
              <a:spcBef>
                <a:spcPct val="20000"/>
              </a:spcBef>
              <a:buSzPct val="60000"/>
              <a:buFont typeface="Wingdings" pitchFamily="2" charset="2"/>
              <a:buChar char=""/>
              <a:defRPr sz="1900">
                <a:effectLst>
                  <a:outerShdw blurRad="38100" dist="38100" dir="2700000" algn="tl">
                    <a:srgbClr val="000000">
                      <a:alpha val="43137"/>
                    </a:srgbClr>
                  </a:outerShdw>
                </a:effectLst>
              </a:defRPr>
            </a:lvl2pPr>
            <a:lvl3pPr marL="1005840" indent="-256032">
              <a:spcBef>
                <a:spcPct val="20000"/>
              </a:spcBef>
              <a:buSzPct val="60000"/>
              <a:buFont typeface="Wingdings" pitchFamily="2" charset="2"/>
              <a:buChar char=""/>
              <a:defRPr sz="1700">
                <a:effectLst>
                  <a:outerShdw blurRad="38100" dist="38100" dir="2700000" algn="tl">
                    <a:srgbClr val="000000">
                      <a:alpha val="43137"/>
                    </a:srgbClr>
                  </a:outerShdw>
                </a:effectLst>
              </a:defRPr>
            </a:lvl3pPr>
            <a:lvl4pPr indent="-256032">
              <a:spcBef>
                <a:spcPct val="20000"/>
              </a:spcBef>
              <a:buSzPct val="60000"/>
              <a:buFont typeface="Wingdings" pitchFamily="2" charset="2"/>
              <a:buChar char=""/>
              <a:defRPr sz="1600">
                <a:effectLst>
                  <a:outerShdw blurRad="38100" dist="38100" dir="2700000" algn="tl">
                    <a:srgbClr val="000000">
                      <a:alpha val="43137"/>
                    </a:srgbClr>
                  </a:outerShdw>
                </a:effectLst>
              </a:defRPr>
            </a:lvl4pPr>
            <a:lvl5pPr marL="1645920" indent="-256032">
              <a:spcBef>
                <a:spcPct val="20000"/>
              </a:spcBef>
              <a:buSzPct val="60000"/>
              <a:buFont typeface="Wingdings" pitchFamily="2" charset="2"/>
              <a:buChar char=""/>
              <a:defRPr sz="1500">
                <a:effectLst>
                  <a:outerShdw blurRad="38100" dist="38100" dir="2700000" algn="tl">
                    <a:srgbClr val="000000">
                      <a:alpha val="43137"/>
                    </a:srgbClr>
                  </a:outerShdw>
                </a:effectLst>
              </a:defRPr>
            </a:lvl5pPr>
            <a:lvl6pPr marL="196596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6pPr>
            <a:lvl7pPr marL="224028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7pPr>
            <a:lvl8pPr marL="251460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8pPr>
            <a:lvl9pPr marL="283464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9pPr>
          </a:lstStyle>
          <a:p>
            <a:r>
              <a:rPr lang="en-US" sz="1200" dirty="0" smtClean="0">
                <a:solidFill>
                  <a:srgbClr val="C2F7FE"/>
                </a:solidFill>
              </a:rPr>
              <a:t>Operation within a task</a:t>
            </a:r>
            <a:endParaRPr lang="en-US" sz="1200" dirty="0">
              <a:solidFill>
                <a:schemeClr val="accent2">
                  <a:lumMod val="40000"/>
                  <a:lumOff val="60000"/>
                </a:schemeClr>
              </a:solidFill>
            </a:endParaRPr>
          </a:p>
        </p:txBody>
      </p:sp>
      <p:sp>
        <p:nvSpPr>
          <p:cNvPr id="41" name="Content Placeholder 1"/>
          <p:cNvSpPr txBox="1">
            <a:spLocks/>
          </p:cNvSpPr>
          <p:nvPr/>
        </p:nvSpPr>
        <p:spPr>
          <a:xfrm>
            <a:off x="134389" y="5664474"/>
            <a:ext cx="856211" cy="337066"/>
          </a:xfrm>
          <a:prstGeom prst="rect">
            <a:avLst/>
          </a:prstGeom>
        </p:spPr>
        <p:txBody>
          <a:bodyPr vert="horz" lIns="91440" tIns="45720" rIns="91440" bIns="45720" rtlCol="0" anchor="t">
            <a:normAutofit fontScale="85000" lnSpcReduction="20000"/>
          </a:bodyPr>
          <a:lstStyle>
            <a:defPPr>
              <a:defRPr lang="en-US"/>
            </a:defPPr>
            <a:lvl1pPr marL="18288" indent="0">
              <a:spcBef>
                <a:spcPct val="20000"/>
              </a:spcBef>
              <a:spcAft>
                <a:spcPts val="0"/>
              </a:spcAft>
              <a:buSzPct val="60000"/>
              <a:buFont typeface="Wingdings" pitchFamily="2" charset="2"/>
              <a:buNone/>
              <a:defRPr sz="2600" b="1" i="1">
                <a:solidFill>
                  <a:srgbClr val="92D050"/>
                </a:solidFill>
                <a:effectLst>
                  <a:outerShdw blurRad="38100" dist="38100" dir="2700000" algn="tl">
                    <a:srgbClr val="000000">
                      <a:alpha val="43137"/>
                    </a:srgbClr>
                  </a:outerShdw>
                </a:effectLst>
              </a:defRPr>
            </a:lvl1pPr>
            <a:lvl2pPr marL="640080" indent="-256032">
              <a:spcBef>
                <a:spcPct val="20000"/>
              </a:spcBef>
              <a:buSzPct val="60000"/>
              <a:buFont typeface="Wingdings" pitchFamily="2" charset="2"/>
              <a:buChar char=""/>
              <a:defRPr sz="1900">
                <a:effectLst>
                  <a:outerShdw blurRad="38100" dist="38100" dir="2700000" algn="tl">
                    <a:srgbClr val="000000">
                      <a:alpha val="43137"/>
                    </a:srgbClr>
                  </a:outerShdw>
                </a:effectLst>
              </a:defRPr>
            </a:lvl2pPr>
            <a:lvl3pPr marL="1005840" indent="-256032">
              <a:spcBef>
                <a:spcPct val="20000"/>
              </a:spcBef>
              <a:buSzPct val="60000"/>
              <a:buFont typeface="Wingdings" pitchFamily="2" charset="2"/>
              <a:buChar char=""/>
              <a:defRPr sz="1700">
                <a:effectLst>
                  <a:outerShdw blurRad="38100" dist="38100" dir="2700000" algn="tl">
                    <a:srgbClr val="000000">
                      <a:alpha val="43137"/>
                    </a:srgbClr>
                  </a:outerShdw>
                </a:effectLst>
              </a:defRPr>
            </a:lvl3pPr>
            <a:lvl4pPr indent="-256032">
              <a:spcBef>
                <a:spcPct val="20000"/>
              </a:spcBef>
              <a:buSzPct val="60000"/>
              <a:buFont typeface="Wingdings" pitchFamily="2" charset="2"/>
              <a:buChar char=""/>
              <a:defRPr sz="1600">
                <a:effectLst>
                  <a:outerShdw blurRad="38100" dist="38100" dir="2700000" algn="tl">
                    <a:srgbClr val="000000">
                      <a:alpha val="43137"/>
                    </a:srgbClr>
                  </a:outerShdw>
                </a:effectLst>
              </a:defRPr>
            </a:lvl4pPr>
            <a:lvl5pPr marL="1645920" indent="-256032">
              <a:spcBef>
                <a:spcPct val="20000"/>
              </a:spcBef>
              <a:buSzPct val="60000"/>
              <a:buFont typeface="Wingdings" pitchFamily="2" charset="2"/>
              <a:buChar char=""/>
              <a:defRPr sz="1500">
                <a:effectLst>
                  <a:outerShdw blurRad="38100" dist="38100" dir="2700000" algn="tl">
                    <a:srgbClr val="000000">
                      <a:alpha val="43137"/>
                    </a:srgbClr>
                  </a:outerShdw>
                </a:effectLst>
              </a:defRPr>
            </a:lvl5pPr>
            <a:lvl6pPr marL="196596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6pPr>
            <a:lvl7pPr marL="224028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7pPr>
            <a:lvl8pPr marL="251460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8pPr>
            <a:lvl9pPr marL="283464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9pPr>
          </a:lstStyle>
          <a:p>
            <a:r>
              <a:rPr lang="en-US" sz="1400" dirty="0" smtClean="0">
                <a:solidFill>
                  <a:srgbClr val="C2F7FE"/>
                </a:solidFill>
              </a:rPr>
              <a:t>Task</a:t>
            </a:r>
            <a:r>
              <a:rPr lang="en-US" sz="2400" dirty="0" smtClean="0">
                <a:solidFill>
                  <a:srgbClr val="C2F7FE"/>
                </a:solidFill>
              </a:rPr>
              <a:t> </a:t>
            </a:r>
            <a:endParaRPr lang="en-US" sz="2400" dirty="0">
              <a:solidFill>
                <a:schemeClr val="accent2">
                  <a:lumMod val="40000"/>
                  <a:lumOff val="60000"/>
                </a:schemeClr>
              </a:solidFill>
            </a:endParaRPr>
          </a:p>
          <a:p>
            <a:endParaRPr lang="en-US" dirty="0"/>
          </a:p>
          <a:p>
            <a:endParaRPr lang="en-US" dirty="0"/>
          </a:p>
        </p:txBody>
      </p:sp>
      <p:sp>
        <p:nvSpPr>
          <p:cNvPr id="42" name="Content Placeholder 1"/>
          <p:cNvSpPr txBox="1">
            <a:spLocks/>
          </p:cNvSpPr>
          <p:nvPr/>
        </p:nvSpPr>
        <p:spPr>
          <a:xfrm>
            <a:off x="133264" y="5947269"/>
            <a:ext cx="871450" cy="222113"/>
          </a:xfrm>
          <a:prstGeom prst="rect">
            <a:avLst/>
          </a:prstGeom>
        </p:spPr>
        <p:txBody>
          <a:bodyPr vert="horz" lIns="91440" tIns="45720" rIns="91440" bIns="45720" rtlCol="0" anchor="t">
            <a:noAutofit/>
          </a:bodyPr>
          <a:lstStyle>
            <a:defPPr>
              <a:defRPr lang="en-US"/>
            </a:defPPr>
            <a:lvl1pPr marL="18288" indent="0">
              <a:spcBef>
                <a:spcPct val="20000"/>
              </a:spcBef>
              <a:spcAft>
                <a:spcPts val="0"/>
              </a:spcAft>
              <a:buSzPct val="60000"/>
              <a:buFont typeface="Wingdings" pitchFamily="2" charset="2"/>
              <a:buNone/>
              <a:defRPr sz="2600" b="1" i="1">
                <a:solidFill>
                  <a:srgbClr val="92D050"/>
                </a:solidFill>
                <a:effectLst>
                  <a:outerShdw blurRad="38100" dist="38100" dir="2700000" algn="tl">
                    <a:srgbClr val="000000">
                      <a:alpha val="43137"/>
                    </a:srgbClr>
                  </a:outerShdw>
                </a:effectLst>
              </a:defRPr>
            </a:lvl1pPr>
            <a:lvl2pPr marL="640080" indent="-256032">
              <a:spcBef>
                <a:spcPct val="20000"/>
              </a:spcBef>
              <a:buSzPct val="60000"/>
              <a:buFont typeface="Wingdings" pitchFamily="2" charset="2"/>
              <a:buChar char=""/>
              <a:defRPr sz="1900">
                <a:effectLst>
                  <a:outerShdw blurRad="38100" dist="38100" dir="2700000" algn="tl">
                    <a:srgbClr val="000000">
                      <a:alpha val="43137"/>
                    </a:srgbClr>
                  </a:outerShdw>
                </a:effectLst>
              </a:defRPr>
            </a:lvl2pPr>
            <a:lvl3pPr marL="1005840" indent="-256032">
              <a:spcBef>
                <a:spcPct val="20000"/>
              </a:spcBef>
              <a:buSzPct val="60000"/>
              <a:buFont typeface="Wingdings" pitchFamily="2" charset="2"/>
              <a:buChar char=""/>
              <a:defRPr sz="1700">
                <a:effectLst>
                  <a:outerShdw blurRad="38100" dist="38100" dir="2700000" algn="tl">
                    <a:srgbClr val="000000">
                      <a:alpha val="43137"/>
                    </a:srgbClr>
                  </a:outerShdw>
                </a:effectLst>
              </a:defRPr>
            </a:lvl3pPr>
            <a:lvl4pPr indent="-256032">
              <a:spcBef>
                <a:spcPct val="20000"/>
              </a:spcBef>
              <a:buSzPct val="60000"/>
              <a:buFont typeface="Wingdings" pitchFamily="2" charset="2"/>
              <a:buChar char=""/>
              <a:defRPr sz="1600">
                <a:effectLst>
                  <a:outerShdw blurRad="38100" dist="38100" dir="2700000" algn="tl">
                    <a:srgbClr val="000000">
                      <a:alpha val="43137"/>
                    </a:srgbClr>
                  </a:outerShdw>
                </a:effectLst>
              </a:defRPr>
            </a:lvl4pPr>
            <a:lvl5pPr marL="1645920" indent="-256032">
              <a:spcBef>
                <a:spcPct val="20000"/>
              </a:spcBef>
              <a:buSzPct val="60000"/>
              <a:buFont typeface="Wingdings" pitchFamily="2" charset="2"/>
              <a:buChar char=""/>
              <a:defRPr sz="1500">
                <a:effectLst>
                  <a:outerShdw blurRad="38100" dist="38100" dir="2700000" algn="tl">
                    <a:srgbClr val="000000">
                      <a:alpha val="43137"/>
                    </a:srgbClr>
                  </a:outerShdw>
                </a:effectLst>
              </a:defRPr>
            </a:lvl5pPr>
            <a:lvl6pPr marL="196596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6pPr>
            <a:lvl7pPr marL="224028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7pPr>
            <a:lvl8pPr marL="251460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8pPr>
            <a:lvl9pPr marL="283464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9pPr>
          </a:lstStyle>
          <a:p>
            <a:r>
              <a:rPr lang="en-US" sz="1200" dirty="0" smtClean="0">
                <a:solidFill>
                  <a:srgbClr val="C2F7FE"/>
                </a:solidFill>
              </a:rPr>
              <a:t>Opcodes</a:t>
            </a:r>
            <a:endParaRPr lang="en-US" sz="1200" dirty="0">
              <a:solidFill>
                <a:schemeClr val="accent2">
                  <a:lumMod val="40000"/>
                  <a:lumOff val="60000"/>
                </a:schemeClr>
              </a:solidFill>
            </a:endParaRPr>
          </a:p>
          <a:p>
            <a:endParaRPr lang="en-US" sz="1200" dirty="0"/>
          </a:p>
          <a:p>
            <a:endParaRPr lang="en-US" sz="1200" dirty="0"/>
          </a:p>
        </p:txBody>
      </p:sp>
      <p:cxnSp>
        <p:nvCxnSpPr>
          <p:cNvPr id="43" name="Straight Arrow Connector 42"/>
          <p:cNvCxnSpPr>
            <a:endCxn id="41" idx="3"/>
          </p:cNvCxnSpPr>
          <p:nvPr/>
        </p:nvCxnSpPr>
        <p:spPr>
          <a:xfrm flipH="1">
            <a:off x="990600" y="5829019"/>
            <a:ext cx="1407190" cy="3988"/>
          </a:xfrm>
          <a:prstGeom prst="straightConnector1">
            <a:avLst/>
          </a:prstGeom>
          <a:ln w="28575">
            <a:solidFill>
              <a:srgbClr val="FF9999"/>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0" idx="1"/>
          </p:cNvCxnSpPr>
          <p:nvPr/>
        </p:nvCxnSpPr>
        <p:spPr>
          <a:xfrm flipH="1" flipV="1">
            <a:off x="990600" y="6115110"/>
            <a:ext cx="1407189" cy="17423"/>
          </a:xfrm>
          <a:prstGeom prst="straightConnector1">
            <a:avLst/>
          </a:prstGeom>
          <a:ln w="28575">
            <a:solidFill>
              <a:srgbClr val="FF9999"/>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54" name="Content Placeholder 1"/>
          <p:cNvSpPr txBox="1">
            <a:spLocks/>
          </p:cNvSpPr>
          <p:nvPr/>
        </p:nvSpPr>
        <p:spPr>
          <a:xfrm>
            <a:off x="4533209" y="3949928"/>
            <a:ext cx="4319848" cy="329740"/>
          </a:xfrm>
          <a:prstGeom prst="rect">
            <a:avLst/>
          </a:prstGeom>
        </p:spPr>
        <p:txBody>
          <a:bodyPr vert="horz" lIns="91440" tIns="45720" rIns="91440" bIns="45720" rtlCol="0" anchor="t">
            <a:normAutofit/>
          </a:bodyPr>
          <a:lstStyle>
            <a:defPPr>
              <a:defRPr lang="en-US"/>
            </a:defPPr>
            <a:lvl1pPr marL="18288" indent="0">
              <a:spcBef>
                <a:spcPct val="20000"/>
              </a:spcBef>
              <a:spcAft>
                <a:spcPts val="0"/>
              </a:spcAft>
              <a:buSzPct val="60000"/>
              <a:buFont typeface="Wingdings" pitchFamily="2" charset="2"/>
              <a:buNone/>
              <a:defRPr sz="2600" b="1" i="1">
                <a:solidFill>
                  <a:srgbClr val="92D050"/>
                </a:solidFill>
                <a:effectLst>
                  <a:outerShdw blurRad="38100" dist="38100" dir="2700000" algn="tl">
                    <a:srgbClr val="000000">
                      <a:alpha val="43137"/>
                    </a:srgbClr>
                  </a:outerShdw>
                </a:effectLst>
              </a:defRPr>
            </a:lvl1pPr>
            <a:lvl2pPr marL="640080" indent="-256032">
              <a:spcBef>
                <a:spcPct val="20000"/>
              </a:spcBef>
              <a:buSzPct val="60000"/>
              <a:buFont typeface="Wingdings" pitchFamily="2" charset="2"/>
              <a:buChar char=""/>
              <a:defRPr sz="1900">
                <a:effectLst>
                  <a:outerShdw blurRad="38100" dist="38100" dir="2700000" algn="tl">
                    <a:srgbClr val="000000">
                      <a:alpha val="43137"/>
                    </a:srgbClr>
                  </a:outerShdw>
                </a:effectLst>
              </a:defRPr>
            </a:lvl2pPr>
            <a:lvl3pPr marL="1005840" indent="-256032">
              <a:spcBef>
                <a:spcPct val="20000"/>
              </a:spcBef>
              <a:buSzPct val="60000"/>
              <a:buFont typeface="Wingdings" pitchFamily="2" charset="2"/>
              <a:buChar char=""/>
              <a:defRPr sz="1700">
                <a:effectLst>
                  <a:outerShdw blurRad="38100" dist="38100" dir="2700000" algn="tl">
                    <a:srgbClr val="000000">
                      <a:alpha val="43137"/>
                    </a:srgbClr>
                  </a:outerShdw>
                </a:effectLst>
              </a:defRPr>
            </a:lvl3pPr>
            <a:lvl4pPr indent="-256032">
              <a:spcBef>
                <a:spcPct val="20000"/>
              </a:spcBef>
              <a:buSzPct val="60000"/>
              <a:buFont typeface="Wingdings" pitchFamily="2" charset="2"/>
              <a:buChar char=""/>
              <a:defRPr sz="1600">
                <a:effectLst>
                  <a:outerShdw blurRad="38100" dist="38100" dir="2700000" algn="tl">
                    <a:srgbClr val="000000">
                      <a:alpha val="43137"/>
                    </a:srgbClr>
                  </a:outerShdw>
                </a:effectLst>
              </a:defRPr>
            </a:lvl4pPr>
            <a:lvl5pPr marL="1645920" indent="-256032">
              <a:spcBef>
                <a:spcPct val="20000"/>
              </a:spcBef>
              <a:buSzPct val="60000"/>
              <a:buFont typeface="Wingdings" pitchFamily="2" charset="2"/>
              <a:buChar char=""/>
              <a:defRPr sz="1500">
                <a:effectLst>
                  <a:outerShdw blurRad="38100" dist="38100" dir="2700000" algn="tl">
                    <a:srgbClr val="000000">
                      <a:alpha val="43137"/>
                    </a:srgbClr>
                  </a:outerShdw>
                </a:effectLst>
              </a:defRPr>
            </a:lvl5pPr>
            <a:lvl6pPr marL="196596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6pPr>
            <a:lvl7pPr marL="224028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7pPr>
            <a:lvl8pPr marL="251460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8pPr>
            <a:lvl9pPr marL="283464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9pPr>
          </a:lstStyle>
          <a:p>
            <a:r>
              <a:rPr lang="en-US" sz="1200" dirty="0">
                <a:solidFill>
                  <a:srgbClr val="C2F7FE"/>
                </a:solidFill>
              </a:rPr>
              <a:t>Versions cannot co-exist…duplicate Event Ids not </a:t>
            </a:r>
            <a:r>
              <a:rPr lang="en-US" sz="1200" dirty="0" smtClean="0">
                <a:solidFill>
                  <a:srgbClr val="C2F7FE"/>
                </a:solidFill>
              </a:rPr>
              <a:t>allowed</a:t>
            </a:r>
            <a:endParaRPr lang="en-US" dirty="0"/>
          </a:p>
        </p:txBody>
      </p:sp>
      <p:pic>
        <p:nvPicPr>
          <p:cNvPr id="55" name="Picture 54"/>
          <p:cNvPicPr>
            <a:picLocks noChangeAspect="1"/>
          </p:cNvPicPr>
          <p:nvPr/>
        </p:nvPicPr>
        <p:blipFill>
          <a:blip r:embed="rId7"/>
          <a:stretch>
            <a:fillRect/>
          </a:stretch>
        </p:blipFill>
        <p:spPr>
          <a:xfrm>
            <a:off x="4913176" y="4414053"/>
            <a:ext cx="3711278" cy="2044932"/>
          </a:xfrm>
          <a:prstGeom prst="rect">
            <a:avLst/>
          </a:prstGeom>
        </p:spPr>
      </p:pic>
    </p:spTree>
    <p:extLst>
      <p:ext uri="{BB962C8B-B14F-4D97-AF65-F5344CB8AC3E}">
        <p14:creationId xmlns:p14="http://schemas.microsoft.com/office/powerpoint/2010/main" val="36451705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2209800" y="2895600"/>
            <a:ext cx="4764657" cy="1295400"/>
          </a:xfrm>
        </p:spPr>
        <p:txBody>
          <a:bodyPr anchor="t">
            <a:normAutofit fontScale="92500" lnSpcReduction="20000"/>
          </a:bodyPr>
          <a:lstStyle/>
          <a:p>
            <a:pPr marL="18288" indent="0" algn="ctr">
              <a:buNone/>
            </a:pPr>
            <a:r>
              <a:rPr lang="en-US" sz="3200" b="1" i="1" dirty="0" smtClean="0"/>
              <a:t>Demo </a:t>
            </a:r>
          </a:p>
          <a:p>
            <a:pPr marL="18288" indent="0" algn="ctr">
              <a:buNone/>
            </a:pPr>
            <a:r>
              <a:rPr lang="en-US" sz="3200" b="1" i="1" dirty="0" smtClean="0"/>
              <a:t>EventSource with attributes</a:t>
            </a:r>
          </a:p>
        </p:txBody>
      </p:sp>
    </p:spTree>
    <p:extLst>
      <p:ext uri="{BB962C8B-B14F-4D97-AF65-F5344CB8AC3E}">
        <p14:creationId xmlns:p14="http://schemas.microsoft.com/office/powerpoint/2010/main" val="21685432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ouble Brace 11"/>
          <p:cNvSpPr/>
          <p:nvPr/>
        </p:nvSpPr>
        <p:spPr>
          <a:xfrm rot="10800000">
            <a:off x="4038600" y="2819400"/>
            <a:ext cx="3733800" cy="2819400"/>
          </a:xfrm>
          <a:prstGeom prst="bracePair">
            <a:avLst/>
          </a:prstGeom>
          <a:ln w="254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Content Placeholder 1"/>
          <p:cNvSpPr>
            <a:spLocks noGrp="1"/>
          </p:cNvSpPr>
          <p:nvPr>
            <p:ph idx="1"/>
          </p:nvPr>
        </p:nvSpPr>
        <p:spPr>
          <a:xfrm>
            <a:off x="228600" y="381000"/>
            <a:ext cx="8077200" cy="533399"/>
          </a:xfrm>
        </p:spPr>
        <p:txBody>
          <a:bodyPr anchor="t">
            <a:normAutofit fontScale="92500" lnSpcReduction="10000"/>
          </a:bodyPr>
          <a:lstStyle/>
          <a:p>
            <a:pPr marL="18288" indent="0">
              <a:buNone/>
            </a:pPr>
            <a:r>
              <a:rPr lang="en-US" sz="3200" b="1" i="1" dirty="0" smtClean="0"/>
              <a:t>Semantic Logging Application Block [SLAB]</a:t>
            </a:r>
          </a:p>
        </p:txBody>
      </p:sp>
      <p:sp>
        <p:nvSpPr>
          <p:cNvPr id="5" name="Content Placeholder 1"/>
          <p:cNvSpPr txBox="1">
            <a:spLocks/>
          </p:cNvSpPr>
          <p:nvPr/>
        </p:nvSpPr>
        <p:spPr>
          <a:xfrm>
            <a:off x="228600" y="1219199"/>
            <a:ext cx="3809999" cy="1219201"/>
          </a:xfrm>
          <a:prstGeom prst="rect">
            <a:avLst/>
          </a:prstGeom>
        </p:spPr>
        <p:txBody>
          <a:bodyPr vert="horz" lIns="91440" tIns="45720" rIns="91440" bIns="45720" rtlCol="0" anchor="t">
            <a:normAutofit fontScale="92500" lnSpcReduction="10000"/>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a:buFontTx/>
              <a:buChar char="-"/>
            </a:pPr>
            <a:r>
              <a:rPr lang="en-US" sz="2000" b="1" dirty="0" smtClean="0">
                <a:solidFill>
                  <a:schemeClr val="accent5">
                    <a:lumMod val="60000"/>
                    <a:lumOff val="40000"/>
                  </a:schemeClr>
                </a:solidFill>
              </a:rPr>
              <a:t>Provides</a:t>
            </a:r>
          </a:p>
          <a:p>
            <a:pPr lvl="1">
              <a:buFontTx/>
              <a:buChar char="-"/>
            </a:pPr>
            <a:r>
              <a:rPr lang="en-US" sz="1800" b="1" i="1" dirty="0" smtClean="0"/>
              <a:t>Customized Listener</a:t>
            </a:r>
          </a:p>
          <a:p>
            <a:pPr lvl="1">
              <a:buFontTx/>
              <a:buChar char="-"/>
            </a:pPr>
            <a:r>
              <a:rPr lang="en-US" sz="1800" b="1" i="1" dirty="0" smtClean="0"/>
              <a:t>Sinks</a:t>
            </a:r>
          </a:p>
          <a:p>
            <a:pPr lvl="1">
              <a:buFontTx/>
              <a:buChar char="-"/>
            </a:pPr>
            <a:r>
              <a:rPr lang="en-US" sz="1800" b="1" i="1" dirty="0" smtClean="0"/>
              <a:t>Unit Testing</a:t>
            </a:r>
          </a:p>
          <a:p>
            <a:pPr>
              <a:buFontTx/>
              <a:buChar char="-"/>
            </a:pPr>
            <a:endParaRPr lang="en-US" sz="2400" b="1" dirty="0" smtClean="0"/>
          </a:p>
          <a:p>
            <a:pPr marL="18288" indent="0">
              <a:buFont typeface="Wingdings" pitchFamily="2" charset="2"/>
              <a:buNone/>
            </a:pPr>
            <a:endParaRPr lang="en-US" sz="2400" b="1" dirty="0" smtClean="0"/>
          </a:p>
          <a:p>
            <a:pPr>
              <a:buFontTx/>
              <a:buChar char="-"/>
            </a:pPr>
            <a:endParaRPr lang="en-US" sz="2400" b="1" dirty="0" smtClean="0"/>
          </a:p>
          <a:p>
            <a:pPr>
              <a:buFontTx/>
              <a:buChar char="-"/>
            </a:pPr>
            <a:endParaRPr lang="en-US" sz="2400" b="1" dirty="0" smtClean="0"/>
          </a:p>
          <a:p>
            <a:pPr>
              <a:buFontTx/>
              <a:buChar char="-"/>
            </a:pPr>
            <a:endParaRPr lang="en-US" sz="2200" b="1" dirty="0" smtClean="0"/>
          </a:p>
          <a:p>
            <a:pPr>
              <a:buFontTx/>
              <a:buChar char="-"/>
            </a:pPr>
            <a:endParaRPr lang="en-US" sz="3200" b="1" dirty="0" smtClean="0"/>
          </a:p>
          <a:p>
            <a:pPr marL="18288" indent="0">
              <a:buFont typeface="Wingdings" pitchFamily="2" charset="2"/>
              <a:buNone/>
            </a:pPr>
            <a:endParaRPr lang="en-US" dirty="0" smtClean="0"/>
          </a:p>
        </p:txBody>
      </p:sp>
      <p:cxnSp>
        <p:nvCxnSpPr>
          <p:cNvPr id="8" name="Straight Arrow Connector 7"/>
          <p:cNvCxnSpPr>
            <a:endCxn id="9" idx="1"/>
          </p:cNvCxnSpPr>
          <p:nvPr/>
        </p:nvCxnSpPr>
        <p:spPr>
          <a:xfrm>
            <a:off x="1676400" y="1981200"/>
            <a:ext cx="3812275" cy="0"/>
          </a:xfrm>
          <a:prstGeom prst="straightConnector1">
            <a:avLst/>
          </a:prstGeom>
          <a:ln w="31750">
            <a:tailEnd type="stealth"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488675" y="1796534"/>
            <a:ext cx="2242922" cy="369332"/>
          </a:xfrm>
          <a:prstGeom prst="rect">
            <a:avLst/>
          </a:prstGeom>
        </p:spPr>
        <p:txBody>
          <a:bodyPr wrap="none">
            <a:spAutoFit/>
          </a:bodyPr>
          <a:lstStyle/>
          <a:p>
            <a:r>
              <a:rPr lang="en-US" b="1" i="1" dirty="0" smtClean="0">
                <a:solidFill>
                  <a:srgbClr val="92D050"/>
                </a:solidFill>
              </a:rPr>
              <a:t>Destination specific</a:t>
            </a:r>
            <a:endParaRPr lang="en-US" dirty="0">
              <a:solidFill>
                <a:srgbClr val="92D050"/>
              </a:solidFill>
            </a:endParaRPr>
          </a:p>
        </p:txBody>
      </p:sp>
      <p:graphicFrame>
        <p:nvGraphicFramePr>
          <p:cNvPr id="11" name="Diagram 10"/>
          <p:cNvGraphicFramePr/>
          <p:nvPr>
            <p:extLst>
              <p:ext uri="{D42A27DB-BD31-4B8C-83A1-F6EECF244321}">
                <p14:modId xmlns:p14="http://schemas.microsoft.com/office/powerpoint/2010/main" val="3557299000"/>
              </p:ext>
            </p:extLst>
          </p:nvPr>
        </p:nvGraphicFramePr>
        <p:xfrm>
          <a:off x="4121326" y="2971800"/>
          <a:ext cx="3429000" cy="248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4" name="Elbow Connector 13"/>
          <p:cNvCxnSpPr>
            <a:stCxn id="9" idx="3"/>
            <a:endCxn id="12" idx="1"/>
          </p:cNvCxnSpPr>
          <p:nvPr/>
        </p:nvCxnSpPr>
        <p:spPr>
          <a:xfrm>
            <a:off x="7731597" y="1981200"/>
            <a:ext cx="40803" cy="2247900"/>
          </a:xfrm>
          <a:prstGeom prst="bentConnector3">
            <a:avLst>
              <a:gd name="adj1" fmla="val 660253"/>
            </a:avLst>
          </a:prstGeom>
        </p:spPr>
        <p:style>
          <a:lnRef idx="1">
            <a:schemeClr val="accent1"/>
          </a:lnRef>
          <a:fillRef idx="0">
            <a:schemeClr val="accent1"/>
          </a:fillRef>
          <a:effectRef idx="0">
            <a:schemeClr val="accent1"/>
          </a:effectRef>
          <a:fontRef idx="minor">
            <a:schemeClr val="tx1"/>
          </a:fontRef>
        </p:style>
      </p:cxnSp>
      <p:sp>
        <p:nvSpPr>
          <p:cNvPr id="17" name="Content Placeholder 1"/>
          <p:cNvSpPr txBox="1">
            <a:spLocks/>
          </p:cNvSpPr>
          <p:nvPr/>
        </p:nvSpPr>
        <p:spPr>
          <a:xfrm>
            <a:off x="228600" y="2736167"/>
            <a:ext cx="3810000" cy="990600"/>
          </a:xfrm>
          <a:prstGeom prst="rect">
            <a:avLst/>
          </a:prstGeom>
        </p:spPr>
        <p:txBody>
          <a:bodyPr vert="horz" lIns="91440" tIns="45720" rIns="91440" bIns="45720" rtlCol="0" anchor="t">
            <a:normAutofit fontScale="92500" lnSpcReduction="10000"/>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a:buFontTx/>
              <a:buChar char="-"/>
            </a:pPr>
            <a:r>
              <a:rPr lang="en-US" sz="2000" b="1" dirty="0" smtClean="0">
                <a:solidFill>
                  <a:schemeClr val="accent5">
                    <a:lumMod val="60000"/>
                    <a:lumOff val="40000"/>
                  </a:schemeClr>
                </a:solidFill>
              </a:rPr>
              <a:t>Can be consumed</a:t>
            </a:r>
          </a:p>
          <a:p>
            <a:pPr lvl="1">
              <a:buFontTx/>
              <a:buChar char="-"/>
            </a:pPr>
            <a:r>
              <a:rPr lang="en-US" sz="1800" b="1" i="1" dirty="0" smtClean="0"/>
              <a:t>In-</a:t>
            </a:r>
            <a:r>
              <a:rPr lang="en-US" sz="1800" b="1" i="1" dirty="0" err="1" smtClean="0"/>
              <a:t>Proc</a:t>
            </a:r>
            <a:endParaRPr lang="en-US" sz="1800" b="1" i="1" dirty="0" smtClean="0"/>
          </a:p>
          <a:p>
            <a:pPr lvl="1">
              <a:buFontTx/>
              <a:buChar char="-"/>
            </a:pPr>
            <a:r>
              <a:rPr lang="en-US" sz="1800" b="1" i="1" dirty="0" smtClean="0"/>
              <a:t>Out-</a:t>
            </a:r>
            <a:r>
              <a:rPr lang="en-US" sz="1800" b="1" i="1" dirty="0" err="1" smtClean="0"/>
              <a:t>Proc</a:t>
            </a:r>
            <a:endParaRPr lang="en-US" sz="1800" b="1" i="1" dirty="0" smtClean="0"/>
          </a:p>
          <a:p>
            <a:pPr>
              <a:buFontTx/>
              <a:buChar char="-"/>
            </a:pPr>
            <a:endParaRPr lang="en-US" sz="2400" b="1" dirty="0" smtClean="0"/>
          </a:p>
          <a:p>
            <a:pPr marL="18288" indent="0">
              <a:buFont typeface="Wingdings" pitchFamily="2" charset="2"/>
              <a:buNone/>
            </a:pPr>
            <a:endParaRPr lang="en-US" sz="2400" b="1" dirty="0" smtClean="0"/>
          </a:p>
          <a:p>
            <a:pPr>
              <a:buFontTx/>
              <a:buChar char="-"/>
            </a:pPr>
            <a:endParaRPr lang="en-US" sz="2400" b="1" dirty="0" smtClean="0"/>
          </a:p>
          <a:p>
            <a:pPr>
              <a:buFontTx/>
              <a:buChar char="-"/>
            </a:pPr>
            <a:endParaRPr lang="en-US" sz="2400" b="1" dirty="0" smtClean="0"/>
          </a:p>
          <a:p>
            <a:pPr>
              <a:buFontTx/>
              <a:buChar char="-"/>
            </a:pPr>
            <a:endParaRPr lang="en-US" sz="2200" b="1" dirty="0" smtClean="0"/>
          </a:p>
          <a:p>
            <a:pPr>
              <a:buFontTx/>
              <a:buChar char="-"/>
            </a:pPr>
            <a:endParaRPr lang="en-US" sz="3200" b="1" dirty="0" smtClean="0"/>
          </a:p>
          <a:p>
            <a:pPr marL="18288" indent="0">
              <a:buFont typeface="Wingdings" pitchFamily="2" charset="2"/>
              <a:buNone/>
            </a:pPr>
            <a:endParaRPr lang="en-US" dirty="0" smtClean="0"/>
          </a:p>
        </p:txBody>
      </p:sp>
      <p:cxnSp>
        <p:nvCxnSpPr>
          <p:cNvPr id="19" name="Straight Arrow Connector 18"/>
          <p:cNvCxnSpPr/>
          <p:nvPr/>
        </p:nvCxnSpPr>
        <p:spPr>
          <a:xfrm>
            <a:off x="1447800" y="3657600"/>
            <a:ext cx="228600" cy="838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23598" y="4511040"/>
            <a:ext cx="2820003" cy="369332"/>
          </a:xfrm>
          <a:prstGeom prst="rect">
            <a:avLst/>
          </a:prstGeom>
          <a:noFill/>
        </p:spPr>
        <p:txBody>
          <a:bodyPr wrap="none" rtlCol="0">
            <a:spAutoFit/>
          </a:bodyPr>
          <a:lstStyle/>
          <a:p>
            <a:r>
              <a:rPr lang="en-US" dirty="0" smtClean="0">
                <a:solidFill>
                  <a:srgbClr val="FF9999"/>
                </a:solidFill>
              </a:rPr>
              <a:t>Semantic Logging Service</a:t>
            </a:r>
            <a:endParaRPr lang="en-US" dirty="0">
              <a:solidFill>
                <a:srgbClr val="FF9999"/>
              </a:solidFill>
            </a:endParaRPr>
          </a:p>
        </p:txBody>
      </p:sp>
      <p:sp>
        <p:nvSpPr>
          <p:cNvPr id="21" name="Rectangle 20"/>
          <p:cNvSpPr/>
          <p:nvPr/>
        </p:nvSpPr>
        <p:spPr>
          <a:xfrm>
            <a:off x="495601" y="6019800"/>
            <a:ext cx="3771599" cy="369332"/>
          </a:xfrm>
          <a:prstGeom prst="rect">
            <a:avLst/>
          </a:prstGeom>
        </p:spPr>
        <p:txBody>
          <a:bodyPr wrap="square">
            <a:spAutoFit/>
          </a:bodyPr>
          <a:lstStyle/>
          <a:p>
            <a:r>
              <a:rPr lang="en-US" i="1" dirty="0" smtClean="0"/>
              <a:t>SLAB is about making your log talk!!!</a:t>
            </a:r>
            <a:endParaRPr lang="en-US" i="1" dirty="0"/>
          </a:p>
        </p:txBody>
      </p:sp>
      <p:sp>
        <p:nvSpPr>
          <p:cNvPr id="13" name="Rectangle 12"/>
          <p:cNvSpPr/>
          <p:nvPr/>
        </p:nvSpPr>
        <p:spPr>
          <a:xfrm>
            <a:off x="5181600" y="5943600"/>
            <a:ext cx="3962400" cy="646331"/>
          </a:xfrm>
          <a:prstGeom prst="rect">
            <a:avLst/>
          </a:prstGeom>
        </p:spPr>
        <p:txBody>
          <a:bodyPr wrap="square">
            <a:spAutoFit/>
          </a:bodyPr>
          <a:lstStyle/>
          <a:p>
            <a:r>
              <a:rPr lang="en-US" i="1" dirty="0" smtClean="0">
                <a:solidFill>
                  <a:srgbClr val="FF9999"/>
                </a:solidFill>
              </a:rPr>
              <a:t>EventSource</a:t>
            </a:r>
            <a:r>
              <a:rPr lang="en-US" i="1" dirty="0" smtClean="0"/>
              <a:t> : Authoring Logs</a:t>
            </a:r>
          </a:p>
          <a:p>
            <a:r>
              <a:rPr lang="en-US" i="1" dirty="0" smtClean="0">
                <a:solidFill>
                  <a:srgbClr val="FF9999"/>
                </a:solidFill>
              </a:rPr>
              <a:t>SLAB: </a:t>
            </a:r>
            <a:r>
              <a:rPr lang="en-US" i="1" dirty="0" smtClean="0"/>
              <a:t>Example for Logs Consumption</a:t>
            </a:r>
            <a:endParaRPr lang="en-US" i="1" dirty="0"/>
          </a:p>
        </p:txBody>
      </p:sp>
    </p:spTree>
    <p:extLst>
      <p:ext uri="{BB962C8B-B14F-4D97-AF65-F5344CB8AC3E}">
        <p14:creationId xmlns:p14="http://schemas.microsoft.com/office/powerpoint/2010/main" val="195781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 grpId="0"/>
      <p:bldP spid="9" grpId="0"/>
      <p:bldGraphic spid="11" grpId="0">
        <p:bldAsOne/>
      </p:bldGraphic>
      <p:bldP spid="17" grpId="0"/>
      <p:bldP spid="20" grpId="0"/>
      <p:bldP spid="21"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p:cNvSpPr>
            <a:spLocks noGrp="1"/>
          </p:cNvSpPr>
          <p:nvPr>
            <p:ph idx="1"/>
          </p:nvPr>
        </p:nvSpPr>
        <p:spPr>
          <a:xfrm>
            <a:off x="228600" y="228600"/>
            <a:ext cx="8077200" cy="609599"/>
          </a:xfrm>
        </p:spPr>
        <p:txBody>
          <a:bodyPr anchor="t">
            <a:normAutofit/>
          </a:bodyPr>
          <a:lstStyle/>
          <a:p>
            <a:pPr marL="18288" indent="0">
              <a:buNone/>
            </a:pPr>
            <a:r>
              <a:rPr lang="en-US" sz="3200" b="1" i="1" dirty="0" smtClean="0"/>
              <a:t>SLAB &amp; Rx</a:t>
            </a:r>
            <a:endParaRPr lang="en-US" sz="2800" b="1" i="1" dirty="0" smtClean="0"/>
          </a:p>
        </p:txBody>
      </p:sp>
      <p:sp>
        <p:nvSpPr>
          <p:cNvPr id="10" name="Rounded Rectangle 9"/>
          <p:cNvSpPr/>
          <p:nvPr/>
        </p:nvSpPr>
        <p:spPr>
          <a:xfrm>
            <a:off x="3018419" y="984784"/>
            <a:ext cx="2599279" cy="844016"/>
          </a:xfrm>
          <a:prstGeom prst="roundRect">
            <a:avLst/>
          </a:prstGeom>
          <a:solidFill>
            <a:srgbClr val="DFDF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lumMod val="25000"/>
                  </a:schemeClr>
                </a:solidFill>
              </a:rPr>
              <a:t>ObservableEventListener : </a:t>
            </a:r>
            <a:r>
              <a:rPr lang="en-US" sz="1100" dirty="0" smtClean="0">
                <a:solidFill>
                  <a:schemeClr val="tx2">
                    <a:lumMod val="25000"/>
                  </a:schemeClr>
                </a:solidFill>
              </a:rPr>
              <a:t>IObservable&lt;</a:t>
            </a:r>
            <a:r>
              <a:rPr lang="en-US" sz="1100" dirty="0" err="1" smtClean="0">
                <a:solidFill>
                  <a:schemeClr val="tx2">
                    <a:lumMod val="25000"/>
                  </a:schemeClr>
                </a:solidFill>
              </a:rPr>
              <a:t>EventEntry</a:t>
            </a:r>
            <a:r>
              <a:rPr lang="en-US" sz="1100" dirty="0" smtClean="0">
                <a:solidFill>
                  <a:schemeClr val="tx2">
                    <a:lumMod val="25000"/>
                  </a:schemeClr>
                </a:solidFill>
              </a:rPr>
              <a:t>&gt;</a:t>
            </a:r>
            <a:endParaRPr lang="en-US" sz="1400" dirty="0">
              <a:solidFill>
                <a:schemeClr val="tx2">
                  <a:lumMod val="25000"/>
                </a:schemeClr>
              </a:solidFill>
            </a:endParaRPr>
          </a:p>
        </p:txBody>
      </p:sp>
      <p:sp>
        <p:nvSpPr>
          <p:cNvPr id="11" name="Rounded Rectangle 10"/>
          <p:cNvSpPr/>
          <p:nvPr/>
        </p:nvSpPr>
        <p:spPr>
          <a:xfrm>
            <a:off x="6330016" y="2197240"/>
            <a:ext cx="1989521" cy="620664"/>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ConsoleLog</a:t>
            </a:r>
            <a:endParaRPr lang="en-US" dirty="0" smtClean="0">
              <a:solidFill>
                <a:schemeClr val="tx1"/>
              </a:solidFill>
            </a:endParaRPr>
          </a:p>
        </p:txBody>
      </p:sp>
      <p:sp>
        <p:nvSpPr>
          <p:cNvPr id="12" name="Rounded Rectangle 11"/>
          <p:cNvSpPr/>
          <p:nvPr/>
        </p:nvSpPr>
        <p:spPr>
          <a:xfrm>
            <a:off x="6330015" y="2980325"/>
            <a:ext cx="1989521" cy="620664"/>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FlatFileLog</a:t>
            </a:r>
            <a:endParaRPr lang="en-US" dirty="0" smtClean="0">
              <a:solidFill>
                <a:schemeClr val="tx1"/>
              </a:solidFill>
            </a:endParaRPr>
          </a:p>
        </p:txBody>
      </p:sp>
      <p:sp>
        <p:nvSpPr>
          <p:cNvPr id="13" name="Rounded Rectangle 12"/>
          <p:cNvSpPr/>
          <p:nvPr/>
        </p:nvSpPr>
        <p:spPr>
          <a:xfrm>
            <a:off x="6330014" y="3763410"/>
            <a:ext cx="1989521" cy="620664"/>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RollingFlatFileLog</a:t>
            </a:r>
            <a:endParaRPr lang="en-US" dirty="0" smtClean="0">
              <a:solidFill>
                <a:schemeClr val="tx1"/>
              </a:solidFill>
            </a:endParaRPr>
          </a:p>
        </p:txBody>
      </p:sp>
      <p:sp>
        <p:nvSpPr>
          <p:cNvPr id="14" name="Rounded Rectangle 13"/>
          <p:cNvSpPr/>
          <p:nvPr/>
        </p:nvSpPr>
        <p:spPr>
          <a:xfrm>
            <a:off x="6330013" y="4529008"/>
            <a:ext cx="1989521" cy="620664"/>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SqlDatabaseLog</a:t>
            </a:r>
            <a:endParaRPr lang="en-US" dirty="0" smtClean="0">
              <a:solidFill>
                <a:schemeClr val="tx1"/>
              </a:solidFill>
            </a:endParaRPr>
          </a:p>
        </p:txBody>
      </p:sp>
      <p:sp>
        <p:nvSpPr>
          <p:cNvPr id="15" name="Rounded Rectangle 14"/>
          <p:cNvSpPr/>
          <p:nvPr/>
        </p:nvSpPr>
        <p:spPr>
          <a:xfrm>
            <a:off x="6330013" y="5294606"/>
            <a:ext cx="1989521" cy="620664"/>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WindowsAzureTableLog</a:t>
            </a:r>
            <a:endParaRPr lang="en-US" dirty="0" smtClean="0">
              <a:solidFill>
                <a:schemeClr val="tx1"/>
              </a:solidFill>
            </a:endParaRPr>
          </a:p>
        </p:txBody>
      </p:sp>
      <p:cxnSp>
        <p:nvCxnSpPr>
          <p:cNvPr id="17" name="Straight Arrow Connector 16"/>
          <p:cNvCxnSpPr>
            <a:stCxn id="10" idx="2"/>
            <a:endCxn id="31" idx="3"/>
          </p:cNvCxnSpPr>
          <p:nvPr/>
        </p:nvCxnSpPr>
        <p:spPr>
          <a:xfrm>
            <a:off x="4318059" y="1828800"/>
            <a:ext cx="1320741" cy="2311403"/>
          </a:xfrm>
          <a:prstGeom prst="straightConnector1">
            <a:avLst/>
          </a:prstGeom>
          <a:ln w="25400" cap="sq">
            <a:solidFill>
              <a:srgbClr val="FF9999"/>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004012" y="6045332"/>
            <a:ext cx="641522" cy="369332"/>
          </a:xfrm>
          <a:prstGeom prst="rect">
            <a:avLst/>
          </a:prstGeom>
          <a:noFill/>
        </p:spPr>
        <p:txBody>
          <a:bodyPr wrap="none" rtlCol="0">
            <a:spAutoFit/>
          </a:bodyPr>
          <a:lstStyle/>
          <a:p>
            <a:r>
              <a:rPr lang="en-US" b="1" dirty="0" err="1" smtClean="0"/>
              <a:t>XLog</a:t>
            </a:r>
            <a:endParaRPr lang="en-US" b="1" dirty="0"/>
          </a:p>
        </p:txBody>
      </p:sp>
      <p:sp>
        <p:nvSpPr>
          <p:cNvPr id="19" name="TextBox 18"/>
          <p:cNvSpPr txBox="1"/>
          <p:nvPr/>
        </p:nvSpPr>
        <p:spPr>
          <a:xfrm>
            <a:off x="3733800" y="2590800"/>
            <a:ext cx="1821332" cy="1015663"/>
          </a:xfrm>
          <a:prstGeom prst="rect">
            <a:avLst/>
          </a:prstGeom>
          <a:noFill/>
        </p:spPr>
        <p:txBody>
          <a:bodyPr wrap="none" rtlCol="0">
            <a:spAutoFit/>
          </a:bodyPr>
          <a:lstStyle/>
          <a:p>
            <a:pPr algn="ctr"/>
            <a:r>
              <a:rPr lang="en-US" dirty="0" smtClean="0"/>
              <a:t>LogToX </a:t>
            </a:r>
          </a:p>
          <a:p>
            <a:pPr algn="ctr"/>
            <a:r>
              <a:rPr lang="en-US" sz="1400" dirty="0"/>
              <a:t>(</a:t>
            </a:r>
            <a:r>
              <a:rPr lang="en-US" sz="1400" dirty="0" smtClean="0"/>
              <a:t>extension methods </a:t>
            </a:r>
          </a:p>
          <a:p>
            <a:pPr algn="ctr"/>
            <a:r>
              <a:rPr lang="en-US" sz="1400" dirty="0" smtClean="0"/>
              <a:t>- </a:t>
            </a:r>
          </a:p>
          <a:p>
            <a:pPr algn="ctr"/>
            <a:r>
              <a:rPr lang="en-US" sz="1400" dirty="0" smtClean="0"/>
              <a:t>creates subscription)</a:t>
            </a:r>
            <a:endParaRPr lang="en-US" sz="1400" dirty="0"/>
          </a:p>
        </p:txBody>
      </p:sp>
      <p:sp>
        <p:nvSpPr>
          <p:cNvPr id="20" name="Rounded Rectangle 19"/>
          <p:cNvSpPr/>
          <p:nvPr/>
        </p:nvSpPr>
        <p:spPr>
          <a:xfrm>
            <a:off x="677479" y="2612138"/>
            <a:ext cx="1989521" cy="62066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ConsoleSink</a:t>
            </a:r>
            <a:endParaRPr lang="en-US" dirty="0" smtClean="0">
              <a:solidFill>
                <a:schemeClr val="tx1"/>
              </a:solidFill>
            </a:endParaRPr>
          </a:p>
        </p:txBody>
      </p:sp>
      <p:sp>
        <p:nvSpPr>
          <p:cNvPr id="21" name="Rounded Rectangle 20"/>
          <p:cNvSpPr/>
          <p:nvPr/>
        </p:nvSpPr>
        <p:spPr>
          <a:xfrm>
            <a:off x="677478" y="3395223"/>
            <a:ext cx="1989521" cy="62066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FlatFileSink</a:t>
            </a:r>
            <a:endParaRPr lang="en-US" dirty="0" smtClean="0">
              <a:solidFill>
                <a:schemeClr val="tx1"/>
              </a:solidFill>
            </a:endParaRPr>
          </a:p>
        </p:txBody>
      </p:sp>
      <p:sp>
        <p:nvSpPr>
          <p:cNvPr id="22" name="Rounded Rectangle 21"/>
          <p:cNvSpPr/>
          <p:nvPr/>
        </p:nvSpPr>
        <p:spPr>
          <a:xfrm>
            <a:off x="677477" y="4178308"/>
            <a:ext cx="1989521" cy="62066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RollingFlatFileSink</a:t>
            </a:r>
            <a:endParaRPr lang="en-US" dirty="0" smtClean="0">
              <a:solidFill>
                <a:schemeClr val="tx1"/>
              </a:solidFill>
            </a:endParaRPr>
          </a:p>
        </p:txBody>
      </p:sp>
      <p:sp>
        <p:nvSpPr>
          <p:cNvPr id="23" name="Rounded Rectangle 22"/>
          <p:cNvSpPr/>
          <p:nvPr/>
        </p:nvSpPr>
        <p:spPr>
          <a:xfrm>
            <a:off x="677476" y="4943906"/>
            <a:ext cx="1989521" cy="62066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SqlDatabaseSink</a:t>
            </a:r>
            <a:endParaRPr lang="en-US" dirty="0" smtClean="0">
              <a:solidFill>
                <a:schemeClr val="tx1"/>
              </a:solidFill>
            </a:endParaRPr>
          </a:p>
        </p:txBody>
      </p:sp>
      <p:sp>
        <p:nvSpPr>
          <p:cNvPr id="24" name="Rounded Rectangle 23"/>
          <p:cNvSpPr/>
          <p:nvPr/>
        </p:nvSpPr>
        <p:spPr>
          <a:xfrm>
            <a:off x="677476" y="5709504"/>
            <a:ext cx="1989521" cy="62066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WindowsAzureTableSink</a:t>
            </a:r>
            <a:endParaRPr lang="en-US" dirty="0" smtClean="0">
              <a:solidFill>
                <a:schemeClr val="tx1"/>
              </a:solidFill>
            </a:endParaRPr>
          </a:p>
        </p:txBody>
      </p:sp>
      <p:sp>
        <p:nvSpPr>
          <p:cNvPr id="25" name="TextBox 24"/>
          <p:cNvSpPr txBox="1"/>
          <p:nvPr/>
        </p:nvSpPr>
        <p:spPr>
          <a:xfrm>
            <a:off x="1172173" y="6429758"/>
            <a:ext cx="708207" cy="369332"/>
          </a:xfrm>
          <a:prstGeom prst="rect">
            <a:avLst/>
          </a:prstGeom>
          <a:noFill/>
        </p:spPr>
        <p:txBody>
          <a:bodyPr wrap="none" rtlCol="0">
            <a:spAutoFit/>
          </a:bodyPr>
          <a:lstStyle/>
          <a:p>
            <a:r>
              <a:rPr lang="en-US" b="1" dirty="0" smtClean="0"/>
              <a:t>XSink</a:t>
            </a:r>
            <a:endParaRPr lang="en-US" b="1" dirty="0"/>
          </a:p>
        </p:txBody>
      </p:sp>
      <p:sp>
        <p:nvSpPr>
          <p:cNvPr id="26" name="Left Brace 25"/>
          <p:cNvSpPr/>
          <p:nvPr/>
        </p:nvSpPr>
        <p:spPr>
          <a:xfrm>
            <a:off x="350430" y="2514600"/>
            <a:ext cx="250846" cy="3822560"/>
          </a:xfrm>
          <a:prstGeom prst="leftBrace">
            <a:avLst>
              <a:gd name="adj1" fmla="val 8333"/>
              <a:gd name="adj2" fmla="val 50368"/>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rot="16200000">
            <a:off x="-555908" y="4220287"/>
            <a:ext cx="1443344" cy="369332"/>
          </a:xfrm>
          <a:prstGeom prst="rect">
            <a:avLst/>
          </a:prstGeom>
          <a:noFill/>
        </p:spPr>
        <p:txBody>
          <a:bodyPr wrap="none" rtlCol="0">
            <a:spAutoFit/>
          </a:bodyPr>
          <a:lstStyle/>
          <a:p>
            <a:r>
              <a:rPr lang="en-US" dirty="0" smtClean="0"/>
              <a:t>IObserver&lt;T&gt;</a:t>
            </a:r>
            <a:endParaRPr lang="en-US" dirty="0"/>
          </a:p>
        </p:txBody>
      </p:sp>
      <p:sp>
        <p:nvSpPr>
          <p:cNvPr id="29" name="TextBox 28"/>
          <p:cNvSpPr txBox="1"/>
          <p:nvPr/>
        </p:nvSpPr>
        <p:spPr>
          <a:xfrm rot="16200000">
            <a:off x="8643267" y="2698606"/>
            <a:ext cx="3119507" cy="584775"/>
          </a:xfrm>
          <a:prstGeom prst="rect">
            <a:avLst/>
          </a:prstGeom>
          <a:noFill/>
        </p:spPr>
        <p:txBody>
          <a:bodyPr wrap="none" rtlCol="0">
            <a:spAutoFit/>
          </a:bodyPr>
          <a:lstStyle/>
          <a:p>
            <a:pPr algn="ctr"/>
            <a:r>
              <a:rPr lang="en-US" dirty="0" smtClean="0"/>
              <a:t>CreateListener() : EventListener</a:t>
            </a:r>
          </a:p>
          <a:p>
            <a:pPr algn="ctr"/>
            <a:r>
              <a:rPr lang="en-US" sz="1400" dirty="0" smtClean="0"/>
              <a:t>[Already hooked up to X]</a:t>
            </a:r>
            <a:endParaRPr lang="en-US" sz="1400" dirty="0"/>
          </a:p>
        </p:txBody>
      </p:sp>
      <p:sp>
        <p:nvSpPr>
          <p:cNvPr id="31" name="Double Brace 30"/>
          <p:cNvSpPr/>
          <p:nvPr/>
        </p:nvSpPr>
        <p:spPr>
          <a:xfrm rot="10800000">
            <a:off x="5638800" y="2057400"/>
            <a:ext cx="3352800" cy="4165606"/>
          </a:xfrm>
          <a:prstGeom prst="bracePair">
            <a:avLst/>
          </a:prstGeom>
          <a:ln w="254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33623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8" grpId="0"/>
      <p:bldP spid="19" grpId="0"/>
      <p:bldP spid="20" grpId="0" animBg="1"/>
      <p:bldP spid="21" grpId="0" animBg="1"/>
      <p:bldP spid="22" grpId="0" animBg="1"/>
      <p:bldP spid="23" grpId="0" animBg="1"/>
      <p:bldP spid="24" grpId="0" animBg="1"/>
      <p:bldP spid="25" grpId="0"/>
      <p:bldP spid="26" grpId="0" animBg="1"/>
      <p:bldP spid="27" grpId="0"/>
      <p:bldP spid="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1000" y="914400"/>
            <a:ext cx="8458200" cy="2590800"/>
          </a:xfrm>
          <a:prstGeom prst="rect">
            <a:avLst/>
          </a:prstGeom>
        </p:spPr>
      </p:pic>
      <p:sp>
        <p:nvSpPr>
          <p:cNvPr id="5" name="Content Placeholder 1"/>
          <p:cNvSpPr>
            <a:spLocks noGrp="1"/>
          </p:cNvSpPr>
          <p:nvPr>
            <p:ph idx="1"/>
          </p:nvPr>
        </p:nvSpPr>
        <p:spPr>
          <a:xfrm>
            <a:off x="228600" y="228600"/>
            <a:ext cx="8077200" cy="609599"/>
          </a:xfrm>
        </p:spPr>
        <p:txBody>
          <a:bodyPr anchor="t">
            <a:normAutofit/>
          </a:bodyPr>
          <a:lstStyle/>
          <a:p>
            <a:pPr marL="18288" indent="0">
              <a:buNone/>
            </a:pPr>
            <a:r>
              <a:rPr lang="en-US" sz="3200" b="1" i="1" dirty="0" smtClean="0"/>
              <a:t>Demo</a:t>
            </a:r>
            <a:endParaRPr lang="en-US" sz="2800" b="1" i="1" dirty="0" smtClean="0"/>
          </a:p>
        </p:txBody>
      </p:sp>
    </p:spTree>
    <p:extLst>
      <p:ext uri="{BB962C8B-B14F-4D97-AF65-F5344CB8AC3E}">
        <p14:creationId xmlns:p14="http://schemas.microsoft.com/office/powerpoint/2010/main" val="2711920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5181600" y="1524000"/>
            <a:ext cx="3810001" cy="2047875"/>
          </a:xfrm>
          <a:prstGeom prst="roundRect">
            <a:avLst/>
          </a:prstGeom>
          <a:solidFill>
            <a:srgbClr val="FFC00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1"/>
          <p:cNvSpPr>
            <a:spLocks noGrp="1"/>
          </p:cNvSpPr>
          <p:nvPr>
            <p:ph idx="1"/>
          </p:nvPr>
        </p:nvSpPr>
        <p:spPr>
          <a:xfrm>
            <a:off x="152400" y="304800"/>
            <a:ext cx="8077200" cy="609599"/>
          </a:xfrm>
        </p:spPr>
        <p:txBody>
          <a:bodyPr anchor="t">
            <a:normAutofit/>
          </a:bodyPr>
          <a:lstStyle/>
          <a:p>
            <a:pPr marL="18288" indent="0">
              <a:buNone/>
            </a:pPr>
            <a:r>
              <a:rPr lang="en-US" sz="3200" b="1" i="1" dirty="0" smtClean="0"/>
              <a:t>SLAB Nuget Packages</a:t>
            </a:r>
            <a:endParaRPr lang="en-US" sz="2800" b="1" i="1" dirty="0" smtClean="0"/>
          </a:p>
        </p:txBody>
      </p:sp>
      <p:pic>
        <p:nvPicPr>
          <p:cNvPr id="5" name="Picture 4"/>
          <p:cNvPicPr>
            <a:picLocks noChangeAspect="1"/>
          </p:cNvPicPr>
          <p:nvPr/>
        </p:nvPicPr>
        <p:blipFill>
          <a:blip r:embed="rId3"/>
          <a:stretch>
            <a:fillRect/>
          </a:stretch>
        </p:blipFill>
        <p:spPr>
          <a:xfrm>
            <a:off x="304800" y="1066800"/>
            <a:ext cx="4572000" cy="2505075"/>
          </a:xfrm>
          <a:prstGeom prst="rect">
            <a:avLst/>
          </a:prstGeom>
        </p:spPr>
      </p:pic>
      <p:sp>
        <p:nvSpPr>
          <p:cNvPr id="8" name="TextBox 7"/>
          <p:cNvSpPr txBox="1"/>
          <p:nvPr/>
        </p:nvSpPr>
        <p:spPr>
          <a:xfrm>
            <a:off x="5257800" y="1752600"/>
            <a:ext cx="3098477" cy="307777"/>
          </a:xfrm>
          <a:prstGeom prst="rect">
            <a:avLst/>
          </a:prstGeom>
          <a:noFill/>
        </p:spPr>
        <p:txBody>
          <a:bodyPr wrap="none" rtlCol="0">
            <a:spAutoFit/>
          </a:bodyPr>
          <a:lstStyle/>
          <a:p>
            <a:r>
              <a:rPr lang="en-US" sz="1400" b="1" i="1" dirty="0" err="1" smtClean="0">
                <a:solidFill>
                  <a:schemeClr val="accent1">
                    <a:lumMod val="40000"/>
                    <a:lumOff val="60000"/>
                  </a:schemeClr>
                </a:solidFill>
              </a:rPr>
              <a:t>EnterpriseLibrary.SemanticLogging</a:t>
            </a:r>
            <a:endParaRPr lang="en-US" sz="1400" b="1" i="1" dirty="0">
              <a:solidFill>
                <a:schemeClr val="accent1">
                  <a:lumMod val="40000"/>
                  <a:lumOff val="60000"/>
                </a:schemeClr>
              </a:solidFill>
            </a:endParaRPr>
          </a:p>
        </p:txBody>
      </p:sp>
      <p:sp>
        <p:nvSpPr>
          <p:cNvPr id="9" name="Rectangle 8"/>
          <p:cNvSpPr/>
          <p:nvPr/>
        </p:nvSpPr>
        <p:spPr>
          <a:xfrm>
            <a:off x="5257800" y="2362201"/>
            <a:ext cx="3924869" cy="304800"/>
          </a:xfrm>
          <a:prstGeom prst="rect">
            <a:avLst/>
          </a:prstGeom>
        </p:spPr>
        <p:txBody>
          <a:bodyPr wrap="square">
            <a:spAutoFit/>
          </a:bodyPr>
          <a:lstStyle/>
          <a:p>
            <a:r>
              <a:rPr lang="en-US" sz="1400" b="1" i="1" dirty="0" err="1" smtClean="0">
                <a:solidFill>
                  <a:schemeClr val="accent1">
                    <a:lumMod val="40000"/>
                    <a:lumOff val="60000"/>
                  </a:schemeClr>
                </a:solidFill>
              </a:rPr>
              <a:t>EnterpriseLibrary.SemanticLogging.Database</a:t>
            </a:r>
            <a:endParaRPr lang="en-US" sz="1400" b="1" i="1" dirty="0">
              <a:solidFill>
                <a:schemeClr val="accent1">
                  <a:lumMod val="40000"/>
                  <a:lumOff val="60000"/>
                </a:schemeClr>
              </a:solidFill>
            </a:endParaRPr>
          </a:p>
        </p:txBody>
      </p:sp>
      <p:sp>
        <p:nvSpPr>
          <p:cNvPr id="11" name="Rectangle 10"/>
          <p:cNvSpPr/>
          <p:nvPr/>
        </p:nvSpPr>
        <p:spPr>
          <a:xfrm>
            <a:off x="5257799" y="3075801"/>
            <a:ext cx="3810001" cy="284693"/>
          </a:xfrm>
          <a:prstGeom prst="rect">
            <a:avLst/>
          </a:prstGeom>
        </p:spPr>
        <p:txBody>
          <a:bodyPr wrap="square">
            <a:spAutoFit/>
          </a:bodyPr>
          <a:lstStyle/>
          <a:p>
            <a:r>
              <a:rPr lang="en-US" sz="1250" b="1" i="1" dirty="0" err="1" smtClean="0">
                <a:solidFill>
                  <a:schemeClr val="accent1">
                    <a:lumMod val="40000"/>
                    <a:lumOff val="60000"/>
                  </a:schemeClr>
                </a:solidFill>
              </a:rPr>
              <a:t>EnterpriseLibray.SemanticLogging.WindowsAzure</a:t>
            </a:r>
            <a:endParaRPr lang="en-US" sz="1250" b="1" i="1" dirty="0">
              <a:solidFill>
                <a:schemeClr val="accent1">
                  <a:lumMod val="40000"/>
                  <a:lumOff val="60000"/>
                </a:schemeClr>
              </a:solidFill>
            </a:endParaRPr>
          </a:p>
        </p:txBody>
      </p:sp>
      <p:cxnSp>
        <p:nvCxnSpPr>
          <p:cNvPr id="14" name="Straight Arrow Connector 13"/>
          <p:cNvCxnSpPr/>
          <p:nvPr/>
        </p:nvCxnSpPr>
        <p:spPr>
          <a:xfrm flipH="1">
            <a:off x="7248667" y="1066800"/>
            <a:ext cx="142733" cy="362367"/>
          </a:xfrm>
          <a:prstGeom prst="straightConnector1">
            <a:avLst/>
          </a:prstGeom>
          <a:ln w="25400" cap="sq">
            <a:solidFill>
              <a:srgbClr val="FF9999"/>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991639" y="658000"/>
            <a:ext cx="1152880" cy="338554"/>
          </a:xfrm>
          <a:prstGeom prst="rect">
            <a:avLst/>
          </a:prstGeom>
          <a:noFill/>
        </p:spPr>
        <p:txBody>
          <a:bodyPr wrap="none" rtlCol="0">
            <a:spAutoFit/>
          </a:bodyPr>
          <a:lstStyle/>
          <a:p>
            <a:r>
              <a:rPr lang="en-US" sz="1600" i="1" dirty="0" smtClean="0"/>
              <a:t>Package Ids</a:t>
            </a:r>
            <a:endParaRPr lang="en-US" sz="1600" i="1" dirty="0"/>
          </a:p>
        </p:txBody>
      </p:sp>
      <p:sp>
        <p:nvSpPr>
          <p:cNvPr id="19" name="TextBox 18"/>
          <p:cNvSpPr txBox="1"/>
          <p:nvPr/>
        </p:nvSpPr>
        <p:spPr>
          <a:xfrm>
            <a:off x="940874" y="4038600"/>
            <a:ext cx="825867" cy="307777"/>
          </a:xfrm>
          <a:prstGeom prst="rect">
            <a:avLst/>
          </a:prstGeom>
          <a:noFill/>
        </p:spPr>
        <p:txBody>
          <a:bodyPr wrap="none" rtlCol="0">
            <a:spAutoFit/>
          </a:bodyPr>
          <a:lstStyle/>
          <a:p>
            <a:r>
              <a:rPr lang="en-US" sz="1400" b="1" i="1" dirty="0" smtClean="0">
                <a:solidFill>
                  <a:schemeClr val="accent1">
                    <a:lumMod val="40000"/>
                    <a:lumOff val="60000"/>
                  </a:schemeClr>
                </a:solidFill>
              </a:rPr>
              <a:t>Console</a:t>
            </a:r>
            <a:endParaRPr lang="en-US" sz="1400" b="1" i="1" dirty="0">
              <a:solidFill>
                <a:schemeClr val="accent1">
                  <a:lumMod val="40000"/>
                  <a:lumOff val="60000"/>
                </a:schemeClr>
              </a:solidFill>
            </a:endParaRPr>
          </a:p>
        </p:txBody>
      </p:sp>
      <p:sp>
        <p:nvSpPr>
          <p:cNvPr id="20" name="TextBox 19"/>
          <p:cNvSpPr txBox="1"/>
          <p:nvPr/>
        </p:nvSpPr>
        <p:spPr>
          <a:xfrm>
            <a:off x="945423" y="4419600"/>
            <a:ext cx="856325" cy="307777"/>
          </a:xfrm>
          <a:prstGeom prst="rect">
            <a:avLst/>
          </a:prstGeom>
          <a:noFill/>
        </p:spPr>
        <p:txBody>
          <a:bodyPr wrap="none" rtlCol="0">
            <a:spAutoFit/>
          </a:bodyPr>
          <a:lstStyle/>
          <a:p>
            <a:r>
              <a:rPr lang="en-US" sz="1400" b="1" i="1" dirty="0" smtClean="0">
                <a:solidFill>
                  <a:schemeClr val="accent1">
                    <a:lumMod val="40000"/>
                    <a:lumOff val="60000"/>
                  </a:schemeClr>
                </a:solidFill>
              </a:rPr>
              <a:t>Flat File</a:t>
            </a:r>
            <a:endParaRPr lang="en-US" sz="1400" b="1" i="1" dirty="0">
              <a:solidFill>
                <a:schemeClr val="accent1">
                  <a:lumMod val="40000"/>
                  <a:lumOff val="60000"/>
                </a:schemeClr>
              </a:solidFill>
            </a:endParaRPr>
          </a:p>
        </p:txBody>
      </p:sp>
      <p:sp>
        <p:nvSpPr>
          <p:cNvPr id="21" name="TextBox 20"/>
          <p:cNvSpPr txBox="1"/>
          <p:nvPr/>
        </p:nvSpPr>
        <p:spPr>
          <a:xfrm>
            <a:off x="940874" y="4882754"/>
            <a:ext cx="1497526" cy="307777"/>
          </a:xfrm>
          <a:prstGeom prst="rect">
            <a:avLst/>
          </a:prstGeom>
          <a:noFill/>
        </p:spPr>
        <p:txBody>
          <a:bodyPr wrap="none" rtlCol="0">
            <a:spAutoFit/>
          </a:bodyPr>
          <a:lstStyle/>
          <a:p>
            <a:r>
              <a:rPr lang="en-US" sz="1400" b="1" i="1" dirty="0" smtClean="0">
                <a:solidFill>
                  <a:schemeClr val="accent1">
                    <a:lumMod val="40000"/>
                    <a:lumOff val="60000"/>
                  </a:schemeClr>
                </a:solidFill>
              </a:rPr>
              <a:t>Rolling Flat File</a:t>
            </a:r>
            <a:endParaRPr lang="en-US" sz="1400" b="1" i="1" dirty="0">
              <a:solidFill>
                <a:schemeClr val="accent1">
                  <a:lumMod val="40000"/>
                  <a:lumOff val="60000"/>
                </a:schemeClr>
              </a:solidFill>
            </a:endParaRPr>
          </a:p>
        </p:txBody>
      </p:sp>
      <p:cxnSp>
        <p:nvCxnSpPr>
          <p:cNvPr id="23" name="Elbow Connector 22"/>
          <p:cNvCxnSpPr>
            <a:endCxn id="19" idx="1"/>
          </p:cNvCxnSpPr>
          <p:nvPr/>
        </p:nvCxnSpPr>
        <p:spPr>
          <a:xfrm rot="16200000" flipH="1">
            <a:off x="-598638" y="2652976"/>
            <a:ext cx="2286001" cy="793024"/>
          </a:xfrm>
          <a:prstGeom prst="bentConnector2">
            <a:avLst/>
          </a:prstGeom>
          <a:ln w="28575">
            <a:solidFill>
              <a:srgbClr val="FF9999"/>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endCxn id="20" idx="1"/>
          </p:cNvCxnSpPr>
          <p:nvPr/>
        </p:nvCxnSpPr>
        <p:spPr>
          <a:xfrm>
            <a:off x="147851" y="4192489"/>
            <a:ext cx="797572" cy="381000"/>
          </a:xfrm>
          <a:prstGeom prst="bentConnector3">
            <a:avLst>
              <a:gd name="adj1" fmla="val 376"/>
            </a:avLst>
          </a:prstGeom>
          <a:ln w="28575">
            <a:solidFill>
              <a:srgbClr val="FF9999"/>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endCxn id="21" idx="1"/>
          </p:cNvCxnSpPr>
          <p:nvPr/>
        </p:nvCxnSpPr>
        <p:spPr>
          <a:xfrm>
            <a:off x="152401" y="4573487"/>
            <a:ext cx="788473" cy="463156"/>
          </a:xfrm>
          <a:prstGeom prst="bentConnector3">
            <a:avLst>
              <a:gd name="adj1" fmla="val -196"/>
            </a:avLst>
          </a:prstGeom>
          <a:ln w="28575">
            <a:solidFill>
              <a:srgbClr val="FF9999"/>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47850" y="1906487"/>
            <a:ext cx="396512" cy="0"/>
          </a:xfrm>
          <a:prstGeom prst="line">
            <a:avLst/>
          </a:prstGeom>
          <a:ln w="28575">
            <a:solidFill>
              <a:srgbClr val="FF9999"/>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309055" y="4541564"/>
            <a:ext cx="3089307" cy="400110"/>
          </a:xfrm>
          <a:prstGeom prst="rect">
            <a:avLst/>
          </a:prstGeom>
          <a:noFill/>
        </p:spPr>
        <p:txBody>
          <a:bodyPr wrap="none" rtlCol="0">
            <a:spAutoFit/>
          </a:bodyPr>
          <a:lstStyle/>
          <a:p>
            <a:r>
              <a:rPr lang="en-US" sz="2000" b="1" i="1" dirty="0" smtClean="0">
                <a:solidFill>
                  <a:srgbClr val="FFC000"/>
                </a:solidFill>
              </a:rPr>
              <a:t>Semantic Logging Service</a:t>
            </a:r>
            <a:endParaRPr lang="en-US" sz="2000" b="1" i="1" dirty="0">
              <a:solidFill>
                <a:srgbClr val="FFC000"/>
              </a:solidFill>
            </a:endParaRPr>
          </a:p>
        </p:txBody>
      </p:sp>
      <p:cxnSp>
        <p:nvCxnSpPr>
          <p:cNvPr id="22" name="Straight Arrow Connector 21"/>
          <p:cNvCxnSpPr/>
          <p:nvPr/>
        </p:nvCxnSpPr>
        <p:spPr>
          <a:xfrm flipH="1" flipV="1">
            <a:off x="7086600" y="4953000"/>
            <a:ext cx="510845" cy="643732"/>
          </a:xfrm>
          <a:prstGeom prst="straightConnector1">
            <a:avLst/>
          </a:prstGeom>
          <a:ln w="25400" cap="sq">
            <a:solidFill>
              <a:srgbClr val="FF9999"/>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853709" y="5703588"/>
            <a:ext cx="1838679" cy="338554"/>
          </a:xfrm>
          <a:prstGeom prst="rect">
            <a:avLst/>
          </a:prstGeom>
          <a:noFill/>
        </p:spPr>
        <p:txBody>
          <a:bodyPr wrap="square" rtlCol="0">
            <a:spAutoFit/>
          </a:bodyPr>
          <a:lstStyle/>
          <a:p>
            <a:r>
              <a:rPr lang="en-US" sz="1600" i="1" dirty="0" smtClean="0"/>
              <a:t>Separate Download</a:t>
            </a:r>
            <a:endParaRPr lang="en-US" sz="1600" i="1" dirty="0"/>
          </a:p>
        </p:txBody>
      </p:sp>
    </p:spTree>
    <p:extLst>
      <p:ext uri="{BB962C8B-B14F-4D97-AF65-F5344CB8AC3E}">
        <p14:creationId xmlns:p14="http://schemas.microsoft.com/office/powerpoint/2010/main" val="25020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152400" y="304800"/>
            <a:ext cx="8077200" cy="609599"/>
          </a:xfrm>
        </p:spPr>
        <p:txBody>
          <a:bodyPr anchor="t">
            <a:normAutofit/>
          </a:bodyPr>
          <a:lstStyle/>
          <a:p>
            <a:pPr marL="18288" indent="0">
              <a:buNone/>
            </a:pPr>
            <a:r>
              <a:rPr lang="en-US" sz="3200" b="1" i="1" dirty="0" smtClean="0"/>
              <a:t>Unit Testing Event Source</a:t>
            </a:r>
            <a:endParaRPr lang="en-US" sz="2800" b="1" i="1" dirty="0" smtClean="0"/>
          </a:p>
        </p:txBody>
      </p:sp>
      <p:sp>
        <p:nvSpPr>
          <p:cNvPr id="5" name="Content Placeholder 1"/>
          <p:cNvSpPr txBox="1">
            <a:spLocks/>
          </p:cNvSpPr>
          <p:nvPr/>
        </p:nvSpPr>
        <p:spPr>
          <a:xfrm>
            <a:off x="775648" y="1247634"/>
            <a:ext cx="976952" cy="304799"/>
          </a:xfrm>
          <a:prstGeom prst="rect">
            <a:avLst/>
          </a:prstGeom>
        </p:spPr>
        <p:txBody>
          <a:bodyPr vert="horz" lIns="91440" tIns="45720" rIns="91440" bIns="45720" rtlCol="0" anchor="t">
            <a:normAutofit lnSpcReduction="10000"/>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1400" b="1" i="1" dirty="0" smtClean="0">
                <a:solidFill>
                  <a:srgbClr val="92D050"/>
                </a:solidFill>
              </a:rPr>
              <a:t>Why?</a:t>
            </a:r>
            <a:endParaRPr lang="en-US" sz="1200" b="1" i="1" dirty="0" smtClean="0">
              <a:solidFill>
                <a:srgbClr val="92D050"/>
              </a:solidFill>
            </a:endParaRPr>
          </a:p>
        </p:txBody>
      </p:sp>
      <p:sp>
        <p:nvSpPr>
          <p:cNvPr id="6" name="Content Placeholder 1"/>
          <p:cNvSpPr txBox="1">
            <a:spLocks/>
          </p:cNvSpPr>
          <p:nvPr/>
        </p:nvSpPr>
        <p:spPr>
          <a:xfrm>
            <a:off x="1752600" y="1229436"/>
            <a:ext cx="2057400" cy="457199"/>
          </a:xfrm>
          <a:prstGeom prst="rect">
            <a:avLst/>
          </a:prstGeom>
        </p:spPr>
        <p:txBody>
          <a:bodyPr vert="horz" lIns="91440" tIns="45720" rIns="91440" bIns="45720" rtlCol="0" anchor="t">
            <a:normAutofit fontScale="85000" lnSpcReduction="20000"/>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lgn="ctr">
              <a:buFont typeface="Wingdings" pitchFamily="2" charset="2"/>
              <a:buNone/>
            </a:pPr>
            <a:r>
              <a:rPr lang="en-US" sz="1400" b="1" i="1" dirty="0" err="1" smtClean="0"/>
              <a:t>EventSource.EventMethod</a:t>
            </a:r>
            <a:endParaRPr lang="en-US" sz="1400" b="1" i="1" dirty="0" smtClean="0"/>
          </a:p>
          <a:p>
            <a:pPr marL="18288" indent="0" algn="ctr">
              <a:buFont typeface="Wingdings" pitchFamily="2" charset="2"/>
              <a:buNone/>
            </a:pPr>
            <a:r>
              <a:rPr lang="en-US" sz="1400" b="1" i="1" dirty="0" smtClean="0"/>
              <a:t>[Parameters]</a:t>
            </a:r>
            <a:endParaRPr lang="en-US" sz="1200" b="1" i="1" dirty="0" smtClean="0"/>
          </a:p>
        </p:txBody>
      </p:sp>
      <p:sp>
        <p:nvSpPr>
          <p:cNvPr id="7" name="Content Placeholder 1"/>
          <p:cNvSpPr txBox="1">
            <a:spLocks/>
          </p:cNvSpPr>
          <p:nvPr/>
        </p:nvSpPr>
        <p:spPr>
          <a:xfrm>
            <a:off x="6172200" y="1219200"/>
            <a:ext cx="1600200" cy="315035"/>
          </a:xfrm>
          <a:prstGeom prst="rect">
            <a:avLst/>
          </a:prstGeom>
        </p:spPr>
        <p:txBody>
          <a:bodyPr vert="horz" lIns="91440" tIns="45720" rIns="91440" bIns="45720" rtlCol="0" anchor="t">
            <a:norm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1400" b="1" i="1" dirty="0" smtClean="0"/>
              <a:t>ETW Event Type</a:t>
            </a:r>
            <a:endParaRPr lang="en-US" sz="1200" b="1" i="1" dirty="0" smtClean="0"/>
          </a:p>
        </p:txBody>
      </p:sp>
      <p:cxnSp>
        <p:nvCxnSpPr>
          <p:cNvPr id="9" name="Straight Arrow Connector 8"/>
          <p:cNvCxnSpPr/>
          <p:nvPr/>
        </p:nvCxnSpPr>
        <p:spPr>
          <a:xfrm>
            <a:off x="3962400" y="1381835"/>
            <a:ext cx="1981200" cy="18199"/>
          </a:xfrm>
          <a:prstGeom prst="straightConnector1">
            <a:avLst/>
          </a:prstGeom>
          <a:ln w="28575">
            <a:solidFill>
              <a:srgbClr val="FF9999"/>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1"/>
          <p:cNvSpPr txBox="1">
            <a:spLocks/>
          </p:cNvSpPr>
          <p:nvPr/>
        </p:nvSpPr>
        <p:spPr>
          <a:xfrm>
            <a:off x="723900" y="1905000"/>
            <a:ext cx="2705100" cy="381000"/>
          </a:xfrm>
          <a:prstGeom prst="rect">
            <a:avLst/>
          </a:prstGeom>
        </p:spPr>
        <p:txBody>
          <a:bodyPr vert="horz" lIns="91440" tIns="45720" rIns="91440" bIns="45720" rtlCol="0" anchor="t">
            <a:normAutofit lnSpcReduction="10000"/>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lgn="ctr">
              <a:buFont typeface="Wingdings" pitchFamily="2" charset="2"/>
              <a:buNone/>
            </a:pPr>
            <a:r>
              <a:rPr lang="en-US" sz="2000" b="1" i="1" dirty="0" smtClean="0">
                <a:solidFill>
                  <a:srgbClr val="00B050"/>
                </a:solidFill>
              </a:rPr>
              <a:t>EventSourceAnalyzer</a:t>
            </a:r>
            <a:endParaRPr lang="en-US" sz="1200" b="1" i="1" dirty="0" smtClean="0">
              <a:solidFill>
                <a:srgbClr val="00B050"/>
              </a:solidFill>
            </a:endParaRPr>
          </a:p>
        </p:txBody>
      </p:sp>
      <p:sp>
        <p:nvSpPr>
          <p:cNvPr id="17" name="Content Placeholder 1"/>
          <p:cNvSpPr txBox="1">
            <a:spLocks/>
          </p:cNvSpPr>
          <p:nvPr/>
        </p:nvSpPr>
        <p:spPr>
          <a:xfrm>
            <a:off x="6429038" y="2334336"/>
            <a:ext cx="1800562" cy="381000"/>
          </a:xfrm>
          <a:prstGeom prst="rect">
            <a:avLst/>
          </a:prstGeom>
        </p:spPr>
        <p:txBody>
          <a:bodyPr vert="horz" lIns="91440" tIns="45720" rIns="91440" bIns="45720" rtlCol="0" anchor="t">
            <a:no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lgn="ctr">
              <a:buFont typeface="Wingdings" pitchFamily="2" charset="2"/>
              <a:buNone/>
            </a:pPr>
            <a:r>
              <a:rPr lang="en-US" sz="2000" b="1" i="1" dirty="0" smtClean="0"/>
              <a:t>EventSource</a:t>
            </a:r>
            <a:endParaRPr lang="en-US" sz="1200" b="1" i="1" dirty="0" smtClean="0"/>
          </a:p>
        </p:txBody>
      </p:sp>
      <p:cxnSp>
        <p:nvCxnSpPr>
          <p:cNvPr id="18" name="Straight Arrow Connector 17"/>
          <p:cNvCxnSpPr>
            <a:stCxn id="16" idx="3"/>
          </p:cNvCxnSpPr>
          <p:nvPr/>
        </p:nvCxnSpPr>
        <p:spPr>
          <a:xfrm>
            <a:off x="3429000" y="2095500"/>
            <a:ext cx="3009003" cy="419100"/>
          </a:xfrm>
          <a:prstGeom prst="straightConnector1">
            <a:avLst/>
          </a:prstGeom>
          <a:ln w="28575">
            <a:solidFill>
              <a:srgbClr val="FF9999"/>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1"/>
          <p:cNvSpPr txBox="1">
            <a:spLocks/>
          </p:cNvSpPr>
          <p:nvPr/>
        </p:nvSpPr>
        <p:spPr>
          <a:xfrm>
            <a:off x="3962400" y="2057400"/>
            <a:ext cx="1800562" cy="381000"/>
          </a:xfrm>
          <a:prstGeom prst="rect">
            <a:avLst/>
          </a:prstGeom>
        </p:spPr>
        <p:txBody>
          <a:bodyPr vert="horz" lIns="91440" tIns="45720" rIns="91440" bIns="45720" rtlCol="0" anchor="t">
            <a:no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lgn="ctr">
              <a:buFont typeface="Wingdings" pitchFamily="2" charset="2"/>
              <a:buNone/>
            </a:pPr>
            <a:r>
              <a:rPr lang="en-US" sz="2000" b="1" i="1" dirty="0" smtClean="0">
                <a:solidFill>
                  <a:srgbClr val="FFFF00"/>
                </a:solidFill>
              </a:rPr>
              <a:t>Inspect</a:t>
            </a:r>
            <a:endParaRPr lang="en-US" sz="1200" b="1" i="1" dirty="0" smtClean="0">
              <a:solidFill>
                <a:srgbClr val="FFFF00"/>
              </a:solidFill>
            </a:endParaRPr>
          </a:p>
        </p:txBody>
      </p:sp>
      <p:sp>
        <p:nvSpPr>
          <p:cNvPr id="22" name="Rectangle 21"/>
          <p:cNvSpPr/>
          <p:nvPr/>
        </p:nvSpPr>
        <p:spPr>
          <a:xfrm>
            <a:off x="381000" y="3324936"/>
            <a:ext cx="8229600" cy="861774"/>
          </a:xfrm>
          <a:prstGeom prst="rect">
            <a:avLst/>
          </a:prstGeom>
        </p:spPr>
        <p:txBody>
          <a:bodyPr wrap="square">
            <a:spAutoFit/>
          </a:bodyPr>
          <a:lstStyle/>
          <a:p>
            <a:pPr marL="285750" indent="-285750">
              <a:buFont typeface="Arial" panose="020B0604020202020204" pitchFamily="34" charset="0"/>
              <a:buChar char="•"/>
            </a:pPr>
            <a:r>
              <a:rPr lang="en-US" sz="1600" i="1" dirty="0" smtClean="0">
                <a:latin typeface="Georgia" panose="02040502050405020303" pitchFamily="18" charset="0"/>
              </a:rPr>
              <a:t>Error </a:t>
            </a:r>
            <a:r>
              <a:rPr lang="en-US" sz="1600" i="1" dirty="0">
                <a:latin typeface="Georgia" panose="02040502050405020303" pitchFamily="18" charset="0"/>
              </a:rPr>
              <a:t>when the given </a:t>
            </a:r>
            <a:r>
              <a:rPr lang="en-US" sz="1600" i="1" dirty="0">
                <a:solidFill>
                  <a:srgbClr val="FFC000"/>
                </a:solidFill>
                <a:latin typeface="Georgia" panose="02040502050405020303" pitchFamily="18" charset="0"/>
              </a:rPr>
              <a:t>EventSource is enabled </a:t>
            </a:r>
            <a:r>
              <a:rPr lang="en-US" sz="1600" i="1" dirty="0">
                <a:latin typeface="Georgia" panose="02040502050405020303" pitchFamily="18" charset="0"/>
              </a:rPr>
              <a:t>by an EventListener?</a:t>
            </a:r>
          </a:p>
          <a:p>
            <a:pPr marL="285750" indent="-285750">
              <a:buFont typeface="Arial" panose="020B0604020202020204" pitchFamily="34" charset="0"/>
              <a:buChar char="•"/>
            </a:pPr>
            <a:r>
              <a:rPr lang="en-US" sz="1600" i="1" dirty="0">
                <a:latin typeface="Georgia" panose="02040502050405020303" pitchFamily="18" charset="0"/>
              </a:rPr>
              <a:t>Can </a:t>
            </a:r>
            <a:r>
              <a:rPr lang="en-US" sz="1600" i="1" dirty="0">
                <a:solidFill>
                  <a:srgbClr val="FFC000"/>
                </a:solidFill>
                <a:latin typeface="Georgia" panose="02040502050405020303" pitchFamily="18" charset="0"/>
              </a:rPr>
              <a:t>event schema be requested </a:t>
            </a:r>
            <a:r>
              <a:rPr lang="en-US" sz="1600" i="1" dirty="0">
                <a:latin typeface="Georgia" panose="02040502050405020303" pitchFamily="18" charset="0"/>
              </a:rPr>
              <a:t>from the EventSource?</a:t>
            </a:r>
          </a:p>
          <a:p>
            <a:pPr marL="285750" indent="-285750">
              <a:buFont typeface="Arial" panose="020B0604020202020204" pitchFamily="34" charset="0"/>
              <a:buChar char="•"/>
            </a:pPr>
            <a:r>
              <a:rPr lang="en-US" sz="1600" i="1" dirty="0">
                <a:latin typeface="Georgia" panose="02040502050405020303" pitchFamily="18" charset="0"/>
              </a:rPr>
              <a:t>Can all Event based </a:t>
            </a:r>
            <a:r>
              <a:rPr lang="en-US" sz="1600" i="1" dirty="0">
                <a:solidFill>
                  <a:srgbClr val="FFC000"/>
                </a:solidFill>
                <a:latin typeface="Georgia" panose="02040502050405020303" pitchFamily="18" charset="0"/>
              </a:rPr>
              <a:t>methods be invoked </a:t>
            </a:r>
            <a:r>
              <a:rPr lang="en-US" sz="1600" i="1" dirty="0">
                <a:latin typeface="Georgia" panose="02040502050405020303" pitchFamily="18" charset="0"/>
              </a:rPr>
              <a:t>in the specified EventSource class?</a:t>
            </a:r>
            <a:endParaRPr lang="en-US" sz="1600" b="0" i="1" dirty="0">
              <a:effectLst/>
              <a:latin typeface="Georgia" panose="02040502050405020303" pitchFamily="18" charset="0"/>
            </a:endParaRPr>
          </a:p>
        </p:txBody>
      </p:sp>
      <p:sp>
        <p:nvSpPr>
          <p:cNvPr id="23" name="Content Placeholder 1"/>
          <p:cNvSpPr txBox="1">
            <a:spLocks/>
          </p:cNvSpPr>
          <p:nvPr/>
        </p:nvSpPr>
        <p:spPr>
          <a:xfrm>
            <a:off x="116642" y="2895600"/>
            <a:ext cx="2705100" cy="381000"/>
          </a:xfrm>
          <a:prstGeom prst="rect">
            <a:avLst/>
          </a:prstGeom>
        </p:spPr>
        <p:txBody>
          <a:bodyPr vert="horz" lIns="91440" tIns="45720" rIns="91440" bIns="45720" rtlCol="0" anchor="t">
            <a:normAutofit lnSpcReduction="10000"/>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lgn="ctr">
              <a:buFont typeface="Wingdings" pitchFamily="2" charset="2"/>
              <a:buNone/>
            </a:pPr>
            <a:r>
              <a:rPr lang="en-US" sz="2000" b="1" i="1" dirty="0" smtClean="0">
                <a:solidFill>
                  <a:srgbClr val="00B050"/>
                </a:solidFill>
              </a:rPr>
              <a:t>Checks Performed</a:t>
            </a:r>
            <a:endParaRPr lang="en-US" sz="1200" b="1" i="1" dirty="0" smtClean="0">
              <a:solidFill>
                <a:srgbClr val="00B050"/>
              </a:solidFill>
            </a:endParaRPr>
          </a:p>
        </p:txBody>
      </p:sp>
      <p:pic>
        <p:nvPicPr>
          <p:cNvPr id="6146" name="Picture 2" descr="http://3.bp.blogspot.com/-wlnei7fey_w/UjSffXWd5ZI/AAAAAAAAGiw/DOBgmQHn-9U/s400/SameArgumentLi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419599"/>
            <a:ext cx="2669343" cy="104322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a:blip r:embed="rId4"/>
          <a:stretch>
            <a:fillRect/>
          </a:stretch>
        </p:blipFill>
        <p:spPr>
          <a:xfrm>
            <a:off x="2971800" y="4419600"/>
            <a:ext cx="2867362" cy="1043228"/>
          </a:xfrm>
          <a:prstGeom prst="rect">
            <a:avLst/>
          </a:prstGeom>
        </p:spPr>
      </p:pic>
      <p:pic>
        <p:nvPicPr>
          <p:cNvPr id="6148" name="Picture 4" descr="http://2.bp.blogspot.com/-JYAQkQeQ87c/UjS_jU_T8vI/AAAAAAAAGkc/Jzlc5wdFqeY/s1600/UnsupportedTypesEventSourc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4419599"/>
            <a:ext cx="2971800" cy="104322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p:cNvPicPr>
            <a:picLocks noChangeAspect="1"/>
          </p:cNvPicPr>
          <p:nvPr/>
        </p:nvPicPr>
        <p:blipFill>
          <a:blip r:embed="rId6"/>
          <a:stretch>
            <a:fillRect/>
          </a:stretch>
        </p:blipFill>
        <p:spPr>
          <a:xfrm>
            <a:off x="228600" y="5588254"/>
            <a:ext cx="8686800" cy="1129325"/>
          </a:xfrm>
          <a:prstGeom prst="rect">
            <a:avLst/>
          </a:prstGeom>
        </p:spPr>
      </p:pic>
      <p:sp>
        <p:nvSpPr>
          <p:cNvPr id="28" name="TextBox 27"/>
          <p:cNvSpPr txBox="1"/>
          <p:nvPr/>
        </p:nvSpPr>
        <p:spPr>
          <a:xfrm>
            <a:off x="1783976" y="2590638"/>
            <a:ext cx="5715000" cy="1531188"/>
          </a:xfrm>
          <a:prstGeom prst="rect">
            <a:avLst/>
          </a:prstGeom>
          <a:solidFill>
            <a:schemeClr val="tx1"/>
          </a:solidFill>
        </p:spPr>
        <p:txBody>
          <a:bodyPr wrap="square" rtlCol="0">
            <a:spAutoFit/>
          </a:bodyPr>
          <a:lstStyle/>
          <a:p>
            <a:r>
              <a:rPr lang="en-US" sz="2400" i="1" dirty="0" err="1" smtClean="0">
                <a:solidFill>
                  <a:srgbClr val="C00000"/>
                </a:solidFill>
              </a:rPr>
              <a:t>ExcludeWriteEventTypeMapping</a:t>
            </a:r>
            <a:endParaRPr lang="en-US" sz="2400" i="1" dirty="0" smtClean="0">
              <a:solidFill>
                <a:srgbClr val="C00000"/>
              </a:solidFill>
            </a:endParaRPr>
          </a:p>
          <a:p>
            <a:endParaRPr lang="en-US" sz="1100" i="1" dirty="0" smtClean="0">
              <a:solidFill>
                <a:srgbClr val="C00000"/>
              </a:solidFill>
            </a:endParaRPr>
          </a:p>
          <a:p>
            <a:r>
              <a:rPr lang="en-US" sz="2400" i="1" dirty="0" err="1">
                <a:solidFill>
                  <a:srgbClr val="C00000"/>
                </a:solidFill>
              </a:rPr>
              <a:t>ExcludeWriteEventTypeOrder</a:t>
            </a:r>
            <a:r>
              <a:rPr lang="en-US" sz="2400" i="1" dirty="0">
                <a:solidFill>
                  <a:srgbClr val="C00000"/>
                </a:solidFill>
              </a:rPr>
              <a:t> </a:t>
            </a:r>
            <a:endParaRPr lang="en-US" sz="2400" i="1" dirty="0" smtClean="0">
              <a:solidFill>
                <a:srgbClr val="C00000"/>
              </a:solidFill>
            </a:endParaRPr>
          </a:p>
          <a:p>
            <a:endParaRPr lang="en-US" sz="1050" i="1" dirty="0" smtClean="0">
              <a:solidFill>
                <a:srgbClr val="C00000"/>
              </a:solidFill>
            </a:endParaRPr>
          </a:p>
          <a:p>
            <a:r>
              <a:rPr lang="en-US" sz="2400" i="1" dirty="0" err="1">
                <a:solidFill>
                  <a:srgbClr val="C00000"/>
                </a:solidFill>
              </a:rPr>
              <a:t>ExcludeEventListenerEmulation</a:t>
            </a:r>
            <a:r>
              <a:rPr lang="en-US" sz="2400" i="1" dirty="0">
                <a:solidFill>
                  <a:srgbClr val="C00000"/>
                </a:solidFill>
              </a:rPr>
              <a:t> </a:t>
            </a:r>
            <a:r>
              <a:rPr lang="en-US" sz="2400" i="1" dirty="0" smtClean="0">
                <a:solidFill>
                  <a:srgbClr val="C00000"/>
                </a:solidFill>
              </a:rPr>
              <a:t> </a:t>
            </a:r>
            <a:endParaRPr lang="en-US" sz="2400" i="1" dirty="0">
              <a:solidFill>
                <a:srgbClr val="C00000"/>
              </a:solidFill>
            </a:endParaRPr>
          </a:p>
        </p:txBody>
      </p:sp>
    </p:spTree>
    <p:extLst>
      <p:ext uri="{BB962C8B-B14F-4D97-AF65-F5344CB8AC3E}">
        <p14:creationId xmlns:p14="http://schemas.microsoft.com/office/powerpoint/2010/main" val="220749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1" grpId="0"/>
      <p:bldP spid="22" grpId="0"/>
      <p:bldP spid="23" grpId="0"/>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152400" y="228600"/>
            <a:ext cx="8077200" cy="533399"/>
          </a:xfrm>
        </p:spPr>
        <p:txBody>
          <a:bodyPr anchor="t">
            <a:normAutofit lnSpcReduction="10000"/>
          </a:bodyPr>
          <a:lstStyle/>
          <a:p>
            <a:pPr marL="18288" indent="0">
              <a:buNone/>
            </a:pPr>
            <a:r>
              <a:rPr lang="en-US" sz="3200" b="1" i="1" dirty="0" smtClean="0"/>
              <a:t>Event Text Formatting</a:t>
            </a:r>
          </a:p>
          <a:p>
            <a:pPr>
              <a:buFontTx/>
              <a:buChar char="-"/>
            </a:pPr>
            <a:endParaRPr lang="en-US" sz="2400" b="1" dirty="0" smtClean="0"/>
          </a:p>
          <a:p>
            <a:pPr marL="18288" indent="0">
              <a:buNone/>
            </a:pPr>
            <a:endParaRPr lang="en-US" sz="2400" b="1" dirty="0" smtClean="0"/>
          </a:p>
          <a:p>
            <a:pPr>
              <a:buFontTx/>
              <a:buChar char="-"/>
            </a:pPr>
            <a:endParaRPr lang="en-US" sz="2400" b="1" dirty="0"/>
          </a:p>
          <a:p>
            <a:pPr>
              <a:buFontTx/>
              <a:buChar char="-"/>
            </a:pPr>
            <a:endParaRPr lang="en-US" sz="2400" b="1" dirty="0" smtClean="0"/>
          </a:p>
          <a:p>
            <a:pPr>
              <a:buFontTx/>
              <a:buChar char="-"/>
            </a:pPr>
            <a:endParaRPr lang="en-US" sz="2200" b="1" dirty="0" smtClean="0"/>
          </a:p>
          <a:p>
            <a:pPr>
              <a:buFontTx/>
              <a:buChar char="-"/>
            </a:pPr>
            <a:endParaRPr lang="en-US" sz="3200" b="1" dirty="0" smtClean="0"/>
          </a:p>
          <a:p>
            <a:pPr marL="18288" indent="0">
              <a:buNone/>
            </a:pPr>
            <a:endParaRPr lang="en-US" dirty="0" smtClean="0"/>
          </a:p>
        </p:txBody>
      </p:sp>
      <p:pic>
        <p:nvPicPr>
          <p:cNvPr id="2050" name="Picture 2" descr="http://2.bp.blogspot.com/-rUExF7ShDTs/UeYCHWEylbI/AAAAAAAAGBM/6tMAnTJCTC8/s500/EventTextFormat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14400"/>
            <a:ext cx="853440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381001" y="3657601"/>
            <a:ext cx="4190999" cy="1447799"/>
          </a:xfrm>
          <a:prstGeom prst="rect">
            <a:avLst/>
          </a:prstGeom>
        </p:spPr>
      </p:pic>
      <p:pic>
        <p:nvPicPr>
          <p:cNvPr id="3" name="Picture 2"/>
          <p:cNvPicPr>
            <a:picLocks noChangeAspect="1"/>
          </p:cNvPicPr>
          <p:nvPr/>
        </p:nvPicPr>
        <p:blipFill>
          <a:blip r:embed="rId5"/>
          <a:stretch>
            <a:fillRect/>
          </a:stretch>
        </p:blipFill>
        <p:spPr>
          <a:xfrm>
            <a:off x="4724400" y="3657601"/>
            <a:ext cx="4191000" cy="1447799"/>
          </a:xfrm>
          <a:prstGeom prst="rect">
            <a:avLst/>
          </a:prstGeom>
        </p:spPr>
      </p:pic>
      <p:sp>
        <p:nvSpPr>
          <p:cNvPr id="6" name="Rectangle 5"/>
          <p:cNvSpPr/>
          <p:nvPr/>
        </p:nvSpPr>
        <p:spPr>
          <a:xfrm>
            <a:off x="393469" y="5405735"/>
            <a:ext cx="2806931" cy="923330"/>
          </a:xfrm>
          <a:prstGeom prst="rect">
            <a:avLst/>
          </a:prstGeom>
        </p:spPr>
        <p:txBody>
          <a:bodyPr wrap="square">
            <a:spAutoFit/>
          </a:bodyPr>
          <a:lstStyle/>
          <a:p>
            <a:r>
              <a:rPr lang="en-US" i="1" dirty="0" smtClean="0">
                <a:solidFill>
                  <a:srgbClr val="DFDF55"/>
                </a:solidFill>
                <a:latin typeface="Georgia" panose="02040502050405020303" pitchFamily="18" charset="0"/>
              </a:rPr>
              <a:t>- Flat File Sink</a:t>
            </a:r>
          </a:p>
          <a:p>
            <a:r>
              <a:rPr lang="en-US" i="1" dirty="0" smtClean="0">
                <a:solidFill>
                  <a:srgbClr val="DFDF55"/>
                </a:solidFill>
                <a:latin typeface="Georgia" panose="02040502050405020303" pitchFamily="18" charset="0"/>
              </a:rPr>
              <a:t>- Rolling Flat File Sink</a:t>
            </a:r>
          </a:p>
          <a:p>
            <a:r>
              <a:rPr lang="en-US" i="1" dirty="0" smtClean="0">
                <a:solidFill>
                  <a:srgbClr val="DFDF55"/>
                </a:solidFill>
                <a:latin typeface="Georgia" panose="02040502050405020303" pitchFamily="18" charset="0"/>
              </a:rPr>
              <a:t>- Console Sink</a:t>
            </a:r>
            <a:endParaRPr lang="en-US" dirty="0">
              <a:solidFill>
                <a:srgbClr val="DFDF55"/>
              </a:solidFill>
            </a:endParaRPr>
          </a:p>
        </p:txBody>
      </p:sp>
      <p:sp>
        <p:nvSpPr>
          <p:cNvPr id="7" name="Rectangle 6"/>
          <p:cNvSpPr/>
          <p:nvPr/>
        </p:nvSpPr>
        <p:spPr>
          <a:xfrm>
            <a:off x="4851169" y="5676900"/>
            <a:ext cx="1981200" cy="381000"/>
          </a:xfrm>
          <a:prstGeom prst="rect">
            <a:avLst/>
          </a:prstGeom>
        </p:spPr>
        <p:txBody>
          <a:bodyPr wrap="square">
            <a:spAutoFit/>
          </a:bodyPr>
          <a:lstStyle/>
          <a:p>
            <a:r>
              <a:rPr lang="en-US" i="1" dirty="0" smtClean="0">
                <a:solidFill>
                  <a:schemeClr val="accent2">
                    <a:lumMod val="40000"/>
                    <a:lumOff val="60000"/>
                  </a:schemeClr>
                </a:solidFill>
                <a:latin typeface="Georgia" panose="02040502050405020303" pitchFamily="18" charset="0"/>
              </a:rPr>
              <a:t>Supported  Sinks</a:t>
            </a:r>
            <a:endParaRPr lang="en-US" dirty="0">
              <a:solidFill>
                <a:schemeClr val="accent2">
                  <a:lumMod val="40000"/>
                  <a:lumOff val="60000"/>
                </a:schemeClr>
              </a:solidFill>
            </a:endParaRPr>
          </a:p>
        </p:txBody>
      </p:sp>
      <p:cxnSp>
        <p:nvCxnSpPr>
          <p:cNvPr id="8" name="Straight Arrow Connector 7"/>
          <p:cNvCxnSpPr>
            <a:stCxn id="7" idx="1"/>
            <a:endCxn id="6" idx="3"/>
          </p:cNvCxnSpPr>
          <p:nvPr/>
        </p:nvCxnSpPr>
        <p:spPr>
          <a:xfrm flipH="1">
            <a:off x="3200400" y="5867400"/>
            <a:ext cx="1650769" cy="0"/>
          </a:xfrm>
          <a:prstGeom prst="straightConnector1">
            <a:avLst/>
          </a:prstGeom>
          <a:ln w="28575">
            <a:solidFill>
              <a:srgbClr val="FF9999"/>
            </a:solidFill>
            <a:prstDash val="dash"/>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934200" y="5401270"/>
            <a:ext cx="1981200" cy="923330"/>
          </a:xfrm>
          <a:prstGeom prst="rect">
            <a:avLst/>
          </a:prstGeom>
          <a:ln>
            <a:solidFill>
              <a:srgbClr val="FF9999"/>
            </a:solidFill>
          </a:ln>
        </p:spPr>
        <p:txBody>
          <a:bodyPr wrap="square">
            <a:spAutoFit/>
          </a:bodyPr>
          <a:lstStyle/>
          <a:p>
            <a:pPr algn="ctr"/>
            <a:r>
              <a:rPr lang="en-US" i="1" dirty="0" smtClean="0">
                <a:solidFill>
                  <a:srgbClr val="92D050"/>
                </a:solidFill>
                <a:latin typeface="Georgia" panose="02040502050405020303" pitchFamily="18" charset="0"/>
              </a:rPr>
              <a:t>+ </a:t>
            </a:r>
          </a:p>
          <a:p>
            <a:pPr algn="ctr"/>
            <a:r>
              <a:rPr lang="en-US" i="1" dirty="0" smtClean="0">
                <a:solidFill>
                  <a:srgbClr val="92D050"/>
                </a:solidFill>
                <a:latin typeface="Georgia" panose="02040502050405020303" pitchFamily="18" charset="0"/>
              </a:rPr>
              <a:t>Custom Event Text Formatter</a:t>
            </a:r>
            <a:endParaRPr lang="en-US" dirty="0">
              <a:solidFill>
                <a:srgbClr val="92D050"/>
              </a:solidFill>
            </a:endParaRPr>
          </a:p>
        </p:txBody>
      </p:sp>
    </p:spTree>
    <p:extLst>
      <p:ext uri="{BB962C8B-B14F-4D97-AF65-F5344CB8AC3E}">
        <p14:creationId xmlns:p14="http://schemas.microsoft.com/office/powerpoint/2010/main" val="128060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152400" y="228600"/>
            <a:ext cx="8077200" cy="609599"/>
          </a:xfrm>
        </p:spPr>
        <p:txBody>
          <a:bodyPr anchor="t">
            <a:normAutofit/>
          </a:bodyPr>
          <a:lstStyle/>
          <a:p>
            <a:pPr marL="18288" indent="0">
              <a:buNone/>
            </a:pPr>
            <a:r>
              <a:rPr lang="en-US" sz="3200" b="1" i="1" dirty="0" smtClean="0"/>
              <a:t>Semantic Logging Service</a:t>
            </a:r>
            <a:endParaRPr lang="en-US" sz="2800" b="1" i="1" dirty="0" smtClean="0"/>
          </a:p>
        </p:txBody>
      </p:sp>
      <p:sp>
        <p:nvSpPr>
          <p:cNvPr id="5" name="Content Placeholder 1"/>
          <p:cNvSpPr txBox="1">
            <a:spLocks/>
          </p:cNvSpPr>
          <p:nvPr/>
        </p:nvSpPr>
        <p:spPr>
          <a:xfrm>
            <a:off x="381000" y="2779615"/>
            <a:ext cx="1434152" cy="352566"/>
          </a:xfrm>
          <a:prstGeom prst="rect">
            <a:avLst/>
          </a:prstGeom>
        </p:spPr>
        <p:txBody>
          <a:bodyPr vert="horz" lIns="91440" tIns="45720" rIns="91440" bIns="45720" rtlCol="0" anchor="t">
            <a:no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2000" b="1" i="1" dirty="0" smtClean="0">
                <a:solidFill>
                  <a:srgbClr val="FFC000"/>
                </a:solidFill>
              </a:rPr>
              <a:t>Can run as </a:t>
            </a:r>
            <a:endParaRPr lang="en-US" sz="1800" b="1" i="1" dirty="0" smtClean="0">
              <a:solidFill>
                <a:srgbClr val="FFC000"/>
              </a:solidFill>
            </a:endParaRPr>
          </a:p>
        </p:txBody>
      </p:sp>
      <p:sp>
        <p:nvSpPr>
          <p:cNvPr id="6" name="Content Placeholder 1"/>
          <p:cNvSpPr txBox="1">
            <a:spLocks/>
          </p:cNvSpPr>
          <p:nvPr/>
        </p:nvSpPr>
        <p:spPr>
          <a:xfrm>
            <a:off x="5029200" y="2543032"/>
            <a:ext cx="2819400" cy="352566"/>
          </a:xfrm>
          <a:prstGeom prst="rect">
            <a:avLst/>
          </a:prstGeom>
        </p:spPr>
        <p:txBody>
          <a:bodyPr vert="horz" lIns="91440" tIns="45720" rIns="91440" bIns="45720" rtlCol="0" anchor="t">
            <a:no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2000" b="1" i="1" dirty="0" smtClean="0">
                <a:solidFill>
                  <a:srgbClr val="92D050"/>
                </a:solidFill>
              </a:rPr>
              <a:t>Console Application</a:t>
            </a:r>
            <a:endParaRPr lang="en-US" sz="1800" b="1" i="1" dirty="0" smtClean="0">
              <a:solidFill>
                <a:srgbClr val="92D050"/>
              </a:solidFill>
            </a:endParaRPr>
          </a:p>
        </p:txBody>
      </p:sp>
      <p:sp>
        <p:nvSpPr>
          <p:cNvPr id="7" name="Content Placeholder 1"/>
          <p:cNvSpPr txBox="1">
            <a:spLocks/>
          </p:cNvSpPr>
          <p:nvPr/>
        </p:nvSpPr>
        <p:spPr>
          <a:xfrm>
            <a:off x="5029200" y="3027611"/>
            <a:ext cx="2514600" cy="325187"/>
          </a:xfrm>
          <a:prstGeom prst="rect">
            <a:avLst/>
          </a:prstGeom>
        </p:spPr>
        <p:txBody>
          <a:bodyPr vert="horz" lIns="91440" tIns="45720" rIns="91440" bIns="45720" rtlCol="0" anchor="t">
            <a:no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2000" b="1" i="1" dirty="0" smtClean="0">
                <a:solidFill>
                  <a:srgbClr val="92D050"/>
                </a:solidFill>
              </a:rPr>
              <a:t>Windows Service</a:t>
            </a:r>
            <a:endParaRPr lang="en-US" sz="1800" b="1" i="1" dirty="0" smtClean="0">
              <a:solidFill>
                <a:srgbClr val="92D050"/>
              </a:solidFill>
            </a:endParaRPr>
          </a:p>
        </p:txBody>
      </p:sp>
      <p:cxnSp>
        <p:nvCxnSpPr>
          <p:cNvPr id="8" name="Straight Arrow Connector 7"/>
          <p:cNvCxnSpPr>
            <a:stCxn id="9" idx="1"/>
            <a:endCxn id="5" idx="3"/>
          </p:cNvCxnSpPr>
          <p:nvPr/>
        </p:nvCxnSpPr>
        <p:spPr>
          <a:xfrm flipH="1" flipV="1">
            <a:off x="1815152" y="2955898"/>
            <a:ext cx="2985448" cy="15900"/>
          </a:xfrm>
          <a:prstGeom prst="straightConnector1">
            <a:avLst/>
          </a:prstGeom>
          <a:ln w="28575">
            <a:solidFill>
              <a:srgbClr val="FF9999"/>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9" name="Left Brace 8"/>
          <p:cNvSpPr/>
          <p:nvPr/>
        </p:nvSpPr>
        <p:spPr>
          <a:xfrm>
            <a:off x="4800600" y="2590797"/>
            <a:ext cx="228600" cy="7620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Content Placeholder 1"/>
          <p:cNvSpPr txBox="1">
            <a:spLocks/>
          </p:cNvSpPr>
          <p:nvPr/>
        </p:nvSpPr>
        <p:spPr>
          <a:xfrm>
            <a:off x="381000" y="992875"/>
            <a:ext cx="3124200" cy="302525"/>
          </a:xfrm>
          <a:prstGeom prst="rect">
            <a:avLst/>
          </a:prstGeom>
        </p:spPr>
        <p:txBody>
          <a:bodyPr vert="horz" lIns="91440" tIns="45720" rIns="91440" bIns="45720" rtlCol="0" anchor="t">
            <a:no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2000" b="1" i="1" dirty="0">
                <a:solidFill>
                  <a:schemeClr val="accent2">
                    <a:lumMod val="20000"/>
                    <a:lumOff val="80000"/>
                  </a:schemeClr>
                </a:solidFill>
              </a:rPr>
              <a:t>Out-</a:t>
            </a:r>
            <a:r>
              <a:rPr lang="en-US" sz="2000" b="1" i="1" dirty="0" err="1">
                <a:solidFill>
                  <a:schemeClr val="accent2">
                    <a:lumMod val="20000"/>
                    <a:lumOff val="80000"/>
                  </a:schemeClr>
                </a:solidFill>
              </a:rPr>
              <a:t>Proc</a:t>
            </a:r>
            <a:r>
              <a:rPr lang="en-US" sz="2000" b="1" i="1" dirty="0">
                <a:solidFill>
                  <a:schemeClr val="accent2">
                    <a:lumMod val="20000"/>
                    <a:lumOff val="80000"/>
                  </a:schemeClr>
                </a:solidFill>
              </a:rPr>
              <a:t> Event Listener</a:t>
            </a:r>
          </a:p>
        </p:txBody>
      </p:sp>
      <p:sp>
        <p:nvSpPr>
          <p:cNvPr id="18" name="Content Placeholder 1"/>
          <p:cNvSpPr txBox="1">
            <a:spLocks/>
          </p:cNvSpPr>
          <p:nvPr/>
        </p:nvSpPr>
        <p:spPr>
          <a:xfrm>
            <a:off x="381000" y="3567031"/>
            <a:ext cx="4953000" cy="423801"/>
          </a:xfrm>
          <a:prstGeom prst="rect">
            <a:avLst/>
          </a:prstGeom>
        </p:spPr>
        <p:txBody>
          <a:bodyPr vert="horz" lIns="91440" tIns="45720" rIns="91440" bIns="45720" rtlCol="0" anchor="t">
            <a:no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2000" b="1" i="1" dirty="0" smtClean="0">
                <a:solidFill>
                  <a:srgbClr val="FFC000"/>
                </a:solidFill>
              </a:rPr>
              <a:t>Must run on the same machine as source</a:t>
            </a:r>
            <a:endParaRPr lang="en-US" sz="1800" b="1" i="1" dirty="0" smtClean="0">
              <a:solidFill>
                <a:srgbClr val="FFC000"/>
              </a:solidFill>
            </a:endParaRPr>
          </a:p>
        </p:txBody>
      </p:sp>
      <p:sp>
        <p:nvSpPr>
          <p:cNvPr id="19" name="Content Placeholder 1"/>
          <p:cNvSpPr txBox="1">
            <a:spLocks/>
          </p:cNvSpPr>
          <p:nvPr/>
        </p:nvSpPr>
        <p:spPr>
          <a:xfrm>
            <a:off x="381000" y="4283540"/>
            <a:ext cx="3657600" cy="393092"/>
          </a:xfrm>
          <a:prstGeom prst="rect">
            <a:avLst/>
          </a:prstGeom>
        </p:spPr>
        <p:txBody>
          <a:bodyPr vert="horz" lIns="91440" tIns="45720" rIns="91440" bIns="45720" rtlCol="0" anchor="t">
            <a:no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2000" b="1" i="1" dirty="0" smtClean="0">
                <a:solidFill>
                  <a:srgbClr val="FFC000"/>
                </a:solidFill>
              </a:rPr>
              <a:t>Xml based configurations</a:t>
            </a:r>
            <a:endParaRPr lang="en-US" sz="1800" b="1" i="1" dirty="0" smtClean="0">
              <a:solidFill>
                <a:srgbClr val="FFC000"/>
              </a:solidFill>
            </a:endParaRPr>
          </a:p>
        </p:txBody>
      </p:sp>
      <p:sp>
        <p:nvSpPr>
          <p:cNvPr id="20" name="Content Placeholder 1"/>
          <p:cNvSpPr txBox="1">
            <a:spLocks/>
          </p:cNvSpPr>
          <p:nvPr/>
        </p:nvSpPr>
        <p:spPr>
          <a:xfrm>
            <a:off x="5041669" y="4067032"/>
            <a:ext cx="2819400" cy="352566"/>
          </a:xfrm>
          <a:prstGeom prst="rect">
            <a:avLst/>
          </a:prstGeom>
        </p:spPr>
        <p:txBody>
          <a:bodyPr vert="horz" lIns="91440" tIns="45720" rIns="91440" bIns="45720" rtlCol="0" anchor="t">
            <a:no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2000" b="1" i="1" dirty="0" smtClean="0">
                <a:solidFill>
                  <a:srgbClr val="92D050"/>
                </a:solidFill>
              </a:rPr>
              <a:t>Dynamically updated</a:t>
            </a:r>
            <a:endParaRPr lang="en-US" sz="1800" b="1" i="1" dirty="0" smtClean="0">
              <a:solidFill>
                <a:srgbClr val="92D050"/>
              </a:solidFill>
            </a:endParaRPr>
          </a:p>
        </p:txBody>
      </p:sp>
      <p:sp>
        <p:nvSpPr>
          <p:cNvPr id="21" name="Content Placeholder 1"/>
          <p:cNvSpPr txBox="1">
            <a:spLocks/>
          </p:cNvSpPr>
          <p:nvPr/>
        </p:nvSpPr>
        <p:spPr>
          <a:xfrm>
            <a:off x="5041669" y="4551611"/>
            <a:ext cx="2514600" cy="325187"/>
          </a:xfrm>
          <a:prstGeom prst="rect">
            <a:avLst/>
          </a:prstGeom>
        </p:spPr>
        <p:txBody>
          <a:bodyPr vert="horz" lIns="91440" tIns="45720" rIns="91440" bIns="45720" rtlCol="0" anchor="t">
            <a:no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2000" b="1" i="1" dirty="0" smtClean="0">
                <a:solidFill>
                  <a:srgbClr val="92D050"/>
                </a:solidFill>
              </a:rPr>
              <a:t>No restart required</a:t>
            </a:r>
            <a:endParaRPr lang="en-US" sz="1800" b="1" i="1" dirty="0" smtClean="0">
              <a:solidFill>
                <a:srgbClr val="92D050"/>
              </a:solidFill>
            </a:endParaRPr>
          </a:p>
        </p:txBody>
      </p:sp>
      <p:sp>
        <p:nvSpPr>
          <p:cNvPr id="22" name="Left Brace 21"/>
          <p:cNvSpPr/>
          <p:nvPr/>
        </p:nvSpPr>
        <p:spPr>
          <a:xfrm>
            <a:off x="4800600" y="4118623"/>
            <a:ext cx="228600" cy="7620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Arrow Connector 22"/>
          <p:cNvCxnSpPr>
            <a:stCxn id="22" idx="1"/>
          </p:cNvCxnSpPr>
          <p:nvPr/>
        </p:nvCxnSpPr>
        <p:spPr>
          <a:xfrm flipH="1" flipV="1">
            <a:off x="3505200" y="4499623"/>
            <a:ext cx="1295400" cy="1"/>
          </a:xfrm>
          <a:prstGeom prst="straightConnector1">
            <a:avLst/>
          </a:prstGeom>
          <a:ln w="28575">
            <a:solidFill>
              <a:srgbClr val="FF9999"/>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490537" y="5057774"/>
            <a:ext cx="8120063" cy="857250"/>
          </a:xfrm>
          <a:prstGeom prst="rect">
            <a:avLst/>
          </a:prstGeom>
        </p:spPr>
      </p:pic>
      <p:sp>
        <p:nvSpPr>
          <p:cNvPr id="27" name="Content Placeholder 1"/>
          <p:cNvSpPr txBox="1">
            <a:spLocks/>
          </p:cNvSpPr>
          <p:nvPr/>
        </p:nvSpPr>
        <p:spPr>
          <a:xfrm>
            <a:off x="381000" y="6140004"/>
            <a:ext cx="4389120" cy="413196"/>
          </a:xfrm>
          <a:prstGeom prst="rect">
            <a:avLst/>
          </a:prstGeom>
        </p:spPr>
        <p:txBody>
          <a:bodyPr vert="horz" lIns="91440" tIns="45720" rIns="91440" bIns="45720" rtlCol="0" anchor="t">
            <a:no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2000" b="1" i="1" dirty="0" smtClean="0">
                <a:solidFill>
                  <a:srgbClr val="FFC000"/>
                </a:solidFill>
              </a:rPr>
              <a:t>Available as a separate download</a:t>
            </a:r>
            <a:endParaRPr lang="en-US" sz="1800" b="1" i="1" dirty="0" smtClean="0">
              <a:solidFill>
                <a:srgbClr val="FFC000"/>
              </a:solidFill>
            </a:endParaRPr>
          </a:p>
        </p:txBody>
      </p:sp>
      <p:sp>
        <p:nvSpPr>
          <p:cNvPr id="31" name="Content Placeholder 1"/>
          <p:cNvSpPr txBox="1">
            <a:spLocks/>
          </p:cNvSpPr>
          <p:nvPr/>
        </p:nvSpPr>
        <p:spPr>
          <a:xfrm>
            <a:off x="381000" y="1487655"/>
            <a:ext cx="6019800" cy="441951"/>
          </a:xfrm>
          <a:prstGeom prst="rect">
            <a:avLst/>
          </a:prstGeom>
        </p:spPr>
        <p:txBody>
          <a:bodyPr vert="horz" lIns="91440" tIns="45720" rIns="91440" bIns="45720" rtlCol="0" anchor="t">
            <a:no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2000" b="1" i="1" dirty="0" smtClean="0">
                <a:solidFill>
                  <a:schemeClr val="accent2">
                    <a:lumMod val="20000"/>
                    <a:lumOff val="80000"/>
                  </a:schemeClr>
                </a:solidFill>
              </a:rPr>
              <a:t>Increased fault tolerance for Application crashes </a:t>
            </a:r>
            <a:endParaRPr lang="en-US" sz="1800" b="1" i="1" dirty="0" smtClean="0">
              <a:solidFill>
                <a:schemeClr val="accent2">
                  <a:lumMod val="20000"/>
                  <a:lumOff val="80000"/>
                </a:schemeClr>
              </a:solidFill>
            </a:endParaRPr>
          </a:p>
        </p:txBody>
      </p:sp>
      <p:sp>
        <p:nvSpPr>
          <p:cNvPr id="32" name="Content Placeholder 1"/>
          <p:cNvSpPr txBox="1">
            <a:spLocks/>
          </p:cNvSpPr>
          <p:nvPr/>
        </p:nvSpPr>
        <p:spPr>
          <a:xfrm>
            <a:off x="380999" y="2005663"/>
            <a:ext cx="6553201" cy="441951"/>
          </a:xfrm>
          <a:prstGeom prst="rect">
            <a:avLst/>
          </a:prstGeom>
        </p:spPr>
        <p:txBody>
          <a:bodyPr vert="horz" lIns="91440" tIns="45720" rIns="91440" bIns="45720" rtlCol="0" anchor="t">
            <a:no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2000" b="1" i="1" dirty="0" smtClean="0">
                <a:solidFill>
                  <a:schemeClr val="accent2">
                    <a:lumMod val="20000"/>
                    <a:lumOff val="80000"/>
                  </a:schemeClr>
                </a:solidFill>
              </a:rPr>
              <a:t>Can monitor Event Providers from multiple processes </a:t>
            </a:r>
            <a:endParaRPr lang="en-US" sz="1800" b="1" i="1" dirty="0" smtClean="0">
              <a:solidFill>
                <a:schemeClr val="accent2">
                  <a:lumMod val="20000"/>
                  <a:lumOff val="80000"/>
                </a:schemeClr>
              </a:solidFill>
            </a:endParaRPr>
          </a:p>
        </p:txBody>
      </p:sp>
    </p:spTree>
    <p:extLst>
      <p:ext uri="{BB962C8B-B14F-4D97-AF65-F5344CB8AC3E}">
        <p14:creationId xmlns:p14="http://schemas.microsoft.com/office/powerpoint/2010/main" val="35721709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sz="quarter" idx="4294967295"/>
          </p:nvPr>
        </p:nvSpPr>
        <p:spPr>
          <a:xfrm>
            <a:off x="381000" y="1676400"/>
            <a:ext cx="8412162" cy="3810000"/>
          </a:xfrm>
          <a:prstGeom prst="rect">
            <a:avLst/>
          </a:prstGeom>
          <a:solidFill>
            <a:schemeClr val="accent1"/>
          </a:solidFill>
        </p:spPr>
        <p:txBody>
          <a:bodyPr>
            <a:normAutofit/>
          </a:bodyPr>
          <a:lstStyle/>
          <a:p>
            <a:pPr marL="18288" indent="0">
              <a:buNone/>
            </a:pPr>
            <a:r>
              <a:rPr lang="en-US" sz="1600" dirty="0" smtClean="0">
                <a:solidFill>
                  <a:schemeClr val="bg1"/>
                </a:solidFill>
              </a:rPr>
              <a:t>176 [main] INFO  </a:t>
            </a:r>
            <a:r>
              <a:rPr lang="en-US" sz="1600" dirty="0" err="1" smtClean="0">
                <a:solidFill>
                  <a:schemeClr val="bg1"/>
                </a:solidFill>
              </a:rPr>
              <a:t>examples.Sort</a:t>
            </a:r>
            <a:r>
              <a:rPr lang="en-US" sz="1600" dirty="0" smtClean="0">
                <a:solidFill>
                  <a:schemeClr val="bg1"/>
                </a:solidFill>
              </a:rPr>
              <a:t> - Populating an array of 2 elements in reverse order.</a:t>
            </a:r>
            <a:br>
              <a:rPr lang="en-US" sz="1600" dirty="0" smtClean="0">
                <a:solidFill>
                  <a:schemeClr val="bg1"/>
                </a:solidFill>
              </a:rPr>
            </a:br>
            <a:r>
              <a:rPr lang="en-US" sz="1600" dirty="0" smtClean="0">
                <a:solidFill>
                  <a:schemeClr val="bg1"/>
                </a:solidFill>
              </a:rPr>
              <a:t>225 [main] INFO  </a:t>
            </a:r>
            <a:r>
              <a:rPr lang="en-US" sz="1600" dirty="0" err="1" smtClean="0">
                <a:solidFill>
                  <a:schemeClr val="bg1"/>
                </a:solidFill>
              </a:rPr>
              <a:t>examples.SortAlgo</a:t>
            </a:r>
            <a:r>
              <a:rPr lang="en-US" sz="1600" dirty="0" smtClean="0">
                <a:solidFill>
                  <a:schemeClr val="bg1"/>
                </a:solidFill>
              </a:rPr>
              <a:t> - Entered the sort method.</a:t>
            </a:r>
            <a:br>
              <a:rPr lang="en-US" sz="1600" dirty="0" smtClean="0">
                <a:solidFill>
                  <a:schemeClr val="bg1"/>
                </a:solidFill>
              </a:rPr>
            </a:br>
            <a:r>
              <a:rPr lang="en-US" sz="1600" dirty="0" smtClean="0">
                <a:solidFill>
                  <a:schemeClr val="bg1"/>
                </a:solidFill>
              </a:rPr>
              <a:t>262 [main] DEBUG </a:t>
            </a:r>
            <a:r>
              <a:rPr lang="en-US" sz="1600" dirty="0" err="1" smtClean="0">
                <a:solidFill>
                  <a:schemeClr val="bg1"/>
                </a:solidFill>
              </a:rPr>
              <a:t>SortAlgo.OUTER</a:t>
            </a:r>
            <a:r>
              <a:rPr lang="en-US" sz="1600" dirty="0" smtClean="0">
                <a:solidFill>
                  <a:schemeClr val="bg1"/>
                </a:solidFill>
              </a:rPr>
              <a:t> </a:t>
            </a:r>
            <a:r>
              <a:rPr lang="en-US" sz="1600" dirty="0" err="1" smtClean="0">
                <a:solidFill>
                  <a:schemeClr val="bg1"/>
                </a:solidFill>
              </a:rPr>
              <a:t>i</a:t>
            </a:r>
            <a:r>
              <a:rPr lang="en-US" sz="1600" dirty="0" smtClean="0">
                <a:solidFill>
                  <a:schemeClr val="bg1"/>
                </a:solidFill>
              </a:rPr>
              <a:t>=1 - Outer loop.</a:t>
            </a:r>
            <a:br>
              <a:rPr lang="en-US" sz="1600" dirty="0" smtClean="0">
                <a:solidFill>
                  <a:schemeClr val="bg1"/>
                </a:solidFill>
              </a:rPr>
            </a:br>
            <a:r>
              <a:rPr lang="en-US" sz="1600" dirty="0" smtClean="0">
                <a:solidFill>
                  <a:schemeClr val="bg1"/>
                </a:solidFill>
              </a:rPr>
              <a:t>276 [main] DEBUG </a:t>
            </a:r>
            <a:r>
              <a:rPr lang="en-US" sz="1600" dirty="0" err="1" smtClean="0">
                <a:solidFill>
                  <a:schemeClr val="bg1"/>
                </a:solidFill>
              </a:rPr>
              <a:t>SortAlgo.SWAP</a:t>
            </a:r>
            <a:r>
              <a:rPr lang="en-US" sz="1600" dirty="0" smtClean="0">
                <a:solidFill>
                  <a:schemeClr val="bg1"/>
                </a:solidFill>
              </a:rPr>
              <a:t> </a:t>
            </a:r>
            <a:r>
              <a:rPr lang="en-US" sz="1600" dirty="0" err="1" smtClean="0">
                <a:solidFill>
                  <a:schemeClr val="bg1"/>
                </a:solidFill>
              </a:rPr>
              <a:t>i</a:t>
            </a:r>
            <a:r>
              <a:rPr lang="en-US" sz="1600" dirty="0" smtClean="0">
                <a:solidFill>
                  <a:schemeClr val="bg1"/>
                </a:solidFill>
              </a:rPr>
              <a:t>=1 j=0 - Swapping </a:t>
            </a:r>
            <a:r>
              <a:rPr lang="en-US" sz="1600" dirty="0" err="1" smtClean="0">
                <a:solidFill>
                  <a:schemeClr val="bg1"/>
                </a:solidFill>
              </a:rPr>
              <a:t>intArray</a:t>
            </a:r>
            <a:r>
              <a:rPr lang="en-US" sz="1600" dirty="0" smtClean="0">
                <a:solidFill>
                  <a:schemeClr val="bg1"/>
                </a:solidFill>
              </a:rPr>
              <a:t>[0] = 1 and </a:t>
            </a:r>
            <a:r>
              <a:rPr lang="en-US" sz="1600" dirty="0" err="1" smtClean="0">
                <a:solidFill>
                  <a:schemeClr val="bg1"/>
                </a:solidFill>
              </a:rPr>
              <a:t>intArray</a:t>
            </a:r>
            <a:r>
              <a:rPr lang="en-US" sz="1600" dirty="0" smtClean="0">
                <a:solidFill>
                  <a:schemeClr val="bg1"/>
                </a:solidFill>
              </a:rPr>
              <a:t>[1] = 0</a:t>
            </a:r>
            <a:br>
              <a:rPr lang="en-US" sz="1600" dirty="0" smtClean="0">
                <a:solidFill>
                  <a:schemeClr val="bg1"/>
                </a:solidFill>
              </a:rPr>
            </a:br>
            <a:r>
              <a:rPr lang="en-US" sz="1600" dirty="0" smtClean="0">
                <a:solidFill>
                  <a:schemeClr val="bg1"/>
                </a:solidFill>
              </a:rPr>
              <a:t>290 [main] DEBUG </a:t>
            </a:r>
            <a:r>
              <a:rPr lang="en-US" sz="1600" dirty="0" err="1" smtClean="0">
                <a:solidFill>
                  <a:schemeClr val="bg1"/>
                </a:solidFill>
              </a:rPr>
              <a:t>SortAlgo.OUTER</a:t>
            </a:r>
            <a:r>
              <a:rPr lang="en-US" sz="1600" dirty="0" smtClean="0">
                <a:solidFill>
                  <a:schemeClr val="bg1"/>
                </a:solidFill>
              </a:rPr>
              <a:t> </a:t>
            </a:r>
            <a:r>
              <a:rPr lang="en-US" sz="1600" dirty="0" err="1" smtClean="0">
                <a:solidFill>
                  <a:schemeClr val="bg1"/>
                </a:solidFill>
              </a:rPr>
              <a:t>i</a:t>
            </a:r>
            <a:r>
              <a:rPr lang="en-US" sz="1600" dirty="0" smtClean="0">
                <a:solidFill>
                  <a:schemeClr val="bg1"/>
                </a:solidFill>
              </a:rPr>
              <a:t>=0 - Outer loop.</a:t>
            </a:r>
            <a:br>
              <a:rPr lang="en-US" sz="1600" dirty="0" smtClean="0">
                <a:solidFill>
                  <a:schemeClr val="bg1"/>
                </a:solidFill>
              </a:rPr>
            </a:br>
            <a:r>
              <a:rPr lang="en-US" sz="1600" dirty="0" smtClean="0">
                <a:solidFill>
                  <a:schemeClr val="bg1"/>
                </a:solidFill>
              </a:rPr>
              <a:t>304 [main] INFO  </a:t>
            </a:r>
            <a:r>
              <a:rPr lang="en-US" sz="1600" dirty="0" err="1" smtClean="0">
                <a:solidFill>
                  <a:schemeClr val="bg1"/>
                </a:solidFill>
              </a:rPr>
              <a:t>SortAlgo.DUMP</a:t>
            </a:r>
            <a:r>
              <a:rPr lang="en-US" sz="1600" dirty="0" smtClean="0">
                <a:solidFill>
                  <a:schemeClr val="bg1"/>
                </a:solidFill>
              </a:rPr>
              <a:t> - Dump of integer array:</a:t>
            </a:r>
            <a:br>
              <a:rPr lang="en-US" sz="1600" dirty="0" smtClean="0">
                <a:solidFill>
                  <a:schemeClr val="bg1"/>
                </a:solidFill>
              </a:rPr>
            </a:br>
            <a:r>
              <a:rPr lang="en-US" sz="1600" dirty="0" smtClean="0">
                <a:solidFill>
                  <a:schemeClr val="bg1"/>
                </a:solidFill>
              </a:rPr>
              <a:t>317 [main] INFO  </a:t>
            </a:r>
            <a:r>
              <a:rPr lang="en-US" sz="1600" dirty="0" err="1" smtClean="0">
                <a:solidFill>
                  <a:schemeClr val="bg1"/>
                </a:solidFill>
              </a:rPr>
              <a:t>SortAlgo.DUMP</a:t>
            </a:r>
            <a:r>
              <a:rPr lang="en-US" sz="1600" dirty="0" smtClean="0">
                <a:solidFill>
                  <a:schemeClr val="bg1"/>
                </a:solidFill>
              </a:rPr>
              <a:t> - Element [0] = 0</a:t>
            </a:r>
            <a:br>
              <a:rPr lang="en-US" sz="1600" dirty="0" smtClean="0">
                <a:solidFill>
                  <a:schemeClr val="bg1"/>
                </a:solidFill>
              </a:rPr>
            </a:br>
            <a:r>
              <a:rPr lang="en-US" sz="1600" dirty="0" smtClean="0">
                <a:solidFill>
                  <a:schemeClr val="bg1"/>
                </a:solidFill>
              </a:rPr>
              <a:t>331 [main] INFO  </a:t>
            </a:r>
            <a:r>
              <a:rPr lang="en-US" sz="1600" dirty="0" err="1" smtClean="0">
                <a:solidFill>
                  <a:schemeClr val="bg1"/>
                </a:solidFill>
              </a:rPr>
              <a:t>SortAlgo.DUMP</a:t>
            </a:r>
            <a:r>
              <a:rPr lang="en-US" sz="1600" dirty="0" smtClean="0">
                <a:solidFill>
                  <a:schemeClr val="bg1"/>
                </a:solidFill>
              </a:rPr>
              <a:t> - Element [1] = 1</a:t>
            </a:r>
            <a:br>
              <a:rPr lang="en-US" sz="1600" dirty="0" smtClean="0">
                <a:solidFill>
                  <a:schemeClr val="bg1"/>
                </a:solidFill>
              </a:rPr>
            </a:br>
            <a:r>
              <a:rPr lang="en-US" sz="1600" dirty="0" smtClean="0">
                <a:solidFill>
                  <a:schemeClr val="bg1"/>
                </a:solidFill>
              </a:rPr>
              <a:t>343 [main] INFO  </a:t>
            </a:r>
            <a:r>
              <a:rPr lang="en-US" sz="1600" dirty="0" err="1" smtClean="0">
                <a:solidFill>
                  <a:schemeClr val="bg1"/>
                </a:solidFill>
              </a:rPr>
              <a:t>examples.Sort</a:t>
            </a:r>
            <a:r>
              <a:rPr lang="en-US" sz="1600" dirty="0" smtClean="0">
                <a:solidFill>
                  <a:schemeClr val="bg1"/>
                </a:solidFill>
              </a:rPr>
              <a:t> - The next log statement should be an error message.</a:t>
            </a:r>
            <a:br>
              <a:rPr lang="en-US" sz="1600" dirty="0" smtClean="0">
                <a:solidFill>
                  <a:schemeClr val="bg1"/>
                </a:solidFill>
              </a:rPr>
            </a:br>
            <a:r>
              <a:rPr lang="en-US" sz="1600" dirty="0" smtClean="0">
                <a:solidFill>
                  <a:schemeClr val="bg1"/>
                </a:solidFill>
              </a:rPr>
              <a:t>346 [main] ERROR </a:t>
            </a:r>
            <a:r>
              <a:rPr lang="en-US" sz="1600" dirty="0" err="1" smtClean="0">
                <a:solidFill>
                  <a:schemeClr val="bg1"/>
                </a:solidFill>
              </a:rPr>
              <a:t>SortAlgo.DUMP</a:t>
            </a:r>
            <a:r>
              <a:rPr lang="en-US" sz="1600" dirty="0" smtClean="0">
                <a:solidFill>
                  <a:schemeClr val="bg1"/>
                </a:solidFill>
              </a:rPr>
              <a:t> - Tried to dump an uninitialized array.</a:t>
            </a:r>
            <a:br>
              <a:rPr lang="en-US" sz="1600" dirty="0" smtClean="0">
                <a:solidFill>
                  <a:schemeClr val="bg1"/>
                </a:solidFill>
              </a:rPr>
            </a:br>
            <a:r>
              <a:rPr lang="en-US" sz="1600" dirty="0" smtClean="0">
                <a:solidFill>
                  <a:schemeClr val="bg1"/>
                </a:solidFill>
              </a:rPr>
              <a:t>467 [main] INFO  </a:t>
            </a:r>
            <a:r>
              <a:rPr lang="en-US" sz="1600" dirty="0" err="1" smtClean="0">
                <a:solidFill>
                  <a:schemeClr val="bg1"/>
                </a:solidFill>
              </a:rPr>
              <a:t>examples.Sort</a:t>
            </a:r>
            <a:r>
              <a:rPr lang="en-US" sz="1600" dirty="0" smtClean="0">
                <a:solidFill>
                  <a:schemeClr val="bg1"/>
                </a:solidFill>
              </a:rPr>
              <a:t> - Exiting main method.</a:t>
            </a:r>
            <a:endParaRPr lang="en-US" sz="1600" dirty="0">
              <a:solidFill>
                <a:schemeClr val="bg1"/>
              </a:solidFill>
            </a:endParaRPr>
          </a:p>
        </p:txBody>
      </p:sp>
      <p:sp>
        <p:nvSpPr>
          <p:cNvPr id="6" name="Rectangle 5"/>
          <p:cNvSpPr/>
          <p:nvPr/>
        </p:nvSpPr>
        <p:spPr>
          <a:xfrm>
            <a:off x="7843863" y="6324600"/>
            <a:ext cx="875561" cy="369332"/>
          </a:xfrm>
          <a:prstGeom prst="rect">
            <a:avLst/>
          </a:prstGeom>
        </p:spPr>
        <p:txBody>
          <a:bodyPr wrap="none">
            <a:spAutoFit/>
          </a:bodyPr>
          <a:lstStyle/>
          <a:p>
            <a:r>
              <a:rPr lang="en-US" dirty="0" smtClean="0"/>
              <a:t>//build</a:t>
            </a:r>
            <a:endParaRPr lang="en-US" dirty="0"/>
          </a:p>
        </p:txBody>
      </p:sp>
    </p:spTree>
    <p:extLst>
      <p:ext uri="{BB962C8B-B14F-4D97-AF65-F5344CB8AC3E}">
        <p14:creationId xmlns:p14="http://schemas.microsoft.com/office/powerpoint/2010/main" val="26334817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1143000" y="1981200"/>
            <a:ext cx="6858000" cy="2743200"/>
          </a:xfrm>
        </p:spPr>
        <p:txBody>
          <a:bodyPr anchor="t">
            <a:normAutofit fontScale="92500"/>
          </a:bodyPr>
          <a:lstStyle/>
          <a:p>
            <a:pPr marL="18288" indent="0" algn="ctr">
              <a:buNone/>
            </a:pPr>
            <a:r>
              <a:rPr lang="en-US" sz="3200" b="1" i="1" dirty="0" smtClean="0">
                <a:solidFill>
                  <a:srgbClr val="FFC000"/>
                </a:solidFill>
              </a:rPr>
              <a:t>Demo</a:t>
            </a:r>
            <a:r>
              <a:rPr lang="en-US" sz="3200" b="1" i="1" dirty="0" smtClean="0"/>
              <a:t> </a:t>
            </a:r>
          </a:p>
          <a:p>
            <a:pPr marL="18288" indent="0" algn="ctr">
              <a:buNone/>
            </a:pPr>
            <a:r>
              <a:rPr lang="en-US" sz="3200" b="1" i="1" dirty="0" smtClean="0"/>
              <a:t>Using Semantic Logging Service </a:t>
            </a:r>
          </a:p>
          <a:p>
            <a:pPr marL="18288" indent="0" algn="ctr">
              <a:buNone/>
            </a:pPr>
            <a:r>
              <a:rPr lang="en-US" sz="3200" b="1" i="1" dirty="0" smtClean="0"/>
              <a:t>with </a:t>
            </a:r>
          </a:p>
          <a:p>
            <a:pPr marL="18288" indent="0" algn="ctr">
              <a:buNone/>
            </a:pPr>
            <a:r>
              <a:rPr lang="en-US" sz="3200" b="1" i="1" dirty="0" smtClean="0"/>
              <a:t>Windows Azure Table Storage Sink &amp; </a:t>
            </a:r>
          </a:p>
          <a:p>
            <a:pPr marL="18288" indent="0" algn="ctr">
              <a:buNone/>
            </a:pPr>
            <a:r>
              <a:rPr lang="en-US" sz="3200" b="1" i="1" dirty="0" err="1" smtClean="0"/>
              <a:t>Sql</a:t>
            </a:r>
            <a:r>
              <a:rPr lang="en-US" sz="3200" b="1" i="1" dirty="0" smtClean="0"/>
              <a:t> Database Sink</a:t>
            </a:r>
            <a:endParaRPr lang="en-US" sz="2800" b="1" i="1" dirty="0" smtClean="0"/>
          </a:p>
        </p:txBody>
      </p:sp>
    </p:spTree>
    <p:extLst>
      <p:ext uri="{BB962C8B-B14F-4D97-AF65-F5344CB8AC3E}">
        <p14:creationId xmlns:p14="http://schemas.microsoft.com/office/powerpoint/2010/main" val="3723829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152400" y="304800"/>
            <a:ext cx="8077200" cy="609599"/>
          </a:xfrm>
        </p:spPr>
        <p:txBody>
          <a:bodyPr anchor="t">
            <a:normAutofit/>
          </a:bodyPr>
          <a:lstStyle/>
          <a:p>
            <a:pPr marL="18288" indent="0">
              <a:buNone/>
            </a:pPr>
            <a:r>
              <a:rPr lang="en-US" sz="3200" b="1" i="1" dirty="0" smtClean="0"/>
              <a:t>SLAB Customizations</a:t>
            </a:r>
            <a:endParaRPr lang="en-US" sz="2800" b="1" i="1" dirty="0" smtClean="0"/>
          </a:p>
        </p:txBody>
      </p:sp>
      <p:sp>
        <p:nvSpPr>
          <p:cNvPr id="7" name="Content Placeholder 2"/>
          <p:cNvSpPr txBox="1">
            <a:spLocks/>
          </p:cNvSpPr>
          <p:nvPr/>
        </p:nvSpPr>
        <p:spPr>
          <a:xfrm>
            <a:off x="381000" y="1219201"/>
            <a:ext cx="6096000" cy="1828800"/>
          </a:xfrm>
          <a:prstGeom prst="rect">
            <a:avLst/>
          </a:prstGeom>
        </p:spPr>
        <p:txBody>
          <a:bodyPr vert="horz" lIns="91440" tIns="45720" rIns="91440" bIns="45720" rtlCol="0" anchor="ctr">
            <a:norm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r>
              <a:rPr lang="en-US" b="1" i="1" dirty="0" smtClean="0">
                <a:solidFill>
                  <a:schemeClr val="accent2">
                    <a:lumMod val="40000"/>
                    <a:lumOff val="60000"/>
                  </a:schemeClr>
                </a:solidFill>
              </a:rPr>
              <a:t>Custom Text formatters</a:t>
            </a:r>
          </a:p>
          <a:p>
            <a:r>
              <a:rPr lang="en-US" b="1" i="1" dirty="0" smtClean="0">
                <a:solidFill>
                  <a:schemeClr val="accent2">
                    <a:lumMod val="40000"/>
                    <a:lumOff val="60000"/>
                  </a:schemeClr>
                </a:solidFill>
              </a:rPr>
              <a:t>Custom Sinks</a:t>
            </a:r>
          </a:p>
          <a:p>
            <a:r>
              <a:rPr lang="en-US" b="1" i="1" dirty="0" smtClean="0">
                <a:solidFill>
                  <a:schemeClr val="accent2">
                    <a:lumMod val="40000"/>
                    <a:lumOff val="60000"/>
                  </a:schemeClr>
                </a:solidFill>
              </a:rPr>
              <a:t>Rx In-</a:t>
            </a:r>
            <a:r>
              <a:rPr lang="en-US" b="1" i="1" dirty="0" err="1" smtClean="0">
                <a:solidFill>
                  <a:schemeClr val="accent2">
                    <a:lumMod val="40000"/>
                    <a:lumOff val="60000"/>
                  </a:schemeClr>
                </a:solidFill>
              </a:rPr>
              <a:t>Proc</a:t>
            </a:r>
            <a:r>
              <a:rPr lang="en-US" b="1" i="1" dirty="0" smtClean="0">
                <a:solidFill>
                  <a:schemeClr val="accent2">
                    <a:lumMod val="40000"/>
                    <a:lumOff val="60000"/>
                  </a:schemeClr>
                </a:solidFill>
              </a:rPr>
              <a:t> filtering</a:t>
            </a:r>
          </a:p>
          <a:p>
            <a:r>
              <a:rPr lang="en-US" b="1" i="1" dirty="0" smtClean="0">
                <a:solidFill>
                  <a:schemeClr val="accent2">
                    <a:lumMod val="40000"/>
                    <a:lumOff val="60000"/>
                  </a:schemeClr>
                </a:solidFill>
              </a:rPr>
              <a:t>Console color and level mapping</a:t>
            </a:r>
          </a:p>
        </p:txBody>
      </p:sp>
    </p:spTree>
    <p:extLst>
      <p:ext uri="{BB962C8B-B14F-4D97-AF65-F5344CB8AC3E}">
        <p14:creationId xmlns:p14="http://schemas.microsoft.com/office/powerpoint/2010/main" val="5565284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81000" y="2228465"/>
            <a:ext cx="1665841" cy="369332"/>
          </a:xfrm>
          <a:prstGeom prst="rect">
            <a:avLst/>
          </a:prstGeom>
        </p:spPr>
        <p:txBody>
          <a:bodyPr wrap="none">
            <a:spAutoFit/>
          </a:bodyPr>
          <a:lstStyle/>
          <a:p>
            <a:r>
              <a:rPr lang="en-US" i="1" dirty="0" smtClean="0"/>
              <a:t>ETW Manifests</a:t>
            </a:r>
            <a:endParaRPr lang="en-US" i="1" dirty="0"/>
          </a:p>
        </p:txBody>
      </p:sp>
      <p:sp>
        <p:nvSpPr>
          <p:cNvPr id="15" name="Rectangle 14"/>
          <p:cNvSpPr/>
          <p:nvPr/>
        </p:nvSpPr>
        <p:spPr>
          <a:xfrm>
            <a:off x="3124200" y="1469771"/>
            <a:ext cx="2590800" cy="646331"/>
          </a:xfrm>
          <a:prstGeom prst="rect">
            <a:avLst/>
          </a:prstGeom>
        </p:spPr>
        <p:txBody>
          <a:bodyPr wrap="square">
            <a:spAutoFit/>
          </a:bodyPr>
          <a:lstStyle/>
          <a:p>
            <a:r>
              <a:rPr lang="en-US" i="1" dirty="0" smtClean="0">
                <a:solidFill>
                  <a:srgbClr val="92D050"/>
                </a:solidFill>
              </a:rPr>
              <a:t>Installed</a:t>
            </a:r>
          </a:p>
          <a:p>
            <a:r>
              <a:rPr lang="en-US" i="1" dirty="0">
                <a:solidFill>
                  <a:srgbClr val="00B0F0"/>
                </a:solidFill>
              </a:rPr>
              <a:t>[</a:t>
            </a:r>
            <a:r>
              <a:rPr lang="en-US" i="1" dirty="0" smtClean="0">
                <a:solidFill>
                  <a:srgbClr val="00B0F0"/>
                </a:solidFill>
              </a:rPr>
              <a:t>Static Registration]</a:t>
            </a:r>
            <a:endParaRPr lang="en-US" i="1" dirty="0">
              <a:solidFill>
                <a:srgbClr val="00B0F0"/>
              </a:solidFill>
            </a:endParaRPr>
          </a:p>
        </p:txBody>
      </p:sp>
      <p:sp>
        <p:nvSpPr>
          <p:cNvPr id="16" name="Rectangle 15"/>
          <p:cNvSpPr/>
          <p:nvPr/>
        </p:nvSpPr>
        <p:spPr>
          <a:xfrm>
            <a:off x="3048000" y="2597797"/>
            <a:ext cx="2438400" cy="646331"/>
          </a:xfrm>
          <a:prstGeom prst="rect">
            <a:avLst/>
          </a:prstGeom>
        </p:spPr>
        <p:txBody>
          <a:bodyPr wrap="square">
            <a:spAutoFit/>
          </a:bodyPr>
          <a:lstStyle/>
          <a:p>
            <a:r>
              <a:rPr lang="en-US" i="1" dirty="0" smtClean="0">
                <a:solidFill>
                  <a:srgbClr val="92D050"/>
                </a:solidFill>
              </a:rPr>
              <a:t>Inline [EventSource]</a:t>
            </a:r>
          </a:p>
          <a:p>
            <a:r>
              <a:rPr lang="en-US" i="1" dirty="0" smtClean="0">
                <a:solidFill>
                  <a:srgbClr val="00B0F0"/>
                </a:solidFill>
              </a:rPr>
              <a:t>[Dynamic Registration]</a:t>
            </a:r>
            <a:endParaRPr lang="en-US" i="1" dirty="0">
              <a:solidFill>
                <a:srgbClr val="00B0F0"/>
              </a:solidFill>
            </a:endParaRPr>
          </a:p>
        </p:txBody>
      </p:sp>
      <p:cxnSp>
        <p:nvCxnSpPr>
          <p:cNvPr id="17" name="Straight Arrow Connector 16"/>
          <p:cNvCxnSpPr>
            <a:stCxn id="14" idx="3"/>
            <a:endCxn id="15" idx="1"/>
          </p:cNvCxnSpPr>
          <p:nvPr/>
        </p:nvCxnSpPr>
        <p:spPr>
          <a:xfrm flipV="1">
            <a:off x="2046841" y="1792937"/>
            <a:ext cx="1077359" cy="620194"/>
          </a:xfrm>
          <a:prstGeom prst="straightConnector1">
            <a:avLst/>
          </a:prstGeom>
          <a:ln w="34925">
            <a:solidFill>
              <a:srgbClr val="FF9999"/>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6" idx="1"/>
          </p:cNvCxnSpPr>
          <p:nvPr/>
        </p:nvCxnSpPr>
        <p:spPr>
          <a:xfrm>
            <a:off x="2117786" y="2435721"/>
            <a:ext cx="930214" cy="485242"/>
          </a:xfrm>
          <a:prstGeom prst="straightConnector1">
            <a:avLst/>
          </a:prstGeom>
          <a:ln w="34925">
            <a:solidFill>
              <a:srgbClr val="FF9999"/>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400800" y="2736296"/>
            <a:ext cx="2442335" cy="369332"/>
          </a:xfrm>
          <a:prstGeom prst="rect">
            <a:avLst/>
          </a:prstGeom>
        </p:spPr>
        <p:txBody>
          <a:bodyPr wrap="none">
            <a:spAutoFit/>
          </a:bodyPr>
          <a:lstStyle/>
          <a:p>
            <a:r>
              <a:rPr lang="en-US" i="1" dirty="0" smtClean="0">
                <a:solidFill>
                  <a:srgbClr val="FFC000"/>
                </a:solidFill>
              </a:rPr>
              <a:t>Manifest based Provider</a:t>
            </a:r>
            <a:endParaRPr lang="en-US" i="1" dirty="0">
              <a:solidFill>
                <a:srgbClr val="FFC000"/>
              </a:solidFill>
            </a:endParaRPr>
          </a:p>
        </p:txBody>
      </p:sp>
      <p:cxnSp>
        <p:nvCxnSpPr>
          <p:cNvPr id="20" name="Straight Arrow Connector 19"/>
          <p:cNvCxnSpPr>
            <a:stCxn id="16" idx="3"/>
            <a:endCxn id="19" idx="1"/>
          </p:cNvCxnSpPr>
          <p:nvPr/>
        </p:nvCxnSpPr>
        <p:spPr>
          <a:xfrm flipV="1">
            <a:off x="5486400" y="2920962"/>
            <a:ext cx="914400" cy="1"/>
          </a:xfrm>
          <a:prstGeom prst="straightConnector1">
            <a:avLst/>
          </a:prstGeom>
          <a:ln w="34925">
            <a:solidFill>
              <a:srgbClr val="FF9999"/>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096000" y="1445867"/>
            <a:ext cx="1788763" cy="369332"/>
          </a:xfrm>
          <a:prstGeom prst="rect">
            <a:avLst/>
          </a:prstGeom>
        </p:spPr>
        <p:txBody>
          <a:bodyPr wrap="square">
            <a:spAutoFit/>
          </a:bodyPr>
          <a:lstStyle/>
          <a:p>
            <a:r>
              <a:rPr lang="en-US" i="1" dirty="0" smtClean="0">
                <a:solidFill>
                  <a:srgbClr val="FFC000"/>
                </a:solidFill>
              </a:rPr>
              <a:t>Classic Provider</a:t>
            </a:r>
          </a:p>
        </p:txBody>
      </p:sp>
      <p:cxnSp>
        <p:nvCxnSpPr>
          <p:cNvPr id="22" name="Straight Arrow Connector 21"/>
          <p:cNvCxnSpPr/>
          <p:nvPr/>
        </p:nvCxnSpPr>
        <p:spPr>
          <a:xfrm>
            <a:off x="4953000" y="1630533"/>
            <a:ext cx="1066800" cy="0"/>
          </a:xfrm>
          <a:prstGeom prst="straightConnector1">
            <a:avLst/>
          </a:prstGeom>
          <a:ln w="34925">
            <a:solidFill>
              <a:srgbClr val="FF9999"/>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124200" y="4211391"/>
            <a:ext cx="2037609" cy="369332"/>
          </a:xfrm>
          <a:prstGeom prst="rect">
            <a:avLst/>
          </a:prstGeom>
        </p:spPr>
        <p:txBody>
          <a:bodyPr wrap="none">
            <a:spAutoFit/>
          </a:bodyPr>
          <a:lstStyle/>
          <a:p>
            <a:r>
              <a:rPr lang="en-US" i="1" dirty="0">
                <a:solidFill>
                  <a:srgbClr val="FF9999"/>
                </a:solidFill>
              </a:rPr>
              <a:t>TraceEvent Package</a:t>
            </a:r>
          </a:p>
        </p:txBody>
      </p:sp>
      <p:cxnSp>
        <p:nvCxnSpPr>
          <p:cNvPr id="26" name="Straight Arrow Connector 25"/>
          <p:cNvCxnSpPr/>
          <p:nvPr/>
        </p:nvCxnSpPr>
        <p:spPr>
          <a:xfrm>
            <a:off x="4038600" y="3276600"/>
            <a:ext cx="0" cy="934791"/>
          </a:xfrm>
          <a:prstGeom prst="straightConnector1">
            <a:avLst/>
          </a:prstGeom>
          <a:ln w="34925">
            <a:solidFill>
              <a:schemeClr val="accent4">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1"/>
          <p:cNvSpPr>
            <a:spLocks noGrp="1"/>
          </p:cNvSpPr>
          <p:nvPr>
            <p:ph idx="1"/>
          </p:nvPr>
        </p:nvSpPr>
        <p:spPr>
          <a:xfrm>
            <a:off x="152400" y="304800"/>
            <a:ext cx="8077200" cy="609599"/>
          </a:xfrm>
        </p:spPr>
        <p:txBody>
          <a:bodyPr anchor="t">
            <a:normAutofit/>
          </a:bodyPr>
          <a:lstStyle/>
          <a:p>
            <a:pPr marL="18288" indent="0">
              <a:buNone/>
            </a:pPr>
            <a:r>
              <a:rPr lang="en-US" sz="3200" b="1" i="1" dirty="0" smtClean="0"/>
              <a:t>EventSource &amp; ETW Tools</a:t>
            </a:r>
            <a:endParaRPr lang="en-US" sz="2800" b="1" i="1" dirty="0" smtClean="0"/>
          </a:p>
        </p:txBody>
      </p:sp>
      <p:sp>
        <p:nvSpPr>
          <p:cNvPr id="30" name="Rectangle 29"/>
          <p:cNvSpPr/>
          <p:nvPr/>
        </p:nvSpPr>
        <p:spPr>
          <a:xfrm>
            <a:off x="381000" y="5943600"/>
            <a:ext cx="5830186" cy="369332"/>
          </a:xfrm>
          <a:prstGeom prst="rect">
            <a:avLst/>
          </a:prstGeom>
        </p:spPr>
        <p:txBody>
          <a:bodyPr wrap="none">
            <a:spAutoFit/>
          </a:bodyPr>
          <a:lstStyle/>
          <a:p>
            <a:r>
              <a:rPr lang="en-US" i="1" dirty="0" smtClean="0">
                <a:solidFill>
                  <a:srgbClr val="FFFF00"/>
                </a:solidFill>
              </a:rPr>
              <a:t>ETW Tools must incorporate support using Trace Event API</a:t>
            </a:r>
            <a:endParaRPr lang="en-US" i="1" dirty="0">
              <a:solidFill>
                <a:srgbClr val="FFFF00"/>
              </a:solidFill>
            </a:endParaRPr>
          </a:p>
        </p:txBody>
      </p:sp>
    </p:spTree>
    <p:extLst>
      <p:ext uri="{BB962C8B-B14F-4D97-AF65-F5344CB8AC3E}">
        <p14:creationId xmlns:p14="http://schemas.microsoft.com/office/powerpoint/2010/main" val="215418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152400" y="304800"/>
            <a:ext cx="8077200" cy="609599"/>
          </a:xfrm>
        </p:spPr>
        <p:txBody>
          <a:bodyPr anchor="t">
            <a:normAutofit/>
          </a:bodyPr>
          <a:lstStyle/>
          <a:p>
            <a:pPr marL="18288" indent="0">
              <a:buNone/>
            </a:pPr>
            <a:r>
              <a:rPr lang="en-US" sz="3200" b="1" i="1" dirty="0" smtClean="0"/>
              <a:t>SLAB &amp; ETW Tools</a:t>
            </a:r>
            <a:endParaRPr lang="en-US" sz="2800" b="1" i="1" dirty="0" smtClean="0"/>
          </a:p>
        </p:txBody>
      </p:sp>
      <p:sp>
        <p:nvSpPr>
          <p:cNvPr id="5" name="Content Placeholder 2"/>
          <p:cNvSpPr txBox="1">
            <a:spLocks/>
          </p:cNvSpPr>
          <p:nvPr/>
        </p:nvSpPr>
        <p:spPr>
          <a:xfrm>
            <a:off x="152400" y="1143000"/>
            <a:ext cx="7391400" cy="2856216"/>
          </a:xfrm>
          <a:prstGeom prst="rect">
            <a:avLst/>
          </a:prstGeom>
        </p:spPr>
        <p:txBody>
          <a:bodyPr vert="horz" lIns="91440" tIns="45720" rIns="91440" bIns="45720" rtlCol="0" anchor="ctr">
            <a:norm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r>
              <a:rPr lang="en-US" dirty="0" smtClean="0"/>
              <a:t>PerfView: An ETW Controller and ETL Viewer</a:t>
            </a:r>
          </a:p>
          <a:p>
            <a:r>
              <a:rPr lang="en-US" dirty="0" err="1" smtClean="0"/>
              <a:t>Logman</a:t>
            </a:r>
            <a:endParaRPr lang="en-US" dirty="0" smtClean="0"/>
          </a:p>
          <a:p>
            <a:r>
              <a:rPr lang="en-US" dirty="0" err="1" smtClean="0"/>
              <a:t>Tracerpt</a:t>
            </a:r>
            <a:endParaRPr lang="en-US" dirty="0" smtClean="0"/>
          </a:p>
          <a:p>
            <a:r>
              <a:rPr lang="en-US" dirty="0" smtClean="0"/>
              <a:t>Windows Performance analyzer</a:t>
            </a:r>
          </a:p>
          <a:p>
            <a:r>
              <a:rPr lang="en-US" dirty="0" err="1" smtClean="0"/>
              <a:t>SvcPerf</a:t>
            </a:r>
            <a:endParaRPr lang="en-US" dirty="0" smtClean="0"/>
          </a:p>
          <a:p>
            <a:r>
              <a:rPr lang="en-US" dirty="0" err="1" smtClean="0"/>
              <a:t>TraceLog</a:t>
            </a:r>
            <a:r>
              <a:rPr lang="en-US" dirty="0" smtClean="0"/>
              <a:t>: </a:t>
            </a:r>
            <a:r>
              <a:rPr lang="en-US" dirty="0" smtClean="0">
                <a:hlinkClick r:id="rId3"/>
              </a:rPr>
              <a:t>http://msdn.microsoft.com/en-us/library/windows/hardware/ff553012(v=vs.85).aspx</a:t>
            </a:r>
            <a:endParaRPr lang="en-US" dirty="0" smtClean="0"/>
          </a:p>
          <a:p>
            <a:endParaRPr lang="en-US" dirty="0"/>
          </a:p>
        </p:txBody>
      </p:sp>
    </p:spTree>
    <p:extLst>
      <p:ext uri="{BB962C8B-B14F-4D97-AF65-F5344CB8AC3E}">
        <p14:creationId xmlns:p14="http://schemas.microsoft.com/office/powerpoint/2010/main" val="468245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2400" y="685800"/>
            <a:ext cx="8839200" cy="2667001"/>
          </a:xfrm>
          <a:prstGeom prst="rect">
            <a:avLst/>
          </a:prstGeom>
        </p:spPr>
      </p:pic>
      <p:pic>
        <p:nvPicPr>
          <p:cNvPr id="5" name="Picture 4"/>
          <p:cNvPicPr>
            <a:picLocks noChangeAspect="1"/>
          </p:cNvPicPr>
          <p:nvPr/>
        </p:nvPicPr>
        <p:blipFill>
          <a:blip r:embed="rId4"/>
          <a:stretch>
            <a:fillRect/>
          </a:stretch>
        </p:blipFill>
        <p:spPr>
          <a:xfrm>
            <a:off x="152400" y="3505200"/>
            <a:ext cx="8839200" cy="3200400"/>
          </a:xfrm>
          <a:prstGeom prst="rect">
            <a:avLst/>
          </a:prstGeom>
        </p:spPr>
      </p:pic>
      <p:sp>
        <p:nvSpPr>
          <p:cNvPr id="6" name="Content Placeholder 1"/>
          <p:cNvSpPr>
            <a:spLocks noGrp="1"/>
          </p:cNvSpPr>
          <p:nvPr>
            <p:ph idx="1"/>
          </p:nvPr>
        </p:nvSpPr>
        <p:spPr>
          <a:xfrm>
            <a:off x="152400" y="134470"/>
            <a:ext cx="8077200" cy="685802"/>
          </a:xfrm>
        </p:spPr>
        <p:txBody>
          <a:bodyPr anchor="t">
            <a:normAutofit/>
          </a:bodyPr>
          <a:lstStyle/>
          <a:p>
            <a:pPr marL="18288" indent="0">
              <a:buNone/>
            </a:pPr>
            <a:r>
              <a:rPr lang="en-US" sz="2800" b="1" i="1" dirty="0" smtClean="0"/>
              <a:t>Performance Monitor [Perfmon.exe]</a:t>
            </a:r>
            <a:endParaRPr lang="en-US" sz="2400" b="1" i="1" dirty="0" smtClean="0"/>
          </a:p>
        </p:txBody>
      </p:sp>
    </p:spTree>
    <p:extLst>
      <p:ext uri="{BB962C8B-B14F-4D97-AF65-F5344CB8AC3E}">
        <p14:creationId xmlns:p14="http://schemas.microsoft.com/office/powerpoint/2010/main" val="13350799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152400" y="134470"/>
            <a:ext cx="8077200" cy="685802"/>
          </a:xfrm>
        </p:spPr>
        <p:txBody>
          <a:bodyPr anchor="t">
            <a:normAutofit/>
          </a:bodyPr>
          <a:lstStyle/>
          <a:p>
            <a:pPr marL="18288" indent="0">
              <a:buNone/>
            </a:pPr>
            <a:r>
              <a:rPr lang="en-US" sz="2800" b="1" i="1" dirty="0" smtClean="0"/>
              <a:t>PerfMonitor 2.01</a:t>
            </a:r>
            <a:endParaRPr lang="en-US" sz="2400" b="1" i="1" dirty="0" smtClean="0"/>
          </a:p>
        </p:txBody>
      </p:sp>
      <p:sp>
        <p:nvSpPr>
          <p:cNvPr id="5" name="Rectangle 4"/>
          <p:cNvSpPr/>
          <p:nvPr/>
        </p:nvSpPr>
        <p:spPr>
          <a:xfrm>
            <a:off x="156882" y="762000"/>
            <a:ext cx="8153400" cy="338554"/>
          </a:xfrm>
          <a:prstGeom prst="rect">
            <a:avLst/>
          </a:prstGeom>
        </p:spPr>
        <p:txBody>
          <a:bodyPr wrap="square">
            <a:spAutoFit/>
          </a:bodyPr>
          <a:lstStyle/>
          <a:p>
            <a:r>
              <a:rPr lang="en-US" sz="1600" i="1" dirty="0" smtClean="0"/>
              <a:t>Not a next version of </a:t>
            </a:r>
            <a:r>
              <a:rPr lang="en-US" sz="1600" i="1" dirty="0" err="1" smtClean="0"/>
              <a:t>PerfMon</a:t>
            </a:r>
            <a:r>
              <a:rPr lang="en-US" sz="1600" i="1" dirty="0" smtClean="0"/>
              <a:t> but a different utility.</a:t>
            </a:r>
            <a:endParaRPr lang="en-US" sz="1600" i="1" dirty="0"/>
          </a:p>
        </p:txBody>
      </p:sp>
      <p:sp>
        <p:nvSpPr>
          <p:cNvPr id="6" name="Rectangle 5"/>
          <p:cNvSpPr/>
          <p:nvPr/>
        </p:nvSpPr>
        <p:spPr>
          <a:xfrm>
            <a:off x="156882" y="1066800"/>
            <a:ext cx="8153400" cy="338554"/>
          </a:xfrm>
          <a:prstGeom prst="rect">
            <a:avLst/>
          </a:prstGeom>
        </p:spPr>
        <p:txBody>
          <a:bodyPr wrap="square">
            <a:spAutoFit/>
          </a:bodyPr>
          <a:lstStyle/>
          <a:p>
            <a:r>
              <a:rPr lang="en-US" sz="1600" i="1" dirty="0" smtClean="0"/>
              <a:t>Also called command line version of PerfView</a:t>
            </a:r>
            <a:endParaRPr lang="en-US" sz="1600" i="1" dirty="0"/>
          </a:p>
        </p:txBody>
      </p:sp>
      <p:sp>
        <p:nvSpPr>
          <p:cNvPr id="7" name="Rectangle 6"/>
          <p:cNvSpPr/>
          <p:nvPr/>
        </p:nvSpPr>
        <p:spPr>
          <a:xfrm>
            <a:off x="152400" y="1371600"/>
            <a:ext cx="8153400" cy="338554"/>
          </a:xfrm>
          <a:prstGeom prst="rect">
            <a:avLst/>
          </a:prstGeom>
        </p:spPr>
        <p:txBody>
          <a:bodyPr wrap="square">
            <a:spAutoFit/>
          </a:bodyPr>
          <a:lstStyle/>
          <a:p>
            <a:r>
              <a:rPr lang="en-US" sz="1600" i="1" dirty="0" smtClean="0"/>
              <a:t>Based on Trace Event Library</a:t>
            </a:r>
            <a:endParaRPr lang="en-US" sz="1600" i="1" dirty="0"/>
          </a:p>
        </p:txBody>
      </p:sp>
      <p:pic>
        <p:nvPicPr>
          <p:cNvPr id="8" name="Picture 7"/>
          <p:cNvPicPr>
            <a:picLocks noChangeAspect="1"/>
          </p:cNvPicPr>
          <p:nvPr/>
        </p:nvPicPr>
        <p:blipFill>
          <a:blip r:embed="rId3"/>
          <a:stretch>
            <a:fillRect/>
          </a:stretch>
        </p:blipFill>
        <p:spPr>
          <a:xfrm>
            <a:off x="237395" y="2133600"/>
            <a:ext cx="8601805" cy="2971800"/>
          </a:xfrm>
          <a:prstGeom prst="rect">
            <a:avLst/>
          </a:prstGeom>
        </p:spPr>
      </p:pic>
      <p:sp>
        <p:nvSpPr>
          <p:cNvPr id="9" name="Rectangle 8"/>
          <p:cNvSpPr/>
          <p:nvPr/>
        </p:nvSpPr>
        <p:spPr>
          <a:xfrm>
            <a:off x="228600" y="5715000"/>
            <a:ext cx="4307526" cy="369332"/>
          </a:xfrm>
          <a:prstGeom prst="rect">
            <a:avLst/>
          </a:prstGeom>
        </p:spPr>
        <p:txBody>
          <a:bodyPr wrap="square">
            <a:spAutoFit/>
          </a:bodyPr>
          <a:lstStyle/>
          <a:p>
            <a:pPr marL="342900" marR="0" lvl="0" indent="-342900">
              <a:spcBef>
                <a:spcPts val="0"/>
              </a:spcBef>
              <a:spcAft>
                <a:spcPts val="0"/>
              </a:spcAft>
              <a:buFont typeface="Symbol" panose="05050102010706020507" pitchFamily="18" charset="2"/>
              <a:buChar char=""/>
            </a:pPr>
            <a:r>
              <a:rPr lang="en-US" dirty="0">
                <a:latin typeface="Calibri" panose="020F0502020204030204" pitchFamily="34" charset="0"/>
                <a:ea typeface="Times New Roman" panose="02020603050405020304" pitchFamily="18" charset="0"/>
                <a:cs typeface="Times New Roman" panose="02020603050405020304" pitchFamily="18" charset="0"/>
              </a:rPr>
              <a:t>PerfMonitor </a:t>
            </a:r>
            <a:r>
              <a:rPr lang="en-US" dirty="0" smtClean="0">
                <a:latin typeface="Calibri" panose="020F0502020204030204" pitchFamily="34" charset="0"/>
                <a:ea typeface="Times New Roman" panose="02020603050405020304" pitchFamily="18" charset="0"/>
                <a:cs typeface="Times New Roman" panose="02020603050405020304" pitchFamily="18" charset="0"/>
              </a:rPr>
              <a:t>listSources </a:t>
            </a:r>
            <a:r>
              <a:rPr lang="en-US" b="1" dirty="0" smtClean="0">
                <a:latin typeface="Calibri" panose="020F0502020204030204" pitchFamily="34" charset="0"/>
                <a:ea typeface="Times New Roman" panose="02020603050405020304" pitchFamily="18" charset="0"/>
                <a:cs typeface="Times New Roman" panose="02020603050405020304" pitchFamily="18" charset="0"/>
              </a:rPr>
              <a:t>MyApp.exe</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Rectangle 9"/>
          <p:cNvSpPr/>
          <p:nvPr/>
        </p:nvSpPr>
        <p:spPr>
          <a:xfrm>
            <a:off x="228600" y="6031468"/>
            <a:ext cx="4307526" cy="369332"/>
          </a:xfrm>
          <a:prstGeom prst="rect">
            <a:avLst/>
          </a:prstGeom>
        </p:spPr>
        <p:txBody>
          <a:bodyPr wrap="none">
            <a:spAutoFit/>
          </a:bodyPr>
          <a:lstStyle/>
          <a:p>
            <a:pPr marL="342900" marR="0" lvl="0" indent="-342900">
              <a:spcBef>
                <a:spcPts val="0"/>
              </a:spcBef>
              <a:spcAft>
                <a:spcPts val="0"/>
              </a:spcAft>
              <a:buFont typeface="Symbol" panose="05050102010706020507" pitchFamily="18" charset="2"/>
              <a:buChar char=""/>
            </a:pPr>
            <a:r>
              <a:rPr lang="en-US" dirty="0">
                <a:latin typeface="Calibri" panose="020F0502020204030204" pitchFamily="34" charset="0"/>
                <a:ea typeface="Times New Roman" panose="02020603050405020304" pitchFamily="18" charset="0"/>
                <a:cs typeface="Times New Roman" panose="02020603050405020304" pitchFamily="18" charset="0"/>
              </a:rPr>
              <a:t>PerfMonitor monitor </a:t>
            </a:r>
            <a:r>
              <a:rPr lang="en-US" b="1" dirty="0">
                <a:latin typeface="Calibri" panose="020F0502020204030204" pitchFamily="34" charset="0"/>
                <a:ea typeface="Times New Roman" panose="02020603050405020304" pitchFamily="18" charset="0"/>
                <a:cs typeface="Times New Roman" panose="02020603050405020304" pitchFamily="18" charset="0"/>
              </a:rPr>
              <a:t>MyApp.exe &lt;args&gt;</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Rectangle 10"/>
          <p:cNvSpPr/>
          <p:nvPr/>
        </p:nvSpPr>
        <p:spPr>
          <a:xfrm>
            <a:off x="152400" y="1676400"/>
            <a:ext cx="8153400" cy="338554"/>
          </a:xfrm>
          <a:prstGeom prst="rect">
            <a:avLst/>
          </a:prstGeom>
        </p:spPr>
        <p:txBody>
          <a:bodyPr wrap="square">
            <a:spAutoFit/>
          </a:bodyPr>
          <a:lstStyle/>
          <a:p>
            <a:r>
              <a:rPr lang="en-US" sz="1600" i="1" dirty="0" smtClean="0"/>
              <a:t>Single file deployment</a:t>
            </a:r>
            <a:endParaRPr lang="en-US" sz="1600" i="1" dirty="0"/>
          </a:p>
        </p:txBody>
      </p:sp>
      <p:sp>
        <p:nvSpPr>
          <p:cNvPr id="12" name="Rectangle 11"/>
          <p:cNvSpPr/>
          <p:nvPr/>
        </p:nvSpPr>
        <p:spPr>
          <a:xfrm>
            <a:off x="237395" y="5377537"/>
            <a:ext cx="2839239" cy="369332"/>
          </a:xfrm>
          <a:prstGeom prst="rect">
            <a:avLst/>
          </a:prstGeom>
        </p:spPr>
        <p:txBody>
          <a:bodyPr wrap="none">
            <a:spAutoFit/>
          </a:bodyPr>
          <a:lstStyle/>
          <a:p>
            <a:pPr marL="342900" indent="-342900">
              <a:buFont typeface="Symbol" panose="05050102010706020507" pitchFamily="18" charset="2"/>
              <a:buChar char=""/>
            </a:pPr>
            <a:r>
              <a:rPr lang="en-US" dirty="0" smtClean="0">
                <a:latin typeface="Calibri" panose="020F0502020204030204" pitchFamily="34" charset="0"/>
                <a:ea typeface="Times New Roman" panose="02020603050405020304" pitchFamily="18" charset="0"/>
                <a:cs typeface="Times New Roman" panose="02020603050405020304" pitchFamily="18" charset="0"/>
              </a:rPr>
              <a:t>Perfmonitor </a:t>
            </a:r>
            <a:r>
              <a:rPr lang="en-US" dirty="0">
                <a:latin typeface="Calibri" panose="020F0502020204030204" pitchFamily="34" charset="0"/>
                <a:ea typeface="Times New Roman" panose="02020603050405020304" pitchFamily="18" charset="0"/>
                <a:cs typeface="Times New Roman" panose="02020603050405020304" pitchFamily="18" charset="0"/>
              </a:rPr>
              <a:t>listSessions </a:t>
            </a:r>
          </a:p>
        </p:txBody>
      </p:sp>
    </p:spTree>
    <p:extLst>
      <p:ext uri="{BB962C8B-B14F-4D97-AF65-F5344CB8AC3E}">
        <p14:creationId xmlns:p14="http://schemas.microsoft.com/office/powerpoint/2010/main" val="7581242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228600" y="152398"/>
            <a:ext cx="8077200" cy="685802"/>
          </a:xfrm>
        </p:spPr>
        <p:txBody>
          <a:bodyPr anchor="t">
            <a:normAutofit/>
          </a:bodyPr>
          <a:lstStyle/>
          <a:p>
            <a:pPr marL="18288" indent="0">
              <a:buNone/>
            </a:pPr>
            <a:r>
              <a:rPr lang="en-US" sz="2800" b="1" i="1" dirty="0" smtClean="0"/>
              <a:t>PerfView</a:t>
            </a:r>
            <a:endParaRPr lang="en-US" sz="2400" b="1" i="1" dirty="0" smtClean="0"/>
          </a:p>
        </p:txBody>
      </p:sp>
      <p:sp>
        <p:nvSpPr>
          <p:cNvPr id="5" name="Rectangle 4"/>
          <p:cNvSpPr/>
          <p:nvPr/>
        </p:nvSpPr>
        <p:spPr>
          <a:xfrm>
            <a:off x="304800" y="811798"/>
            <a:ext cx="4038600" cy="338554"/>
          </a:xfrm>
          <a:prstGeom prst="rect">
            <a:avLst/>
          </a:prstGeom>
        </p:spPr>
        <p:txBody>
          <a:bodyPr wrap="square">
            <a:spAutoFit/>
          </a:bodyPr>
          <a:lstStyle/>
          <a:p>
            <a:r>
              <a:rPr lang="en-US" sz="1600" i="1" dirty="0" smtClean="0">
                <a:solidFill>
                  <a:schemeClr val="accent2">
                    <a:lumMod val="20000"/>
                    <a:lumOff val="80000"/>
                  </a:schemeClr>
                </a:solidFill>
              </a:rPr>
              <a:t>Based on Trace Event Library</a:t>
            </a:r>
            <a:endParaRPr lang="en-US" sz="1600" i="1" dirty="0">
              <a:solidFill>
                <a:schemeClr val="accent2">
                  <a:lumMod val="20000"/>
                  <a:lumOff val="80000"/>
                </a:schemeClr>
              </a:solidFill>
            </a:endParaRPr>
          </a:p>
        </p:txBody>
      </p:sp>
      <p:sp>
        <p:nvSpPr>
          <p:cNvPr id="6" name="Rectangle 5"/>
          <p:cNvSpPr/>
          <p:nvPr/>
        </p:nvSpPr>
        <p:spPr>
          <a:xfrm>
            <a:off x="304800" y="1181130"/>
            <a:ext cx="4038600" cy="338554"/>
          </a:xfrm>
          <a:prstGeom prst="rect">
            <a:avLst/>
          </a:prstGeom>
        </p:spPr>
        <p:txBody>
          <a:bodyPr wrap="square">
            <a:spAutoFit/>
          </a:bodyPr>
          <a:lstStyle/>
          <a:p>
            <a:r>
              <a:rPr lang="en-US" sz="1600" i="1" dirty="0" smtClean="0">
                <a:solidFill>
                  <a:schemeClr val="accent2">
                    <a:lumMod val="20000"/>
                    <a:lumOff val="80000"/>
                  </a:schemeClr>
                </a:solidFill>
              </a:rPr>
              <a:t>Can run using Command Line</a:t>
            </a:r>
            <a:endParaRPr lang="en-US" sz="1600" i="1" dirty="0">
              <a:solidFill>
                <a:schemeClr val="accent2">
                  <a:lumMod val="20000"/>
                  <a:lumOff val="80000"/>
                </a:schemeClr>
              </a:solidFill>
            </a:endParaRPr>
          </a:p>
        </p:txBody>
      </p:sp>
      <p:sp>
        <p:nvSpPr>
          <p:cNvPr id="7" name="Rectangle 6"/>
          <p:cNvSpPr/>
          <p:nvPr/>
        </p:nvSpPr>
        <p:spPr>
          <a:xfrm>
            <a:off x="304800" y="1561758"/>
            <a:ext cx="4038600" cy="338554"/>
          </a:xfrm>
          <a:prstGeom prst="rect">
            <a:avLst/>
          </a:prstGeom>
        </p:spPr>
        <p:txBody>
          <a:bodyPr wrap="square">
            <a:spAutoFit/>
          </a:bodyPr>
          <a:lstStyle/>
          <a:p>
            <a:r>
              <a:rPr lang="en-US" sz="1600" i="1" dirty="0" smtClean="0">
                <a:solidFill>
                  <a:schemeClr val="accent2">
                    <a:lumMod val="20000"/>
                    <a:lumOff val="80000"/>
                  </a:schemeClr>
                </a:solidFill>
              </a:rPr>
              <a:t>Shows Event Data on User Interface</a:t>
            </a:r>
            <a:endParaRPr lang="en-US" sz="1600" i="1" dirty="0">
              <a:solidFill>
                <a:schemeClr val="accent2">
                  <a:lumMod val="20000"/>
                  <a:lumOff val="80000"/>
                </a:schemeClr>
              </a:solidFill>
            </a:endParaRPr>
          </a:p>
        </p:txBody>
      </p:sp>
      <p:pic>
        <p:nvPicPr>
          <p:cNvPr id="2" name="Picture 1"/>
          <p:cNvPicPr>
            <a:picLocks noChangeAspect="1"/>
          </p:cNvPicPr>
          <p:nvPr/>
        </p:nvPicPr>
        <p:blipFill>
          <a:blip r:embed="rId3"/>
          <a:stretch>
            <a:fillRect/>
          </a:stretch>
        </p:blipFill>
        <p:spPr>
          <a:xfrm>
            <a:off x="3733800" y="381000"/>
            <a:ext cx="5172076" cy="2752725"/>
          </a:xfrm>
          <a:prstGeom prst="rect">
            <a:avLst/>
          </a:prstGeom>
        </p:spPr>
      </p:pic>
      <p:pic>
        <p:nvPicPr>
          <p:cNvPr id="3" name="Picture 2"/>
          <p:cNvPicPr>
            <a:picLocks noChangeAspect="1"/>
          </p:cNvPicPr>
          <p:nvPr/>
        </p:nvPicPr>
        <p:blipFill>
          <a:blip r:embed="rId4"/>
          <a:stretch>
            <a:fillRect/>
          </a:stretch>
        </p:blipFill>
        <p:spPr>
          <a:xfrm>
            <a:off x="228600" y="3276600"/>
            <a:ext cx="8677276" cy="3352800"/>
          </a:xfrm>
          <a:prstGeom prst="rect">
            <a:avLst/>
          </a:prstGeom>
        </p:spPr>
      </p:pic>
      <p:sp>
        <p:nvSpPr>
          <p:cNvPr id="9" name="Rectangle 8"/>
          <p:cNvSpPr/>
          <p:nvPr/>
        </p:nvSpPr>
        <p:spPr>
          <a:xfrm>
            <a:off x="304800" y="1947446"/>
            <a:ext cx="3429000" cy="338554"/>
          </a:xfrm>
          <a:prstGeom prst="rect">
            <a:avLst/>
          </a:prstGeom>
        </p:spPr>
        <p:txBody>
          <a:bodyPr wrap="square">
            <a:spAutoFit/>
          </a:bodyPr>
          <a:lstStyle/>
          <a:p>
            <a:r>
              <a:rPr lang="en-US" sz="1600" i="1" dirty="0" smtClean="0">
                <a:solidFill>
                  <a:schemeClr val="accent2">
                    <a:lumMod val="20000"/>
                    <a:lumOff val="80000"/>
                  </a:schemeClr>
                </a:solidFill>
              </a:rPr>
              <a:t>Vance Morrison’s for WPA support</a:t>
            </a:r>
            <a:endParaRPr lang="en-US" sz="1600" i="1" dirty="0">
              <a:solidFill>
                <a:schemeClr val="accent2">
                  <a:lumMod val="20000"/>
                  <a:lumOff val="80000"/>
                </a:schemeClr>
              </a:solidFill>
            </a:endParaRPr>
          </a:p>
        </p:txBody>
      </p:sp>
    </p:spTree>
    <p:extLst>
      <p:ext uri="{BB962C8B-B14F-4D97-AF65-F5344CB8AC3E}">
        <p14:creationId xmlns:p14="http://schemas.microsoft.com/office/powerpoint/2010/main" val="25750672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600" y="3505200"/>
            <a:ext cx="8686800" cy="3152775"/>
          </a:xfrm>
          <a:prstGeom prst="rect">
            <a:avLst/>
          </a:prstGeom>
        </p:spPr>
      </p:pic>
      <p:sp>
        <p:nvSpPr>
          <p:cNvPr id="5" name="Content Placeholder 1"/>
          <p:cNvSpPr>
            <a:spLocks noGrp="1"/>
          </p:cNvSpPr>
          <p:nvPr>
            <p:ph idx="1"/>
          </p:nvPr>
        </p:nvSpPr>
        <p:spPr>
          <a:xfrm>
            <a:off x="228600" y="152398"/>
            <a:ext cx="8077200" cy="685802"/>
          </a:xfrm>
        </p:spPr>
        <p:txBody>
          <a:bodyPr anchor="t">
            <a:normAutofit/>
          </a:bodyPr>
          <a:lstStyle/>
          <a:p>
            <a:pPr marL="18288" indent="0">
              <a:buNone/>
            </a:pPr>
            <a:r>
              <a:rPr lang="en-US" sz="2800" b="1" i="1" dirty="0" smtClean="0"/>
              <a:t>Windows Performance Analyzer</a:t>
            </a:r>
            <a:endParaRPr lang="en-US" sz="2400" b="1" i="1" dirty="0" smtClean="0"/>
          </a:p>
        </p:txBody>
      </p:sp>
      <p:sp>
        <p:nvSpPr>
          <p:cNvPr id="6" name="Rounded Rectangle 5"/>
          <p:cNvSpPr/>
          <p:nvPr/>
        </p:nvSpPr>
        <p:spPr>
          <a:xfrm>
            <a:off x="561051" y="914400"/>
            <a:ext cx="2362200" cy="609600"/>
          </a:xfrm>
          <a:prstGeom prst="roundRect">
            <a:avLst/>
          </a:prstGeom>
          <a:solidFill>
            <a:srgbClr val="92D05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2060"/>
                </a:solidFill>
              </a:rPr>
              <a:t>WPR</a:t>
            </a:r>
            <a:endParaRPr lang="en-US" sz="1400" dirty="0">
              <a:solidFill>
                <a:srgbClr val="002060"/>
              </a:solidFill>
            </a:endParaRPr>
          </a:p>
        </p:txBody>
      </p:sp>
      <p:sp>
        <p:nvSpPr>
          <p:cNvPr id="7" name="Rounded Rectangle 6"/>
          <p:cNvSpPr/>
          <p:nvPr/>
        </p:nvSpPr>
        <p:spPr>
          <a:xfrm>
            <a:off x="561051" y="1674187"/>
            <a:ext cx="2362200" cy="609600"/>
          </a:xfrm>
          <a:prstGeom prst="roundRect">
            <a:avLst/>
          </a:prstGeom>
          <a:solidFill>
            <a:srgbClr val="92D05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rgbClr val="002060"/>
                </a:solidFill>
              </a:rPr>
              <a:t>XPerf</a:t>
            </a:r>
            <a:endParaRPr lang="en-US" sz="1400" dirty="0">
              <a:solidFill>
                <a:srgbClr val="002060"/>
              </a:solidFill>
            </a:endParaRPr>
          </a:p>
        </p:txBody>
      </p:sp>
      <p:sp>
        <p:nvSpPr>
          <p:cNvPr id="8" name="Rounded Rectangle 7"/>
          <p:cNvSpPr/>
          <p:nvPr/>
        </p:nvSpPr>
        <p:spPr>
          <a:xfrm>
            <a:off x="568139" y="2440613"/>
            <a:ext cx="2362200" cy="609600"/>
          </a:xfrm>
          <a:prstGeom prst="roundRect">
            <a:avLst/>
          </a:prstGeom>
          <a:solidFill>
            <a:srgbClr val="92D05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rgbClr val="002060"/>
                </a:solidFill>
              </a:rPr>
              <a:t>PerfView</a:t>
            </a:r>
            <a:endParaRPr lang="en-US" sz="1400" dirty="0">
              <a:solidFill>
                <a:srgbClr val="002060"/>
              </a:solidFill>
            </a:endParaRPr>
          </a:p>
        </p:txBody>
      </p:sp>
      <p:sp>
        <p:nvSpPr>
          <p:cNvPr id="10" name="Rectangle 9"/>
          <p:cNvSpPr/>
          <p:nvPr/>
        </p:nvSpPr>
        <p:spPr>
          <a:xfrm>
            <a:off x="4980651" y="1396851"/>
            <a:ext cx="838200" cy="1193949"/>
          </a:xfrm>
          <a:prstGeom prst="rect">
            <a:avLst/>
          </a:prstGeom>
          <a:solidFill>
            <a:srgbClr val="C2F7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t>
            </a:r>
          </a:p>
          <a:p>
            <a:pPr algn="ctr"/>
            <a:r>
              <a:rPr lang="en-US" dirty="0" smtClean="0">
                <a:solidFill>
                  <a:schemeClr val="bg1"/>
                </a:solidFill>
              </a:rPr>
              <a:t>…..</a:t>
            </a:r>
          </a:p>
          <a:p>
            <a:pPr algn="ctr"/>
            <a:r>
              <a:rPr lang="en-US" dirty="0" smtClean="0">
                <a:solidFill>
                  <a:schemeClr val="bg1"/>
                </a:solidFill>
              </a:rPr>
              <a:t>…..</a:t>
            </a:r>
          </a:p>
          <a:p>
            <a:pPr algn="ctr"/>
            <a:r>
              <a:rPr lang="en-US" dirty="0" smtClean="0">
                <a:solidFill>
                  <a:schemeClr val="bg1"/>
                </a:solidFill>
              </a:rPr>
              <a:t>…..</a:t>
            </a:r>
            <a:endParaRPr lang="en-US" dirty="0">
              <a:solidFill>
                <a:schemeClr val="bg1"/>
              </a:solidFill>
            </a:endParaRPr>
          </a:p>
        </p:txBody>
      </p:sp>
      <p:sp>
        <p:nvSpPr>
          <p:cNvPr id="11" name="Content Placeholder 1"/>
          <p:cNvSpPr txBox="1">
            <a:spLocks/>
          </p:cNvSpPr>
          <p:nvPr/>
        </p:nvSpPr>
        <p:spPr>
          <a:xfrm>
            <a:off x="4866351" y="2619928"/>
            <a:ext cx="1066800" cy="342901"/>
          </a:xfrm>
          <a:prstGeom prst="rect">
            <a:avLst/>
          </a:prstGeom>
        </p:spPr>
        <p:txBody>
          <a:bodyPr vert="horz" lIns="91440" tIns="45720" rIns="91440" bIns="45720" rtlCol="0" anchor="t">
            <a:norm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1600" b="1" i="1" dirty="0" smtClean="0"/>
              <a:t>ETL File</a:t>
            </a:r>
            <a:endParaRPr lang="en-US" sz="1400" b="1" i="1" dirty="0" smtClean="0"/>
          </a:p>
        </p:txBody>
      </p:sp>
      <p:cxnSp>
        <p:nvCxnSpPr>
          <p:cNvPr id="12" name="Straight Arrow Connector 11"/>
          <p:cNvCxnSpPr/>
          <p:nvPr/>
        </p:nvCxnSpPr>
        <p:spPr>
          <a:xfrm>
            <a:off x="2996416" y="1219200"/>
            <a:ext cx="1984235" cy="528974"/>
          </a:xfrm>
          <a:prstGeom prst="straightConnector1">
            <a:avLst/>
          </a:prstGeom>
          <a:ln w="34925" cap="sq">
            <a:solidFill>
              <a:srgbClr val="FF9999"/>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996416" y="2024596"/>
            <a:ext cx="1984235" cy="32804"/>
          </a:xfrm>
          <a:prstGeom prst="straightConnector1">
            <a:avLst/>
          </a:prstGeom>
          <a:ln w="34925" cap="sq">
            <a:solidFill>
              <a:srgbClr val="FF9999"/>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996416" y="2357774"/>
            <a:ext cx="1959293" cy="428071"/>
          </a:xfrm>
          <a:prstGeom prst="straightConnector1">
            <a:avLst/>
          </a:prstGeom>
          <a:ln w="34925" cap="sq">
            <a:solidFill>
              <a:srgbClr val="FF9999"/>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0" idx="3"/>
          </p:cNvCxnSpPr>
          <p:nvPr/>
        </p:nvCxnSpPr>
        <p:spPr>
          <a:xfrm>
            <a:off x="5818851" y="1993826"/>
            <a:ext cx="1219200" cy="1511374"/>
          </a:xfrm>
          <a:prstGeom prst="bentConnector2">
            <a:avLst/>
          </a:prstGeom>
          <a:ln w="41275">
            <a:solidFill>
              <a:srgbClr val="FFC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Content Placeholder 1"/>
          <p:cNvSpPr txBox="1">
            <a:spLocks/>
          </p:cNvSpPr>
          <p:nvPr/>
        </p:nvSpPr>
        <p:spPr>
          <a:xfrm rot="5400000">
            <a:off x="-356384" y="1882597"/>
            <a:ext cx="1295400" cy="430231"/>
          </a:xfrm>
          <a:prstGeom prst="rect">
            <a:avLst/>
          </a:prstGeom>
        </p:spPr>
        <p:txBody>
          <a:bodyPr vert="horz" lIns="91440" tIns="45720" rIns="91440" bIns="45720" rtlCol="0" anchor="t">
            <a:norm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1600" b="1" i="1" dirty="0" smtClean="0"/>
              <a:t>Collectors</a:t>
            </a:r>
            <a:endParaRPr lang="en-US" sz="1400" b="1" i="1" dirty="0" smtClean="0"/>
          </a:p>
        </p:txBody>
      </p:sp>
    </p:spTree>
    <p:extLst>
      <p:ext uri="{BB962C8B-B14F-4D97-AF65-F5344CB8AC3E}">
        <p14:creationId xmlns:p14="http://schemas.microsoft.com/office/powerpoint/2010/main" val="202135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152400" y="134470"/>
            <a:ext cx="8077200" cy="685802"/>
          </a:xfrm>
        </p:spPr>
        <p:txBody>
          <a:bodyPr anchor="t">
            <a:normAutofit/>
          </a:bodyPr>
          <a:lstStyle/>
          <a:p>
            <a:pPr marL="18288" indent="0">
              <a:buNone/>
            </a:pPr>
            <a:r>
              <a:rPr lang="en-US" sz="2800" b="1" i="1" dirty="0" smtClean="0"/>
              <a:t>Log Manager [</a:t>
            </a:r>
            <a:r>
              <a:rPr lang="en-US" sz="2800" b="1" i="1" dirty="0" err="1" smtClean="0"/>
              <a:t>LogMan</a:t>
            </a:r>
            <a:r>
              <a:rPr lang="en-US" sz="2800" b="1" i="1" dirty="0" smtClean="0"/>
              <a:t>]</a:t>
            </a:r>
            <a:endParaRPr lang="en-US" sz="2400" b="1" i="1" dirty="0" smtClean="0"/>
          </a:p>
        </p:txBody>
      </p:sp>
      <p:pic>
        <p:nvPicPr>
          <p:cNvPr id="5" name="Picture 4"/>
          <p:cNvPicPr>
            <a:picLocks noChangeAspect="1"/>
          </p:cNvPicPr>
          <p:nvPr/>
        </p:nvPicPr>
        <p:blipFill>
          <a:blip r:embed="rId3"/>
          <a:stretch>
            <a:fillRect/>
          </a:stretch>
        </p:blipFill>
        <p:spPr>
          <a:xfrm>
            <a:off x="152400" y="3657600"/>
            <a:ext cx="8839200" cy="3124200"/>
          </a:xfrm>
          <a:prstGeom prst="rect">
            <a:avLst/>
          </a:prstGeom>
        </p:spPr>
      </p:pic>
      <p:pic>
        <p:nvPicPr>
          <p:cNvPr id="2" name="Picture 1"/>
          <p:cNvPicPr>
            <a:picLocks noChangeAspect="1"/>
          </p:cNvPicPr>
          <p:nvPr/>
        </p:nvPicPr>
        <p:blipFill>
          <a:blip r:embed="rId4"/>
          <a:stretch>
            <a:fillRect/>
          </a:stretch>
        </p:blipFill>
        <p:spPr>
          <a:xfrm>
            <a:off x="152400" y="828898"/>
            <a:ext cx="8839200" cy="2676302"/>
          </a:xfrm>
          <a:prstGeom prst="rect">
            <a:avLst/>
          </a:prstGeom>
        </p:spPr>
      </p:pic>
    </p:spTree>
    <p:extLst>
      <p:ext uri="{BB962C8B-B14F-4D97-AF65-F5344CB8AC3E}">
        <p14:creationId xmlns:p14="http://schemas.microsoft.com/office/powerpoint/2010/main" val="16413110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35859" y="134470"/>
            <a:ext cx="8077200" cy="685802"/>
          </a:xfrm>
        </p:spPr>
        <p:txBody>
          <a:bodyPr anchor="t">
            <a:normAutofit/>
          </a:bodyPr>
          <a:lstStyle/>
          <a:p>
            <a:pPr marL="18288" indent="0">
              <a:buNone/>
            </a:pPr>
            <a:r>
              <a:rPr lang="en-US" sz="2800" b="1" i="1" dirty="0" err="1" smtClean="0"/>
              <a:t>TraceRpt</a:t>
            </a:r>
            <a:endParaRPr lang="en-US" sz="2400" b="1" i="1" dirty="0" smtClean="0"/>
          </a:p>
        </p:txBody>
      </p:sp>
      <p:sp>
        <p:nvSpPr>
          <p:cNvPr id="5" name="Rectangle 4"/>
          <p:cNvSpPr/>
          <p:nvPr/>
        </p:nvSpPr>
        <p:spPr>
          <a:xfrm>
            <a:off x="228600" y="1192832"/>
            <a:ext cx="8153400" cy="338554"/>
          </a:xfrm>
          <a:prstGeom prst="rect">
            <a:avLst/>
          </a:prstGeom>
        </p:spPr>
        <p:txBody>
          <a:bodyPr wrap="square">
            <a:spAutoFit/>
          </a:bodyPr>
          <a:lstStyle/>
          <a:p>
            <a:r>
              <a:rPr lang="en-US" sz="1600" i="1" dirty="0" smtClean="0"/>
              <a:t>- Processing binary ETL files into human readable formats including XML / CSV</a:t>
            </a:r>
            <a:endParaRPr lang="en-US" sz="1600" i="1" dirty="0"/>
          </a:p>
        </p:txBody>
      </p:sp>
      <p:pic>
        <p:nvPicPr>
          <p:cNvPr id="2" name="Picture 1"/>
          <p:cNvPicPr>
            <a:picLocks noChangeAspect="1"/>
          </p:cNvPicPr>
          <p:nvPr/>
        </p:nvPicPr>
        <p:blipFill>
          <a:blip r:embed="rId3"/>
          <a:stretch>
            <a:fillRect/>
          </a:stretch>
        </p:blipFill>
        <p:spPr>
          <a:xfrm>
            <a:off x="395287" y="1689706"/>
            <a:ext cx="6234113" cy="400057"/>
          </a:xfrm>
          <a:prstGeom prst="rect">
            <a:avLst/>
          </a:prstGeom>
        </p:spPr>
      </p:pic>
      <p:pic>
        <p:nvPicPr>
          <p:cNvPr id="3" name="Picture 2"/>
          <p:cNvPicPr>
            <a:picLocks noChangeAspect="1"/>
          </p:cNvPicPr>
          <p:nvPr/>
        </p:nvPicPr>
        <p:blipFill>
          <a:blip r:embed="rId4"/>
          <a:stretch>
            <a:fillRect/>
          </a:stretch>
        </p:blipFill>
        <p:spPr>
          <a:xfrm>
            <a:off x="257174" y="2600325"/>
            <a:ext cx="8505825" cy="676275"/>
          </a:xfrm>
          <a:prstGeom prst="rect">
            <a:avLst/>
          </a:prstGeom>
        </p:spPr>
      </p:pic>
      <p:pic>
        <p:nvPicPr>
          <p:cNvPr id="6" name="Picture 5"/>
          <p:cNvPicPr>
            <a:picLocks noChangeAspect="1"/>
          </p:cNvPicPr>
          <p:nvPr/>
        </p:nvPicPr>
        <p:blipFill>
          <a:blip r:embed="rId5"/>
          <a:stretch>
            <a:fillRect/>
          </a:stretch>
        </p:blipFill>
        <p:spPr>
          <a:xfrm>
            <a:off x="6791324" y="1689707"/>
            <a:ext cx="1971675" cy="596294"/>
          </a:xfrm>
          <a:prstGeom prst="rect">
            <a:avLst/>
          </a:prstGeom>
        </p:spPr>
      </p:pic>
      <p:sp>
        <p:nvSpPr>
          <p:cNvPr id="7" name="Rectangle 6"/>
          <p:cNvSpPr/>
          <p:nvPr/>
        </p:nvSpPr>
        <p:spPr>
          <a:xfrm>
            <a:off x="204061" y="2228931"/>
            <a:ext cx="8153400" cy="338554"/>
          </a:xfrm>
          <a:prstGeom prst="rect">
            <a:avLst/>
          </a:prstGeom>
        </p:spPr>
        <p:txBody>
          <a:bodyPr wrap="square">
            <a:spAutoFit/>
          </a:bodyPr>
          <a:lstStyle/>
          <a:p>
            <a:r>
              <a:rPr lang="en-US" sz="1600" i="1" dirty="0" smtClean="0"/>
              <a:t>- Xml (default) or Html based report for generated events data</a:t>
            </a:r>
            <a:endParaRPr lang="en-US" sz="1600" i="1" dirty="0"/>
          </a:p>
        </p:txBody>
      </p:sp>
      <p:sp>
        <p:nvSpPr>
          <p:cNvPr id="8" name="Rectangle 7"/>
          <p:cNvSpPr/>
          <p:nvPr/>
        </p:nvSpPr>
        <p:spPr>
          <a:xfrm>
            <a:off x="230052" y="793904"/>
            <a:ext cx="8153400" cy="338554"/>
          </a:xfrm>
          <a:prstGeom prst="rect">
            <a:avLst/>
          </a:prstGeom>
        </p:spPr>
        <p:txBody>
          <a:bodyPr wrap="square">
            <a:spAutoFit/>
          </a:bodyPr>
          <a:lstStyle/>
          <a:p>
            <a:r>
              <a:rPr lang="en-US" sz="1600" i="1" dirty="0" smtClean="0"/>
              <a:t>- Command line utility</a:t>
            </a:r>
            <a:endParaRPr lang="en-US" sz="1600" i="1" dirty="0"/>
          </a:p>
        </p:txBody>
      </p:sp>
      <p:sp>
        <p:nvSpPr>
          <p:cNvPr id="9" name="Content Placeholder 1"/>
          <p:cNvSpPr txBox="1">
            <a:spLocks/>
          </p:cNvSpPr>
          <p:nvPr/>
        </p:nvSpPr>
        <p:spPr>
          <a:xfrm>
            <a:off x="35859" y="3382474"/>
            <a:ext cx="8077200" cy="593670"/>
          </a:xfrm>
          <a:prstGeom prst="rect">
            <a:avLst/>
          </a:prstGeom>
        </p:spPr>
        <p:txBody>
          <a:bodyPr vert="horz" lIns="91440" tIns="45720" rIns="91440" bIns="45720" rtlCol="0" anchor="t">
            <a:norm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endParaRPr lang="en-US" sz="2400" b="1" i="1" dirty="0" smtClean="0"/>
          </a:p>
        </p:txBody>
      </p:sp>
    </p:spTree>
    <p:extLst>
      <p:ext uri="{BB962C8B-B14F-4D97-AF65-F5344CB8AC3E}">
        <p14:creationId xmlns:p14="http://schemas.microsoft.com/office/powerpoint/2010/main" val="3830648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533400" y="685801"/>
            <a:ext cx="8077200" cy="5257799"/>
          </a:xfrm>
        </p:spPr>
        <p:txBody>
          <a:bodyPr anchor="t">
            <a:normAutofit/>
          </a:bodyPr>
          <a:lstStyle/>
          <a:p>
            <a:pPr marL="18288" indent="0">
              <a:buNone/>
            </a:pPr>
            <a:r>
              <a:rPr lang="en-US" sz="3200" b="1" i="1" dirty="0" smtClean="0"/>
              <a:t>Session Agenda?</a:t>
            </a:r>
          </a:p>
          <a:p>
            <a:pPr marL="18288" indent="0">
              <a:buNone/>
            </a:pPr>
            <a:endParaRPr lang="en-US" sz="3200" b="1" dirty="0"/>
          </a:p>
          <a:p>
            <a:pPr>
              <a:buFontTx/>
              <a:buChar char="-"/>
            </a:pPr>
            <a:r>
              <a:rPr lang="en-US" sz="2400" b="1" i="1" dirty="0" smtClean="0"/>
              <a:t>What is Semantic??</a:t>
            </a:r>
          </a:p>
          <a:p>
            <a:pPr>
              <a:buFontTx/>
              <a:buChar char="-"/>
            </a:pPr>
            <a:endParaRPr lang="en-US" sz="1100" b="1" i="1" dirty="0" smtClean="0"/>
          </a:p>
          <a:p>
            <a:pPr>
              <a:buFontTx/>
              <a:buChar char="-"/>
            </a:pPr>
            <a:r>
              <a:rPr lang="en-US" sz="2400" b="1" i="1" dirty="0" smtClean="0"/>
              <a:t>Event Source API</a:t>
            </a:r>
          </a:p>
          <a:p>
            <a:pPr marL="18288" indent="0">
              <a:buNone/>
            </a:pPr>
            <a:endParaRPr lang="en-US" sz="800" b="1" i="1" dirty="0" smtClean="0"/>
          </a:p>
          <a:p>
            <a:pPr>
              <a:buFontTx/>
              <a:buChar char="-"/>
            </a:pPr>
            <a:r>
              <a:rPr lang="en-US" sz="2400" b="1" i="1" dirty="0" smtClean="0"/>
              <a:t>Semantic Logging Application Block</a:t>
            </a:r>
          </a:p>
          <a:p>
            <a:pPr>
              <a:buFontTx/>
              <a:buChar char="-"/>
            </a:pPr>
            <a:endParaRPr lang="en-US" sz="1000" b="1" i="1" dirty="0" smtClean="0"/>
          </a:p>
          <a:p>
            <a:pPr>
              <a:buFontTx/>
              <a:buChar char="-"/>
            </a:pPr>
            <a:r>
              <a:rPr lang="en-US" sz="2400" b="1" i="1" dirty="0" smtClean="0"/>
              <a:t>Event </a:t>
            </a:r>
            <a:r>
              <a:rPr lang="en-US" sz="2400" b="1" i="1" dirty="0"/>
              <a:t>Source &amp; ETW Tools</a:t>
            </a:r>
          </a:p>
          <a:p>
            <a:pPr>
              <a:buFontTx/>
              <a:buChar char="-"/>
            </a:pPr>
            <a:endParaRPr lang="en-US" sz="1000" b="1" i="1" dirty="0" smtClean="0"/>
          </a:p>
          <a:p>
            <a:pPr>
              <a:buFontTx/>
              <a:buChar char="-"/>
            </a:pPr>
            <a:r>
              <a:rPr lang="en-US" sz="2400" b="1" i="1" dirty="0" smtClean="0"/>
              <a:t>Event Source &amp; Transfer Events</a:t>
            </a:r>
          </a:p>
          <a:p>
            <a:pPr>
              <a:buFontTx/>
              <a:buChar char="-"/>
            </a:pPr>
            <a:endParaRPr lang="en-US" sz="1100" b="1" i="1" dirty="0" smtClean="0"/>
          </a:p>
          <a:p>
            <a:pPr>
              <a:buFontTx/>
              <a:buChar char="-"/>
            </a:pPr>
            <a:r>
              <a:rPr lang="en-US" sz="2400" b="1" i="1" dirty="0" smtClean="0"/>
              <a:t>Event Source &amp; Windows Event Logs</a:t>
            </a:r>
          </a:p>
          <a:p>
            <a:pPr>
              <a:buFontTx/>
              <a:buChar char="-"/>
            </a:pPr>
            <a:endParaRPr lang="en-US" sz="2400" b="1" i="1" dirty="0"/>
          </a:p>
          <a:p>
            <a:pPr>
              <a:buFontTx/>
              <a:buChar char="-"/>
            </a:pPr>
            <a:endParaRPr lang="en-US" dirty="0" smtClean="0"/>
          </a:p>
        </p:txBody>
      </p:sp>
    </p:spTree>
    <p:extLst>
      <p:ext uri="{BB962C8B-B14F-4D97-AF65-F5344CB8AC3E}">
        <p14:creationId xmlns:p14="http://schemas.microsoft.com/office/powerpoint/2010/main" val="15203132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152400" y="304801"/>
            <a:ext cx="7010400" cy="457200"/>
          </a:xfrm>
        </p:spPr>
        <p:txBody>
          <a:bodyPr anchor="t">
            <a:normAutofit fontScale="85000" lnSpcReduction="20000"/>
          </a:bodyPr>
          <a:lstStyle/>
          <a:p>
            <a:pPr marL="18288" indent="0">
              <a:buNone/>
            </a:pPr>
            <a:r>
              <a:rPr lang="en-US" sz="3200" b="1" i="1" dirty="0" smtClean="0"/>
              <a:t>Activity Id for Events [</a:t>
            </a:r>
            <a:r>
              <a:rPr lang="en-US" sz="2400" b="1" i="1" dirty="0" smtClean="0"/>
              <a:t>Transfer Event</a:t>
            </a:r>
            <a:r>
              <a:rPr lang="en-US" sz="3200" b="1" i="1" dirty="0" smtClean="0"/>
              <a:t>]</a:t>
            </a:r>
            <a:endParaRPr lang="en-US" sz="2800" b="1" i="1" dirty="0" smtClean="0"/>
          </a:p>
        </p:txBody>
      </p:sp>
      <p:sp>
        <p:nvSpPr>
          <p:cNvPr id="6" name="Rectangle 5"/>
          <p:cNvSpPr/>
          <p:nvPr/>
        </p:nvSpPr>
        <p:spPr>
          <a:xfrm>
            <a:off x="152400" y="730038"/>
            <a:ext cx="5311587" cy="338554"/>
          </a:xfrm>
          <a:prstGeom prst="rect">
            <a:avLst/>
          </a:prstGeom>
        </p:spPr>
        <p:txBody>
          <a:bodyPr wrap="square">
            <a:spAutoFit/>
          </a:bodyPr>
          <a:lstStyle/>
          <a:p>
            <a:pPr marL="18288">
              <a:spcBef>
                <a:spcPct val="20000"/>
              </a:spcBef>
              <a:buSzPct val="60000"/>
            </a:pPr>
            <a:r>
              <a:rPr lang="en-US" sz="1600" b="1" i="1" dirty="0" smtClean="0">
                <a:solidFill>
                  <a:srgbClr val="C2F7FE"/>
                </a:solidFill>
                <a:effectLst>
                  <a:outerShdw blurRad="38100" dist="38100" dir="2700000" algn="tl">
                    <a:srgbClr val="000000">
                      <a:alpha val="43137"/>
                    </a:srgbClr>
                  </a:outerShdw>
                </a:effectLst>
              </a:rPr>
              <a:t>Grouping related events from more than one component</a:t>
            </a:r>
            <a:endParaRPr lang="en-US" sz="1600" b="1" i="1" dirty="0">
              <a:solidFill>
                <a:srgbClr val="C2F7FE"/>
              </a:solidFill>
              <a:effectLst>
                <a:outerShdw blurRad="38100" dist="38100" dir="2700000" algn="tl">
                  <a:srgbClr val="000000">
                    <a:alpha val="43137"/>
                  </a:srgbClr>
                </a:outerShdw>
              </a:effectLst>
            </a:endParaRPr>
          </a:p>
        </p:txBody>
      </p:sp>
      <p:cxnSp>
        <p:nvCxnSpPr>
          <p:cNvPr id="7" name="Straight Arrow Connector 6"/>
          <p:cNvCxnSpPr/>
          <p:nvPr/>
        </p:nvCxnSpPr>
        <p:spPr>
          <a:xfrm flipV="1">
            <a:off x="5486399" y="434370"/>
            <a:ext cx="891989" cy="411128"/>
          </a:xfrm>
          <a:prstGeom prst="straightConnector1">
            <a:avLst/>
          </a:prstGeom>
          <a:ln w="34925">
            <a:solidFill>
              <a:srgbClr val="FF9999"/>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400800" y="136469"/>
            <a:ext cx="2590800" cy="634020"/>
          </a:xfrm>
          <a:prstGeom prst="rect">
            <a:avLst/>
          </a:prstGeom>
        </p:spPr>
        <p:txBody>
          <a:bodyPr wrap="square">
            <a:spAutoFit/>
          </a:bodyPr>
          <a:lstStyle/>
          <a:p>
            <a:pPr marL="18288">
              <a:spcBef>
                <a:spcPct val="20000"/>
              </a:spcBef>
              <a:buSzPct val="60000"/>
            </a:pPr>
            <a:r>
              <a:rPr lang="en-US" sz="1600" b="1" i="1" dirty="0" smtClean="0">
                <a:solidFill>
                  <a:srgbClr val="FFC000"/>
                </a:solidFill>
                <a:effectLst>
                  <a:outerShdw blurRad="38100" dist="38100" dir="2700000" algn="tl">
                    <a:srgbClr val="000000">
                      <a:alpha val="43137"/>
                    </a:srgbClr>
                  </a:outerShdw>
                </a:effectLst>
              </a:rPr>
              <a:t>Helps in understanding </a:t>
            </a:r>
          </a:p>
          <a:p>
            <a:pPr marL="18288">
              <a:spcBef>
                <a:spcPct val="20000"/>
              </a:spcBef>
              <a:buSzPct val="60000"/>
            </a:pPr>
            <a:r>
              <a:rPr lang="en-US" sz="1600" b="1" i="1" dirty="0" smtClean="0">
                <a:solidFill>
                  <a:srgbClr val="FFC000"/>
                </a:solidFill>
                <a:effectLst>
                  <a:outerShdw blurRad="38100" dist="38100" dir="2700000" algn="tl">
                    <a:srgbClr val="000000">
                      <a:alpha val="43137"/>
                    </a:srgbClr>
                  </a:outerShdw>
                </a:effectLst>
              </a:rPr>
              <a:t>End-to-End scenarios</a:t>
            </a:r>
            <a:endParaRPr lang="en-US" sz="1600" b="1" i="1" dirty="0">
              <a:solidFill>
                <a:srgbClr val="FFC000"/>
              </a:solidFill>
              <a:effectLst>
                <a:outerShdw blurRad="38100" dist="38100" dir="2700000" algn="tl">
                  <a:srgbClr val="000000">
                    <a:alpha val="43137"/>
                  </a:srgbClr>
                </a:outerShdw>
              </a:effectLst>
            </a:endParaRPr>
          </a:p>
        </p:txBody>
      </p:sp>
      <p:sp>
        <p:nvSpPr>
          <p:cNvPr id="12" name="Rectangle 11"/>
          <p:cNvSpPr/>
          <p:nvPr/>
        </p:nvSpPr>
        <p:spPr>
          <a:xfrm>
            <a:off x="6378388" y="838200"/>
            <a:ext cx="2613212" cy="830997"/>
          </a:xfrm>
          <a:prstGeom prst="rect">
            <a:avLst/>
          </a:prstGeom>
        </p:spPr>
        <p:txBody>
          <a:bodyPr wrap="square">
            <a:spAutoFit/>
          </a:bodyPr>
          <a:lstStyle/>
          <a:p>
            <a:pPr marL="18288">
              <a:spcBef>
                <a:spcPct val="20000"/>
              </a:spcBef>
              <a:buSzPct val="60000"/>
            </a:pPr>
            <a:r>
              <a:rPr lang="en-US" sz="1600" b="1" i="1" dirty="0" smtClean="0">
                <a:solidFill>
                  <a:srgbClr val="FFC000"/>
                </a:solidFill>
                <a:effectLst>
                  <a:outerShdw blurRad="38100" dist="38100" dir="2700000" algn="tl">
                    <a:srgbClr val="000000">
                      <a:alpha val="43137"/>
                    </a:srgbClr>
                  </a:outerShdw>
                </a:effectLst>
              </a:rPr>
              <a:t>Supported in both Manifest based and Classic ETW provider</a:t>
            </a:r>
            <a:endParaRPr lang="en-US" sz="1600" b="1" i="1" dirty="0">
              <a:solidFill>
                <a:srgbClr val="FFC000"/>
              </a:solidFill>
              <a:effectLst>
                <a:outerShdw blurRad="38100" dist="38100" dir="2700000" algn="tl">
                  <a:srgbClr val="000000">
                    <a:alpha val="43137"/>
                  </a:srgbClr>
                </a:outerShdw>
              </a:effectLst>
            </a:endParaRPr>
          </a:p>
        </p:txBody>
      </p:sp>
      <p:cxnSp>
        <p:nvCxnSpPr>
          <p:cNvPr id="13" name="Straight Arrow Connector 12"/>
          <p:cNvCxnSpPr/>
          <p:nvPr/>
        </p:nvCxnSpPr>
        <p:spPr>
          <a:xfrm>
            <a:off x="5486399" y="988823"/>
            <a:ext cx="891989" cy="382777"/>
          </a:xfrm>
          <a:prstGeom prst="straightConnector1">
            <a:avLst/>
          </a:prstGeom>
          <a:ln w="34925">
            <a:solidFill>
              <a:srgbClr val="FF9999"/>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3"/>
          <a:stretch>
            <a:fillRect/>
          </a:stretch>
        </p:blipFill>
        <p:spPr>
          <a:xfrm>
            <a:off x="795618" y="3529089"/>
            <a:ext cx="8204930" cy="296223"/>
          </a:xfrm>
          <a:prstGeom prst="rect">
            <a:avLst/>
          </a:prstGeom>
        </p:spPr>
      </p:pic>
      <p:sp>
        <p:nvSpPr>
          <p:cNvPr id="19" name="Rectangle 18"/>
          <p:cNvSpPr/>
          <p:nvPr/>
        </p:nvSpPr>
        <p:spPr>
          <a:xfrm>
            <a:off x="152400" y="3114333"/>
            <a:ext cx="2590800" cy="338554"/>
          </a:xfrm>
          <a:prstGeom prst="rect">
            <a:avLst/>
          </a:prstGeom>
        </p:spPr>
        <p:txBody>
          <a:bodyPr wrap="square">
            <a:spAutoFit/>
          </a:bodyPr>
          <a:lstStyle/>
          <a:p>
            <a:pPr marL="18288">
              <a:spcBef>
                <a:spcPct val="20000"/>
              </a:spcBef>
              <a:buSzPct val="60000"/>
            </a:pPr>
            <a:r>
              <a:rPr lang="en-US" sz="1600" b="1" i="1" dirty="0" smtClean="0">
                <a:solidFill>
                  <a:srgbClr val="C2F7FE"/>
                </a:solidFill>
                <a:effectLst>
                  <a:outerShdw blurRad="38100" dist="38100" dir="2700000" algn="tl">
                    <a:srgbClr val="000000">
                      <a:alpha val="43137"/>
                    </a:srgbClr>
                  </a:outerShdw>
                </a:effectLst>
              </a:rPr>
              <a:t>EventSource</a:t>
            </a:r>
            <a:endParaRPr lang="en-US" sz="1600" b="1" i="1" dirty="0">
              <a:solidFill>
                <a:srgbClr val="C2F7FE"/>
              </a:solidFill>
              <a:effectLst>
                <a:outerShdw blurRad="38100" dist="38100" dir="2700000" algn="tl">
                  <a:srgbClr val="000000">
                    <a:alpha val="43137"/>
                  </a:srgbClr>
                </a:outerShdw>
              </a:effectLst>
            </a:endParaRPr>
          </a:p>
        </p:txBody>
      </p:sp>
      <p:pic>
        <p:nvPicPr>
          <p:cNvPr id="23" name="Picture 22"/>
          <p:cNvPicPr>
            <a:picLocks noChangeAspect="1"/>
          </p:cNvPicPr>
          <p:nvPr/>
        </p:nvPicPr>
        <p:blipFill>
          <a:blip r:embed="rId4"/>
          <a:stretch>
            <a:fillRect/>
          </a:stretch>
        </p:blipFill>
        <p:spPr>
          <a:xfrm>
            <a:off x="814668" y="3910089"/>
            <a:ext cx="8176932" cy="686725"/>
          </a:xfrm>
          <a:prstGeom prst="rect">
            <a:avLst/>
          </a:prstGeom>
        </p:spPr>
      </p:pic>
      <p:cxnSp>
        <p:nvCxnSpPr>
          <p:cNvPr id="24" name="Elbow Connector 23"/>
          <p:cNvCxnSpPr>
            <a:endCxn id="23" idx="1"/>
          </p:cNvCxnSpPr>
          <p:nvPr/>
        </p:nvCxnSpPr>
        <p:spPr>
          <a:xfrm rot="16200000" flipH="1">
            <a:off x="189328" y="3628112"/>
            <a:ext cx="800564" cy="450116"/>
          </a:xfrm>
          <a:prstGeom prst="bentConnector2">
            <a:avLst/>
          </a:prstGeom>
          <a:ln w="31750">
            <a:solidFill>
              <a:srgbClr val="FF9999"/>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a:off x="364553" y="3540755"/>
            <a:ext cx="431065" cy="136446"/>
          </a:xfrm>
          <a:prstGeom prst="bentConnector3">
            <a:avLst>
              <a:gd name="adj1" fmla="val 1972"/>
            </a:avLst>
          </a:prstGeom>
          <a:ln w="31750">
            <a:solidFill>
              <a:srgbClr val="FF9999"/>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a:blip r:embed="rId5"/>
          <a:stretch>
            <a:fillRect/>
          </a:stretch>
        </p:blipFill>
        <p:spPr>
          <a:xfrm>
            <a:off x="228600" y="1995271"/>
            <a:ext cx="5257799" cy="837275"/>
          </a:xfrm>
          <a:prstGeom prst="rect">
            <a:avLst/>
          </a:prstGeom>
        </p:spPr>
      </p:pic>
      <p:sp>
        <p:nvSpPr>
          <p:cNvPr id="48" name="Rectangle 47"/>
          <p:cNvSpPr/>
          <p:nvPr/>
        </p:nvSpPr>
        <p:spPr>
          <a:xfrm>
            <a:off x="152400" y="1625014"/>
            <a:ext cx="5943600" cy="383312"/>
          </a:xfrm>
          <a:prstGeom prst="rect">
            <a:avLst/>
          </a:prstGeom>
        </p:spPr>
        <p:txBody>
          <a:bodyPr wrap="square">
            <a:spAutoFit/>
          </a:bodyPr>
          <a:lstStyle/>
          <a:p>
            <a:pPr marL="18288">
              <a:spcBef>
                <a:spcPct val="20000"/>
              </a:spcBef>
              <a:buSzPct val="60000"/>
            </a:pPr>
            <a:r>
              <a:rPr lang="en-US" b="1" i="1" dirty="0" smtClean="0">
                <a:solidFill>
                  <a:srgbClr val="C2F7FE"/>
                </a:solidFill>
                <a:effectLst>
                  <a:outerShdw blurRad="38100" dist="38100" dir="2700000" algn="tl">
                    <a:srgbClr val="000000">
                      <a:alpha val="43137"/>
                    </a:srgbClr>
                  </a:outerShdw>
                </a:effectLst>
              </a:rPr>
              <a:t>Additional WriteEvent</a:t>
            </a:r>
            <a:r>
              <a:rPr lang="en-US" b="1" i="1" dirty="0">
                <a:solidFill>
                  <a:srgbClr val="C2F7FE"/>
                </a:solidFill>
                <a:effectLst>
                  <a:outerShdw blurRad="38100" dist="38100" dir="2700000" algn="tl">
                    <a:srgbClr val="000000">
                      <a:alpha val="43137"/>
                    </a:srgbClr>
                  </a:outerShdw>
                </a:effectLst>
              </a:rPr>
              <a:t> </a:t>
            </a:r>
            <a:r>
              <a:rPr lang="en-US" b="1" i="1" dirty="0" smtClean="0">
                <a:solidFill>
                  <a:srgbClr val="C2F7FE"/>
                </a:solidFill>
                <a:effectLst>
                  <a:outerShdw blurRad="38100" dist="38100" dir="2700000" algn="tl">
                    <a:srgbClr val="000000">
                      <a:alpha val="43137"/>
                    </a:srgbClr>
                  </a:outerShdw>
                </a:effectLst>
              </a:rPr>
              <a:t>like methods</a:t>
            </a:r>
            <a:endParaRPr lang="en-US" b="1" i="1" dirty="0">
              <a:solidFill>
                <a:srgbClr val="C2F7FE"/>
              </a:solidFill>
              <a:effectLst>
                <a:outerShdw blurRad="38100" dist="38100" dir="2700000" algn="tl">
                  <a:srgbClr val="000000">
                    <a:alpha val="43137"/>
                  </a:srgbClr>
                </a:outerShdw>
              </a:effectLst>
            </a:endParaRPr>
          </a:p>
        </p:txBody>
      </p:sp>
      <p:pic>
        <p:nvPicPr>
          <p:cNvPr id="49" name="Picture 48"/>
          <p:cNvPicPr>
            <a:picLocks noChangeAspect="1"/>
          </p:cNvPicPr>
          <p:nvPr/>
        </p:nvPicPr>
        <p:blipFill>
          <a:blip r:embed="rId6"/>
          <a:stretch>
            <a:fillRect/>
          </a:stretch>
        </p:blipFill>
        <p:spPr>
          <a:xfrm>
            <a:off x="5653088" y="2057591"/>
            <a:ext cx="3338512" cy="774955"/>
          </a:xfrm>
          <a:prstGeom prst="rect">
            <a:avLst/>
          </a:prstGeom>
        </p:spPr>
      </p:pic>
      <p:pic>
        <p:nvPicPr>
          <p:cNvPr id="51" name="Picture 50"/>
          <p:cNvPicPr>
            <a:picLocks noChangeAspect="1"/>
          </p:cNvPicPr>
          <p:nvPr/>
        </p:nvPicPr>
        <p:blipFill>
          <a:blip r:embed="rId7"/>
          <a:stretch>
            <a:fillRect/>
          </a:stretch>
        </p:blipFill>
        <p:spPr>
          <a:xfrm>
            <a:off x="795618" y="5023917"/>
            <a:ext cx="8204930" cy="341949"/>
          </a:xfrm>
          <a:prstGeom prst="rect">
            <a:avLst/>
          </a:prstGeom>
        </p:spPr>
      </p:pic>
      <p:sp>
        <p:nvSpPr>
          <p:cNvPr id="55" name="Rectangle 54"/>
          <p:cNvSpPr/>
          <p:nvPr/>
        </p:nvSpPr>
        <p:spPr>
          <a:xfrm>
            <a:off x="135679" y="6087060"/>
            <a:ext cx="2378921" cy="338554"/>
          </a:xfrm>
          <a:prstGeom prst="rect">
            <a:avLst/>
          </a:prstGeom>
        </p:spPr>
        <p:txBody>
          <a:bodyPr wrap="none">
            <a:spAutoFit/>
          </a:bodyPr>
          <a:lstStyle/>
          <a:p>
            <a:pPr marL="18288">
              <a:spcBef>
                <a:spcPct val="20000"/>
              </a:spcBef>
              <a:buSzPct val="60000"/>
            </a:pPr>
            <a:r>
              <a:rPr lang="en-US" sz="1600" b="1" i="1" dirty="0" err="1">
                <a:solidFill>
                  <a:srgbClr val="C2F7FE"/>
                </a:solidFill>
                <a:effectLst>
                  <a:outerShdw blurRad="38100" dist="38100" dir="2700000" algn="tl">
                    <a:srgbClr val="000000">
                      <a:alpha val="43137"/>
                    </a:srgbClr>
                  </a:outerShdw>
                </a:effectLst>
              </a:rPr>
              <a:t>EventWrittenEventArgs</a:t>
            </a:r>
            <a:endParaRPr lang="en-US" sz="2000" b="1" i="1" dirty="0">
              <a:solidFill>
                <a:srgbClr val="C2F7FE"/>
              </a:solidFill>
              <a:effectLst>
                <a:outerShdw blurRad="38100" dist="38100" dir="2700000" algn="tl">
                  <a:srgbClr val="000000">
                    <a:alpha val="43137"/>
                  </a:srgbClr>
                </a:outerShdw>
              </a:effectLst>
            </a:endParaRPr>
          </a:p>
        </p:txBody>
      </p:sp>
      <p:cxnSp>
        <p:nvCxnSpPr>
          <p:cNvPr id="56" name="Elbow Connector 55"/>
          <p:cNvCxnSpPr/>
          <p:nvPr/>
        </p:nvCxnSpPr>
        <p:spPr>
          <a:xfrm rot="5400000" flipH="1" flipV="1">
            <a:off x="178341" y="5416998"/>
            <a:ext cx="803486" cy="431064"/>
          </a:xfrm>
          <a:prstGeom prst="bentConnector3">
            <a:avLst>
              <a:gd name="adj1" fmla="val 101534"/>
            </a:avLst>
          </a:prstGeom>
          <a:ln w="31750">
            <a:solidFill>
              <a:srgbClr val="FF9999"/>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64" name="Picture 63"/>
          <p:cNvPicPr>
            <a:picLocks noChangeAspect="1"/>
          </p:cNvPicPr>
          <p:nvPr/>
        </p:nvPicPr>
        <p:blipFill>
          <a:blip r:embed="rId8"/>
          <a:stretch>
            <a:fillRect/>
          </a:stretch>
        </p:blipFill>
        <p:spPr>
          <a:xfrm>
            <a:off x="795617" y="5435014"/>
            <a:ext cx="8237870" cy="313470"/>
          </a:xfrm>
          <a:prstGeom prst="rect">
            <a:avLst/>
          </a:prstGeom>
        </p:spPr>
      </p:pic>
      <p:cxnSp>
        <p:nvCxnSpPr>
          <p:cNvPr id="68" name="Elbow Connector 67"/>
          <p:cNvCxnSpPr/>
          <p:nvPr/>
        </p:nvCxnSpPr>
        <p:spPr>
          <a:xfrm>
            <a:off x="364550" y="5603211"/>
            <a:ext cx="450118" cy="2514"/>
          </a:xfrm>
          <a:prstGeom prst="bentConnector3">
            <a:avLst>
              <a:gd name="adj1" fmla="val 50000"/>
            </a:avLst>
          </a:prstGeom>
          <a:ln w="31750">
            <a:solidFill>
              <a:srgbClr val="FF9999"/>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3390033" y="6071976"/>
            <a:ext cx="3328358" cy="338554"/>
          </a:xfrm>
          <a:prstGeom prst="rect">
            <a:avLst/>
          </a:prstGeom>
        </p:spPr>
        <p:txBody>
          <a:bodyPr wrap="square">
            <a:spAutoFit/>
          </a:bodyPr>
          <a:lstStyle/>
          <a:p>
            <a:pPr marL="18288">
              <a:spcBef>
                <a:spcPct val="20000"/>
              </a:spcBef>
              <a:buSzPct val="60000"/>
            </a:pPr>
            <a:r>
              <a:rPr lang="en-US" sz="1600" b="1" i="1" dirty="0" err="1" smtClean="0">
                <a:solidFill>
                  <a:srgbClr val="FFC000"/>
                </a:solidFill>
                <a:effectLst>
                  <a:outerShdw blurRad="38100" dist="38100" dir="2700000" algn="tl">
                    <a:srgbClr val="000000">
                      <a:alpha val="43137"/>
                    </a:srgbClr>
                  </a:outerShdw>
                </a:effectLst>
              </a:rPr>
              <a:t>EventListener.OnEventWritten</a:t>
            </a:r>
            <a:r>
              <a:rPr lang="en-US" sz="1600" b="1" i="1" dirty="0" smtClean="0">
                <a:solidFill>
                  <a:srgbClr val="FFC000"/>
                </a:solidFill>
                <a:effectLst>
                  <a:outerShdw blurRad="38100" dist="38100" dir="2700000" algn="tl">
                    <a:srgbClr val="000000">
                      <a:alpha val="43137"/>
                    </a:srgbClr>
                  </a:outerShdw>
                </a:effectLst>
              </a:rPr>
              <a:t>()</a:t>
            </a:r>
            <a:endParaRPr lang="en-US" sz="1600" b="1" i="1" dirty="0">
              <a:solidFill>
                <a:srgbClr val="FFC000"/>
              </a:solidFill>
              <a:effectLst>
                <a:outerShdw blurRad="38100" dist="38100" dir="2700000" algn="tl">
                  <a:srgbClr val="000000">
                    <a:alpha val="43137"/>
                  </a:srgbClr>
                </a:outerShdw>
              </a:effectLst>
            </a:endParaRPr>
          </a:p>
        </p:txBody>
      </p:sp>
      <p:cxnSp>
        <p:nvCxnSpPr>
          <p:cNvPr id="74" name="Straight Arrow Connector 73"/>
          <p:cNvCxnSpPr>
            <a:stCxn id="55" idx="3"/>
          </p:cNvCxnSpPr>
          <p:nvPr/>
        </p:nvCxnSpPr>
        <p:spPr>
          <a:xfrm flipV="1">
            <a:off x="2514600" y="6247310"/>
            <a:ext cx="878308" cy="9027"/>
          </a:xfrm>
          <a:prstGeom prst="straightConnector1">
            <a:avLst/>
          </a:prstGeom>
          <a:ln w="34925">
            <a:solidFill>
              <a:srgbClr val="FF9999"/>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3624532" y="6477000"/>
            <a:ext cx="2057936" cy="338554"/>
          </a:xfrm>
          <a:prstGeom prst="rect">
            <a:avLst/>
          </a:prstGeom>
        </p:spPr>
        <p:txBody>
          <a:bodyPr wrap="none">
            <a:spAutoFit/>
          </a:bodyPr>
          <a:lstStyle/>
          <a:p>
            <a:pPr marL="18288">
              <a:spcBef>
                <a:spcPct val="20000"/>
              </a:spcBef>
              <a:buSzPct val="60000"/>
            </a:pPr>
            <a:r>
              <a:rPr lang="en-US" sz="1600" b="1" i="1" dirty="0" err="1" smtClean="0">
                <a:solidFill>
                  <a:srgbClr val="92D050"/>
                </a:solidFill>
                <a:effectLst>
                  <a:outerShdw blurRad="38100" dist="38100" dir="2700000" algn="tl">
                    <a:srgbClr val="000000">
                      <a:alpha val="43137"/>
                    </a:srgbClr>
                  </a:outerShdw>
                </a:effectLst>
              </a:rPr>
              <a:t>.net</a:t>
            </a:r>
            <a:r>
              <a:rPr lang="en-US" sz="1600" b="1" i="1" dirty="0" smtClean="0">
                <a:solidFill>
                  <a:srgbClr val="92D050"/>
                </a:solidFill>
                <a:effectLst>
                  <a:outerShdw blurRad="38100" dist="38100" dir="2700000" algn="tl">
                    <a:srgbClr val="000000">
                      <a:alpha val="43137"/>
                    </a:srgbClr>
                  </a:outerShdw>
                </a:effectLst>
              </a:rPr>
              <a:t> framework 4.5.1</a:t>
            </a:r>
            <a:endParaRPr lang="en-US" sz="2000" b="1" i="1" dirty="0">
              <a:solidFill>
                <a:srgbClr val="92D050"/>
              </a:solidFill>
              <a:effectLst>
                <a:outerShdw blurRad="38100" dist="38100" dir="2700000" algn="tl">
                  <a:srgbClr val="000000">
                    <a:alpha val="43137"/>
                  </a:srgbClr>
                </a:outerShdw>
              </a:effectLst>
            </a:endParaRPr>
          </a:p>
        </p:txBody>
      </p:sp>
      <p:cxnSp>
        <p:nvCxnSpPr>
          <p:cNvPr id="84" name="Elbow Connector 83"/>
          <p:cNvCxnSpPr/>
          <p:nvPr/>
        </p:nvCxnSpPr>
        <p:spPr>
          <a:xfrm rot="5400000" flipH="1" flipV="1">
            <a:off x="195262" y="3001834"/>
            <a:ext cx="338576" cy="12700"/>
          </a:xfrm>
          <a:prstGeom prst="bentConnector3">
            <a:avLst>
              <a:gd name="adj1" fmla="val 50000"/>
            </a:avLst>
          </a:prstGeom>
          <a:ln w="31750">
            <a:solidFill>
              <a:srgbClr val="FF9999"/>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89" name="Picture 88"/>
          <p:cNvPicPr>
            <a:picLocks noChangeAspect="1"/>
          </p:cNvPicPr>
          <p:nvPr/>
        </p:nvPicPr>
        <p:blipFill>
          <a:blip r:embed="rId9"/>
          <a:stretch>
            <a:fillRect/>
          </a:stretch>
        </p:blipFill>
        <p:spPr>
          <a:xfrm>
            <a:off x="978482" y="2137998"/>
            <a:ext cx="7016176" cy="3430344"/>
          </a:xfrm>
          <a:prstGeom prst="rect">
            <a:avLst/>
          </a:prstGeom>
        </p:spPr>
      </p:pic>
      <p:sp>
        <p:nvSpPr>
          <p:cNvPr id="93" name="Rectangle 92"/>
          <p:cNvSpPr/>
          <p:nvPr/>
        </p:nvSpPr>
        <p:spPr>
          <a:xfrm>
            <a:off x="152400" y="990600"/>
            <a:ext cx="4191000" cy="338554"/>
          </a:xfrm>
          <a:prstGeom prst="rect">
            <a:avLst/>
          </a:prstGeom>
        </p:spPr>
        <p:txBody>
          <a:bodyPr wrap="square">
            <a:spAutoFit/>
          </a:bodyPr>
          <a:lstStyle/>
          <a:p>
            <a:pPr marL="18288">
              <a:spcBef>
                <a:spcPct val="20000"/>
              </a:spcBef>
              <a:buSzPct val="60000"/>
            </a:pPr>
            <a:r>
              <a:rPr lang="en-US" sz="1600" b="1" i="1" dirty="0" smtClean="0">
                <a:solidFill>
                  <a:srgbClr val="C2F7FE"/>
                </a:solidFill>
                <a:effectLst>
                  <a:outerShdw blurRad="38100" dist="38100" dir="2700000" algn="tl">
                    <a:srgbClr val="000000">
                      <a:alpha val="43137"/>
                    </a:srgbClr>
                  </a:outerShdw>
                </a:effectLst>
              </a:rPr>
              <a:t>Correlation between calls and tiers. </a:t>
            </a:r>
            <a:endParaRPr lang="en-US" sz="1600" b="1" i="1" dirty="0">
              <a:solidFill>
                <a:srgbClr val="C2F7FE"/>
              </a:solidFill>
              <a:effectLst>
                <a:outerShdw blurRad="38100" dist="38100" dir="2700000" algn="tl">
                  <a:srgbClr val="000000">
                    <a:alpha val="43137"/>
                  </a:srgbClr>
                </a:outerShdw>
              </a:effectLst>
            </a:endParaRPr>
          </a:p>
        </p:txBody>
      </p:sp>
      <p:sp>
        <p:nvSpPr>
          <p:cNvPr id="94" name="Rectangle 93"/>
          <p:cNvSpPr/>
          <p:nvPr/>
        </p:nvSpPr>
        <p:spPr>
          <a:xfrm>
            <a:off x="152400" y="1219200"/>
            <a:ext cx="2259914" cy="338554"/>
          </a:xfrm>
          <a:prstGeom prst="rect">
            <a:avLst/>
          </a:prstGeom>
        </p:spPr>
        <p:txBody>
          <a:bodyPr wrap="none">
            <a:spAutoFit/>
          </a:bodyPr>
          <a:lstStyle/>
          <a:p>
            <a:pPr marL="18288">
              <a:spcBef>
                <a:spcPct val="20000"/>
              </a:spcBef>
              <a:buSzPct val="60000"/>
            </a:pPr>
            <a:r>
              <a:rPr lang="en-US" sz="1600" b="1" i="1" dirty="0">
                <a:solidFill>
                  <a:srgbClr val="C2F7FE"/>
                </a:solidFill>
                <a:effectLst>
                  <a:outerShdw blurRad="38100" dist="38100" dir="2700000" algn="tl">
                    <a:srgbClr val="000000">
                      <a:alpha val="43137"/>
                    </a:srgbClr>
                  </a:outerShdw>
                </a:effectLst>
              </a:rPr>
              <a:t>Can span applications</a:t>
            </a:r>
          </a:p>
        </p:txBody>
      </p:sp>
    </p:spTree>
    <p:extLst>
      <p:ext uri="{BB962C8B-B14F-4D97-AF65-F5344CB8AC3E}">
        <p14:creationId xmlns:p14="http://schemas.microsoft.com/office/powerpoint/2010/main" val="76190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8" grpId="0"/>
      <p:bldP spid="55" grpId="0"/>
      <p:bldP spid="72" grpId="0"/>
      <p:bldP spid="8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010400" y="2792083"/>
            <a:ext cx="1524000" cy="941717"/>
          </a:xfrm>
          <a:prstGeom prst="roundRect">
            <a:avLst/>
          </a:prstGeom>
          <a:solidFill>
            <a:schemeClr val="accent5">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2060"/>
                </a:solidFill>
              </a:rPr>
              <a:t>Semantic Logging Service</a:t>
            </a:r>
            <a:endParaRPr lang="en-US" sz="1400" dirty="0">
              <a:solidFill>
                <a:srgbClr val="002060"/>
              </a:solidFill>
            </a:endParaRPr>
          </a:p>
        </p:txBody>
      </p:sp>
      <p:sp>
        <p:nvSpPr>
          <p:cNvPr id="5" name="Rounded Rectangle 4"/>
          <p:cNvSpPr/>
          <p:nvPr/>
        </p:nvSpPr>
        <p:spPr>
          <a:xfrm>
            <a:off x="381000" y="1066800"/>
            <a:ext cx="1742536" cy="1007853"/>
          </a:xfrm>
          <a:prstGeom prst="roundRect">
            <a:avLst/>
          </a:prstGeom>
          <a:solidFill>
            <a:srgbClr val="92D05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2060"/>
                </a:solidFill>
              </a:rPr>
              <a:t>Application 1</a:t>
            </a:r>
            <a:endParaRPr lang="en-US" sz="1400" dirty="0">
              <a:solidFill>
                <a:srgbClr val="002060"/>
              </a:solidFill>
            </a:endParaRPr>
          </a:p>
        </p:txBody>
      </p:sp>
      <p:sp>
        <p:nvSpPr>
          <p:cNvPr id="6" name="Rounded Rectangle 5"/>
          <p:cNvSpPr/>
          <p:nvPr/>
        </p:nvSpPr>
        <p:spPr>
          <a:xfrm>
            <a:off x="381000" y="2743200"/>
            <a:ext cx="1742536" cy="1007853"/>
          </a:xfrm>
          <a:prstGeom prst="roundRect">
            <a:avLst/>
          </a:prstGeom>
          <a:solidFill>
            <a:srgbClr val="A07DE5"/>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2060"/>
                </a:solidFill>
              </a:rPr>
              <a:t>Application 2</a:t>
            </a:r>
            <a:endParaRPr lang="en-US" sz="1400" dirty="0">
              <a:solidFill>
                <a:srgbClr val="002060"/>
              </a:solidFill>
            </a:endParaRPr>
          </a:p>
        </p:txBody>
      </p:sp>
      <p:sp>
        <p:nvSpPr>
          <p:cNvPr id="7" name="Rounded Rectangle 6"/>
          <p:cNvSpPr/>
          <p:nvPr/>
        </p:nvSpPr>
        <p:spPr>
          <a:xfrm>
            <a:off x="391064" y="4402347"/>
            <a:ext cx="1742536" cy="1007853"/>
          </a:xfrm>
          <a:prstGeom prst="roundRect">
            <a:avLst/>
          </a:prstGeom>
          <a:solidFill>
            <a:srgbClr val="E4B8CF"/>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2060"/>
                </a:solidFill>
              </a:rPr>
              <a:t>Application 3</a:t>
            </a:r>
            <a:endParaRPr lang="en-US" sz="1400" dirty="0">
              <a:solidFill>
                <a:srgbClr val="002060"/>
              </a:solidFill>
            </a:endParaRPr>
          </a:p>
        </p:txBody>
      </p:sp>
      <p:sp>
        <p:nvSpPr>
          <p:cNvPr id="8" name="Plaque 7"/>
          <p:cNvSpPr/>
          <p:nvPr/>
        </p:nvSpPr>
        <p:spPr>
          <a:xfrm>
            <a:off x="3733800" y="2639683"/>
            <a:ext cx="2362200" cy="1111370"/>
          </a:xfrm>
          <a:prstGeom prst="plaqu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ETW Infrastructure</a:t>
            </a:r>
            <a:endParaRPr lang="en-US" dirty="0"/>
          </a:p>
        </p:txBody>
      </p:sp>
      <p:sp>
        <p:nvSpPr>
          <p:cNvPr id="9" name="Right Arrow 8"/>
          <p:cNvSpPr/>
          <p:nvPr/>
        </p:nvSpPr>
        <p:spPr>
          <a:xfrm>
            <a:off x="6172200" y="3066330"/>
            <a:ext cx="762000" cy="286470"/>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n 9"/>
          <p:cNvSpPr/>
          <p:nvPr/>
        </p:nvSpPr>
        <p:spPr>
          <a:xfrm>
            <a:off x="7315200" y="4630947"/>
            <a:ext cx="1219200" cy="1007853"/>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2060"/>
                </a:solidFill>
              </a:rPr>
              <a:t>Event Store</a:t>
            </a:r>
            <a:endParaRPr lang="en-US" sz="1200" dirty="0">
              <a:solidFill>
                <a:srgbClr val="002060"/>
              </a:solidFill>
            </a:endParaRPr>
          </a:p>
        </p:txBody>
      </p:sp>
      <p:sp>
        <p:nvSpPr>
          <p:cNvPr id="11" name="Right Arrow 10"/>
          <p:cNvSpPr/>
          <p:nvPr/>
        </p:nvSpPr>
        <p:spPr>
          <a:xfrm rot="1970566">
            <a:off x="2218244" y="2101161"/>
            <a:ext cx="1593378" cy="219734"/>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19285593">
            <a:off x="2198211" y="4067378"/>
            <a:ext cx="1656346" cy="224554"/>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2209800" y="3126169"/>
            <a:ext cx="1447800" cy="226631"/>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572830" y="1566515"/>
            <a:ext cx="2850166" cy="276999"/>
          </a:xfrm>
          <a:prstGeom prst="rect">
            <a:avLst/>
          </a:prstGeom>
          <a:noFill/>
        </p:spPr>
        <p:txBody>
          <a:bodyPr wrap="square" rtlCol="0">
            <a:spAutoFit/>
          </a:bodyPr>
          <a:lstStyle/>
          <a:p>
            <a:r>
              <a:rPr lang="en-US" sz="1200" dirty="0" err="1" smtClean="0"/>
              <a:t>ActivityId</a:t>
            </a:r>
            <a:r>
              <a:rPr lang="en-US" sz="1200" dirty="0" smtClean="0"/>
              <a:t> = X, </a:t>
            </a:r>
            <a:r>
              <a:rPr lang="en-US" sz="1200" dirty="0" err="1" smtClean="0"/>
              <a:t>RelatedActivityId</a:t>
            </a:r>
            <a:r>
              <a:rPr lang="en-US" sz="1200" dirty="0" smtClean="0"/>
              <a:t> = A</a:t>
            </a:r>
            <a:endParaRPr lang="en-US" sz="1200" dirty="0"/>
          </a:p>
        </p:txBody>
      </p:sp>
      <p:sp>
        <p:nvSpPr>
          <p:cNvPr id="15" name="TextBox 14"/>
          <p:cNvSpPr txBox="1"/>
          <p:nvPr/>
        </p:nvSpPr>
        <p:spPr>
          <a:xfrm>
            <a:off x="2755996" y="4417927"/>
            <a:ext cx="2667000" cy="276999"/>
          </a:xfrm>
          <a:prstGeom prst="rect">
            <a:avLst/>
          </a:prstGeom>
          <a:noFill/>
        </p:spPr>
        <p:txBody>
          <a:bodyPr wrap="square" rtlCol="0">
            <a:spAutoFit/>
          </a:bodyPr>
          <a:lstStyle/>
          <a:p>
            <a:r>
              <a:rPr lang="en-US" sz="1200" dirty="0" err="1" smtClean="0"/>
              <a:t>ActivityId</a:t>
            </a:r>
            <a:r>
              <a:rPr lang="en-US" sz="1200" dirty="0" smtClean="0"/>
              <a:t> = X, </a:t>
            </a:r>
            <a:r>
              <a:rPr lang="en-US" sz="1200" dirty="0" err="1" smtClean="0"/>
              <a:t>RelatedActivityId</a:t>
            </a:r>
            <a:r>
              <a:rPr lang="en-US" sz="1200" dirty="0" smtClean="0"/>
              <a:t> = C</a:t>
            </a:r>
            <a:endParaRPr lang="en-US" sz="1200" dirty="0"/>
          </a:p>
        </p:txBody>
      </p:sp>
      <p:sp>
        <p:nvSpPr>
          <p:cNvPr id="16" name="TextBox 15"/>
          <p:cNvSpPr txBox="1"/>
          <p:nvPr/>
        </p:nvSpPr>
        <p:spPr>
          <a:xfrm>
            <a:off x="2123536" y="2683602"/>
            <a:ext cx="1696530" cy="461665"/>
          </a:xfrm>
          <a:prstGeom prst="rect">
            <a:avLst/>
          </a:prstGeom>
          <a:noFill/>
        </p:spPr>
        <p:txBody>
          <a:bodyPr wrap="square" rtlCol="0">
            <a:spAutoFit/>
          </a:bodyPr>
          <a:lstStyle/>
          <a:p>
            <a:r>
              <a:rPr lang="en-US" sz="1200" dirty="0" err="1" smtClean="0"/>
              <a:t>ActivityId</a:t>
            </a:r>
            <a:r>
              <a:rPr lang="en-US" sz="1200" dirty="0" smtClean="0"/>
              <a:t> = X, </a:t>
            </a:r>
          </a:p>
          <a:p>
            <a:r>
              <a:rPr lang="en-US" sz="1200" dirty="0" err="1" smtClean="0"/>
              <a:t>RelatedActivityId</a:t>
            </a:r>
            <a:r>
              <a:rPr lang="en-US" sz="1200" dirty="0" smtClean="0"/>
              <a:t> = B</a:t>
            </a:r>
            <a:endParaRPr lang="en-US" sz="1200" dirty="0"/>
          </a:p>
        </p:txBody>
      </p:sp>
      <p:sp>
        <p:nvSpPr>
          <p:cNvPr id="17" name="Right Arrow 16"/>
          <p:cNvSpPr/>
          <p:nvPr/>
        </p:nvSpPr>
        <p:spPr>
          <a:xfrm rot="5400000">
            <a:off x="7511631" y="4036420"/>
            <a:ext cx="762000" cy="286470"/>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1180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152400" y="304800"/>
            <a:ext cx="7010400" cy="609599"/>
          </a:xfrm>
        </p:spPr>
        <p:txBody>
          <a:bodyPr anchor="t">
            <a:normAutofit/>
          </a:bodyPr>
          <a:lstStyle/>
          <a:p>
            <a:pPr marL="18288" indent="0">
              <a:buNone/>
            </a:pPr>
            <a:r>
              <a:rPr lang="en-US" sz="3200" b="1" i="1" dirty="0" smtClean="0"/>
              <a:t>EventSource &amp; Windows Event Log</a:t>
            </a:r>
            <a:endParaRPr lang="en-US" sz="2800" b="1" i="1" dirty="0" smtClean="0"/>
          </a:p>
        </p:txBody>
      </p:sp>
      <p:sp>
        <p:nvSpPr>
          <p:cNvPr id="8" name="Content Placeholder 1"/>
          <p:cNvSpPr txBox="1">
            <a:spLocks/>
          </p:cNvSpPr>
          <p:nvPr/>
        </p:nvSpPr>
        <p:spPr>
          <a:xfrm>
            <a:off x="381000" y="1066801"/>
            <a:ext cx="6781800" cy="380999"/>
          </a:xfrm>
          <a:prstGeom prst="rect">
            <a:avLst/>
          </a:prstGeom>
        </p:spPr>
        <p:txBody>
          <a:bodyPr vert="horz" lIns="91440" tIns="45720" rIns="91440" bIns="45720" rtlCol="0" anchor="t">
            <a:normAutofit/>
          </a:bodyPr>
          <a:lstStyle>
            <a:defPPr>
              <a:defRPr lang="en-US"/>
            </a:defPPr>
            <a:lvl1pPr marL="18288" indent="0">
              <a:spcBef>
                <a:spcPct val="20000"/>
              </a:spcBef>
              <a:spcAft>
                <a:spcPts val="0"/>
              </a:spcAft>
              <a:buSzPct val="60000"/>
              <a:buFont typeface="Wingdings" pitchFamily="2" charset="2"/>
              <a:buNone/>
              <a:defRPr sz="2600" b="1" i="1">
                <a:solidFill>
                  <a:srgbClr val="92D050"/>
                </a:solidFill>
                <a:effectLst>
                  <a:outerShdw blurRad="38100" dist="38100" dir="2700000" algn="tl">
                    <a:srgbClr val="000000">
                      <a:alpha val="43137"/>
                    </a:srgbClr>
                  </a:outerShdw>
                </a:effectLst>
              </a:defRPr>
            </a:lvl1pPr>
            <a:lvl2pPr marL="640080" indent="-256032">
              <a:spcBef>
                <a:spcPct val="20000"/>
              </a:spcBef>
              <a:buSzPct val="60000"/>
              <a:buFont typeface="Wingdings" pitchFamily="2" charset="2"/>
              <a:buChar char=""/>
              <a:defRPr sz="1900">
                <a:effectLst>
                  <a:outerShdw blurRad="38100" dist="38100" dir="2700000" algn="tl">
                    <a:srgbClr val="000000">
                      <a:alpha val="43137"/>
                    </a:srgbClr>
                  </a:outerShdw>
                </a:effectLst>
              </a:defRPr>
            </a:lvl2pPr>
            <a:lvl3pPr marL="1005840" indent="-256032">
              <a:spcBef>
                <a:spcPct val="20000"/>
              </a:spcBef>
              <a:buSzPct val="60000"/>
              <a:buFont typeface="Wingdings" pitchFamily="2" charset="2"/>
              <a:buChar char=""/>
              <a:defRPr sz="1700">
                <a:effectLst>
                  <a:outerShdw blurRad="38100" dist="38100" dir="2700000" algn="tl">
                    <a:srgbClr val="000000">
                      <a:alpha val="43137"/>
                    </a:srgbClr>
                  </a:outerShdw>
                </a:effectLst>
              </a:defRPr>
            </a:lvl3pPr>
            <a:lvl4pPr indent="-256032">
              <a:spcBef>
                <a:spcPct val="20000"/>
              </a:spcBef>
              <a:buSzPct val="60000"/>
              <a:buFont typeface="Wingdings" pitchFamily="2" charset="2"/>
              <a:buChar char=""/>
              <a:defRPr sz="1600">
                <a:effectLst>
                  <a:outerShdw blurRad="38100" dist="38100" dir="2700000" algn="tl">
                    <a:srgbClr val="000000">
                      <a:alpha val="43137"/>
                    </a:srgbClr>
                  </a:outerShdw>
                </a:effectLst>
              </a:defRPr>
            </a:lvl4pPr>
            <a:lvl5pPr marL="1645920" indent="-256032">
              <a:spcBef>
                <a:spcPct val="20000"/>
              </a:spcBef>
              <a:buSzPct val="60000"/>
              <a:buFont typeface="Wingdings" pitchFamily="2" charset="2"/>
              <a:buChar char=""/>
              <a:defRPr sz="1500">
                <a:effectLst>
                  <a:outerShdw blurRad="38100" dist="38100" dir="2700000" algn="tl">
                    <a:srgbClr val="000000">
                      <a:alpha val="43137"/>
                    </a:srgbClr>
                  </a:outerShdw>
                </a:effectLst>
              </a:defRPr>
            </a:lvl5pPr>
            <a:lvl6pPr marL="196596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6pPr>
            <a:lvl7pPr marL="224028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7pPr>
            <a:lvl8pPr marL="251460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8pPr>
            <a:lvl9pPr marL="283464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9pPr>
          </a:lstStyle>
          <a:p>
            <a:r>
              <a:rPr lang="en-US" sz="1800" dirty="0" smtClean="0">
                <a:solidFill>
                  <a:srgbClr val="C2F7FE"/>
                </a:solidFill>
              </a:rPr>
              <a:t>EventSource doesn’t support Windows Event Log by default</a:t>
            </a:r>
            <a:endParaRPr lang="en-US" sz="1800" dirty="0">
              <a:solidFill>
                <a:srgbClr val="C2F7FE"/>
              </a:solidFill>
            </a:endParaRPr>
          </a:p>
          <a:p>
            <a:endParaRPr lang="en-US" sz="1800" dirty="0"/>
          </a:p>
          <a:p>
            <a:endParaRPr lang="en-US" sz="1800" dirty="0"/>
          </a:p>
        </p:txBody>
      </p:sp>
      <p:sp>
        <p:nvSpPr>
          <p:cNvPr id="9" name="Content Placeholder 1"/>
          <p:cNvSpPr txBox="1">
            <a:spLocks/>
          </p:cNvSpPr>
          <p:nvPr/>
        </p:nvSpPr>
        <p:spPr>
          <a:xfrm>
            <a:off x="6102927" y="1599839"/>
            <a:ext cx="2507673" cy="381000"/>
          </a:xfrm>
          <a:prstGeom prst="rect">
            <a:avLst/>
          </a:prstGeom>
        </p:spPr>
        <p:txBody>
          <a:bodyPr vert="horz" lIns="91440" tIns="45720" rIns="91440" bIns="45720" rtlCol="0" anchor="t">
            <a:normAutofit/>
          </a:bodyPr>
          <a:lstStyle>
            <a:defPPr>
              <a:defRPr lang="en-US"/>
            </a:defPPr>
            <a:lvl1pPr marL="18288" indent="0">
              <a:spcBef>
                <a:spcPct val="20000"/>
              </a:spcBef>
              <a:spcAft>
                <a:spcPts val="0"/>
              </a:spcAft>
              <a:buSzPct val="60000"/>
              <a:buFont typeface="Wingdings" pitchFamily="2" charset="2"/>
              <a:buNone/>
              <a:defRPr sz="2600" b="1" i="1">
                <a:solidFill>
                  <a:srgbClr val="92D050"/>
                </a:solidFill>
                <a:effectLst>
                  <a:outerShdw blurRad="38100" dist="38100" dir="2700000" algn="tl">
                    <a:srgbClr val="000000">
                      <a:alpha val="43137"/>
                    </a:srgbClr>
                  </a:outerShdw>
                </a:effectLst>
              </a:defRPr>
            </a:lvl1pPr>
            <a:lvl2pPr marL="640080" indent="-256032">
              <a:spcBef>
                <a:spcPct val="20000"/>
              </a:spcBef>
              <a:buSzPct val="60000"/>
              <a:buFont typeface="Wingdings" pitchFamily="2" charset="2"/>
              <a:buChar char=""/>
              <a:defRPr sz="1900">
                <a:effectLst>
                  <a:outerShdw blurRad="38100" dist="38100" dir="2700000" algn="tl">
                    <a:srgbClr val="000000">
                      <a:alpha val="43137"/>
                    </a:srgbClr>
                  </a:outerShdw>
                </a:effectLst>
              </a:defRPr>
            </a:lvl2pPr>
            <a:lvl3pPr marL="1005840" indent="-256032">
              <a:spcBef>
                <a:spcPct val="20000"/>
              </a:spcBef>
              <a:buSzPct val="60000"/>
              <a:buFont typeface="Wingdings" pitchFamily="2" charset="2"/>
              <a:buChar char=""/>
              <a:defRPr sz="1700">
                <a:effectLst>
                  <a:outerShdw blurRad="38100" dist="38100" dir="2700000" algn="tl">
                    <a:srgbClr val="000000">
                      <a:alpha val="43137"/>
                    </a:srgbClr>
                  </a:outerShdw>
                </a:effectLst>
              </a:defRPr>
            </a:lvl3pPr>
            <a:lvl4pPr indent="-256032">
              <a:spcBef>
                <a:spcPct val="20000"/>
              </a:spcBef>
              <a:buSzPct val="60000"/>
              <a:buFont typeface="Wingdings" pitchFamily="2" charset="2"/>
              <a:buChar char=""/>
              <a:defRPr sz="1600">
                <a:effectLst>
                  <a:outerShdw blurRad="38100" dist="38100" dir="2700000" algn="tl">
                    <a:srgbClr val="000000">
                      <a:alpha val="43137"/>
                    </a:srgbClr>
                  </a:outerShdw>
                </a:effectLst>
              </a:defRPr>
            </a:lvl4pPr>
            <a:lvl5pPr marL="1645920" indent="-256032">
              <a:spcBef>
                <a:spcPct val="20000"/>
              </a:spcBef>
              <a:buSzPct val="60000"/>
              <a:buFont typeface="Wingdings" pitchFamily="2" charset="2"/>
              <a:buChar char=""/>
              <a:defRPr sz="1500">
                <a:effectLst>
                  <a:outerShdw blurRad="38100" dist="38100" dir="2700000" algn="tl">
                    <a:srgbClr val="000000">
                      <a:alpha val="43137"/>
                    </a:srgbClr>
                  </a:outerShdw>
                </a:effectLst>
              </a:defRPr>
            </a:lvl5pPr>
            <a:lvl6pPr marL="196596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6pPr>
            <a:lvl7pPr marL="224028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7pPr>
            <a:lvl8pPr marL="251460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8pPr>
            <a:lvl9pPr marL="283464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9pPr>
          </a:lstStyle>
          <a:p>
            <a:r>
              <a:rPr lang="en-US" sz="1800" dirty="0" smtClean="0"/>
              <a:t>No Channel support!</a:t>
            </a:r>
            <a:endParaRPr lang="en-US" sz="1800" dirty="0"/>
          </a:p>
        </p:txBody>
      </p:sp>
      <p:cxnSp>
        <p:nvCxnSpPr>
          <p:cNvPr id="10" name="Elbow Connector 9"/>
          <p:cNvCxnSpPr>
            <a:stCxn id="8" idx="2"/>
            <a:endCxn id="9" idx="1"/>
          </p:cNvCxnSpPr>
          <p:nvPr/>
        </p:nvCxnSpPr>
        <p:spPr>
          <a:xfrm rot="16200000" flipH="1">
            <a:off x="4766144" y="453555"/>
            <a:ext cx="342539" cy="2331027"/>
          </a:xfrm>
          <a:prstGeom prst="bentConnector2">
            <a:avLst/>
          </a:prstGeom>
          <a:ln w="31750">
            <a:solidFill>
              <a:srgbClr val="FF9999"/>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152400" y="1980839"/>
            <a:ext cx="8839200" cy="1676761"/>
          </a:xfrm>
          <a:prstGeom prst="rect">
            <a:avLst/>
          </a:prstGeom>
        </p:spPr>
      </p:pic>
      <p:sp>
        <p:nvSpPr>
          <p:cNvPr id="13" name="Rectangle 12"/>
          <p:cNvSpPr/>
          <p:nvPr/>
        </p:nvSpPr>
        <p:spPr>
          <a:xfrm>
            <a:off x="1828800" y="3775106"/>
            <a:ext cx="6781800" cy="369332"/>
          </a:xfrm>
          <a:prstGeom prst="rect">
            <a:avLst/>
          </a:prstGeom>
        </p:spPr>
        <p:txBody>
          <a:bodyPr wrap="square">
            <a:spAutoFit/>
          </a:bodyPr>
          <a:lstStyle/>
          <a:p>
            <a:pPr marL="18288">
              <a:spcBef>
                <a:spcPct val="20000"/>
              </a:spcBef>
              <a:buSzPct val="60000"/>
            </a:pPr>
            <a:r>
              <a:rPr lang="en-US" b="1" i="1" dirty="0" smtClean="0">
                <a:solidFill>
                  <a:srgbClr val="C2F7FE"/>
                </a:solidFill>
                <a:effectLst>
                  <a:outerShdw blurRad="38100" dist="38100" dir="2700000" algn="tl">
                    <a:srgbClr val="000000">
                      <a:alpha val="43137"/>
                    </a:srgbClr>
                  </a:outerShdw>
                </a:effectLst>
              </a:rPr>
              <a:t>Microsoft.Diagnostics.Tracing.EventSource </a:t>
            </a:r>
            <a:r>
              <a:rPr lang="en-US" sz="1200" b="1" i="1" dirty="0" smtClean="0">
                <a:solidFill>
                  <a:srgbClr val="C2F7FE"/>
                </a:solidFill>
                <a:effectLst>
                  <a:outerShdw blurRad="38100" dist="38100" dir="2700000" algn="tl">
                    <a:srgbClr val="000000">
                      <a:alpha val="43137"/>
                    </a:srgbClr>
                  </a:outerShdw>
                </a:effectLst>
              </a:rPr>
              <a:t>(Standalone New definition)</a:t>
            </a:r>
            <a:endParaRPr lang="en-US" b="1" i="1" dirty="0">
              <a:solidFill>
                <a:srgbClr val="C2F7FE"/>
              </a:solidFill>
              <a:effectLst>
                <a:outerShdw blurRad="38100" dist="38100" dir="2700000" algn="tl">
                  <a:srgbClr val="000000">
                    <a:alpha val="43137"/>
                  </a:srgbClr>
                </a:outerShdw>
              </a:effectLst>
            </a:endParaRPr>
          </a:p>
        </p:txBody>
      </p:sp>
      <p:pic>
        <p:nvPicPr>
          <p:cNvPr id="14" name="Picture 13"/>
          <p:cNvPicPr>
            <a:picLocks noChangeAspect="1"/>
          </p:cNvPicPr>
          <p:nvPr/>
        </p:nvPicPr>
        <p:blipFill>
          <a:blip r:embed="rId4"/>
          <a:stretch>
            <a:fillRect/>
          </a:stretch>
        </p:blipFill>
        <p:spPr>
          <a:xfrm>
            <a:off x="200609" y="5105400"/>
            <a:ext cx="8790991" cy="1676400"/>
          </a:xfrm>
          <a:prstGeom prst="rect">
            <a:avLst/>
          </a:prstGeom>
        </p:spPr>
      </p:pic>
      <p:sp>
        <p:nvSpPr>
          <p:cNvPr id="15" name="Rectangle 14"/>
          <p:cNvSpPr/>
          <p:nvPr/>
        </p:nvSpPr>
        <p:spPr>
          <a:xfrm>
            <a:off x="136849" y="3998128"/>
            <a:ext cx="1135588" cy="369332"/>
          </a:xfrm>
          <a:prstGeom prst="rect">
            <a:avLst/>
          </a:prstGeom>
        </p:spPr>
        <p:txBody>
          <a:bodyPr wrap="square">
            <a:spAutoFit/>
          </a:bodyPr>
          <a:lstStyle/>
          <a:p>
            <a:pPr marL="18288">
              <a:spcBef>
                <a:spcPct val="20000"/>
              </a:spcBef>
              <a:buSzPct val="60000"/>
            </a:pPr>
            <a:r>
              <a:rPr lang="en-US" b="1" i="1" dirty="0" smtClean="0">
                <a:solidFill>
                  <a:srgbClr val="C2F7FE"/>
                </a:solidFill>
                <a:effectLst>
                  <a:outerShdw blurRad="38100" dist="38100" dir="2700000" algn="tl">
                    <a:srgbClr val="000000">
                      <a:alpha val="43137"/>
                    </a:srgbClr>
                  </a:outerShdw>
                </a:effectLst>
              </a:rPr>
              <a:t>Provides</a:t>
            </a:r>
            <a:endParaRPr lang="en-US" b="1" i="1" dirty="0">
              <a:solidFill>
                <a:srgbClr val="C2F7FE"/>
              </a:solidFill>
              <a:effectLst>
                <a:outerShdw blurRad="38100" dist="38100" dir="2700000" algn="tl">
                  <a:srgbClr val="000000">
                    <a:alpha val="43137"/>
                  </a:srgbClr>
                </a:outerShdw>
              </a:effectLst>
            </a:endParaRPr>
          </a:p>
        </p:txBody>
      </p:sp>
      <p:sp>
        <p:nvSpPr>
          <p:cNvPr id="16" name="Rectangle 15"/>
          <p:cNvSpPr/>
          <p:nvPr/>
        </p:nvSpPr>
        <p:spPr>
          <a:xfrm>
            <a:off x="1828800" y="4167446"/>
            <a:ext cx="6781800" cy="369332"/>
          </a:xfrm>
          <a:prstGeom prst="rect">
            <a:avLst/>
          </a:prstGeom>
        </p:spPr>
        <p:txBody>
          <a:bodyPr wrap="square">
            <a:spAutoFit/>
          </a:bodyPr>
          <a:lstStyle/>
          <a:p>
            <a:pPr marL="18288">
              <a:spcBef>
                <a:spcPct val="20000"/>
              </a:spcBef>
              <a:buSzPct val="60000"/>
            </a:pPr>
            <a:r>
              <a:rPr lang="en-US" b="1" i="1" dirty="0" smtClean="0">
                <a:solidFill>
                  <a:srgbClr val="C2F7FE"/>
                </a:solidFill>
                <a:effectLst>
                  <a:outerShdw blurRad="38100" dist="38100" dir="2700000" algn="tl">
                    <a:srgbClr val="000000">
                      <a:alpha val="43137"/>
                    </a:srgbClr>
                  </a:outerShdw>
                </a:effectLst>
              </a:rPr>
              <a:t>Compile time checks</a:t>
            </a:r>
            <a:endParaRPr lang="en-US" b="1" i="1" dirty="0">
              <a:solidFill>
                <a:srgbClr val="C2F7FE"/>
              </a:solidFill>
              <a:effectLst>
                <a:outerShdw blurRad="38100" dist="38100" dir="2700000" algn="tl">
                  <a:srgbClr val="000000">
                    <a:alpha val="43137"/>
                  </a:srgbClr>
                </a:outerShdw>
              </a:effectLst>
            </a:endParaRPr>
          </a:p>
        </p:txBody>
      </p:sp>
      <p:cxnSp>
        <p:nvCxnSpPr>
          <p:cNvPr id="18" name="Straight Arrow Connector 17"/>
          <p:cNvCxnSpPr>
            <a:stCxn id="15" idx="3"/>
            <a:endCxn id="13" idx="1"/>
          </p:cNvCxnSpPr>
          <p:nvPr/>
        </p:nvCxnSpPr>
        <p:spPr>
          <a:xfrm flipV="1">
            <a:off x="1272437" y="3959772"/>
            <a:ext cx="556363" cy="223022"/>
          </a:xfrm>
          <a:prstGeom prst="straightConnector1">
            <a:avLst/>
          </a:prstGeom>
          <a:ln w="34925">
            <a:solidFill>
              <a:srgbClr val="FF9999"/>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3"/>
            <a:endCxn id="16" idx="1"/>
          </p:cNvCxnSpPr>
          <p:nvPr/>
        </p:nvCxnSpPr>
        <p:spPr>
          <a:xfrm>
            <a:off x="1272437" y="4182794"/>
            <a:ext cx="556363" cy="169318"/>
          </a:xfrm>
          <a:prstGeom prst="straightConnector1">
            <a:avLst/>
          </a:prstGeom>
          <a:ln w="34925">
            <a:solidFill>
              <a:srgbClr val="FF9999"/>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828800" y="4603208"/>
            <a:ext cx="6781800" cy="369332"/>
          </a:xfrm>
          <a:prstGeom prst="rect">
            <a:avLst/>
          </a:prstGeom>
        </p:spPr>
        <p:txBody>
          <a:bodyPr wrap="square">
            <a:spAutoFit/>
          </a:bodyPr>
          <a:lstStyle/>
          <a:p>
            <a:pPr marL="18288">
              <a:spcBef>
                <a:spcPct val="20000"/>
              </a:spcBef>
              <a:buSzPct val="60000"/>
            </a:pPr>
            <a:r>
              <a:rPr lang="en-US" b="1" i="1" dirty="0" smtClean="0">
                <a:solidFill>
                  <a:srgbClr val="C2F7FE"/>
                </a:solidFill>
                <a:effectLst>
                  <a:outerShdw blurRad="38100" dist="38100" dir="2700000" algn="tl">
                    <a:srgbClr val="000000">
                      <a:alpha val="43137"/>
                    </a:srgbClr>
                  </a:outerShdw>
                </a:effectLst>
              </a:rPr>
              <a:t>Supports </a:t>
            </a:r>
            <a:r>
              <a:rPr lang="en-US" b="1" i="1" dirty="0" err="1" smtClean="0">
                <a:solidFill>
                  <a:srgbClr val="C2F7FE"/>
                </a:solidFill>
                <a:effectLst>
                  <a:outerShdw blurRad="38100" dist="38100" dir="2700000" algn="tl">
                    <a:srgbClr val="000000">
                      <a:alpha val="43137"/>
                    </a:srgbClr>
                  </a:outerShdw>
                </a:effectLst>
              </a:rPr>
              <a:t>.net</a:t>
            </a:r>
            <a:r>
              <a:rPr lang="en-US" b="1" i="1" dirty="0" smtClean="0">
                <a:solidFill>
                  <a:srgbClr val="C2F7FE"/>
                </a:solidFill>
                <a:effectLst>
                  <a:outerShdw blurRad="38100" dist="38100" dir="2700000" algn="tl">
                    <a:srgbClr val="000000">
                      <a:alpha val="43137"/>
                    </a:srgbClr>
                  </a:outerShdw>
                </a:effectLst>
              </a:rPr>
              <a:t> framework 4.0</a:t>
            </a:r>
            <a:endParaRPr lang="en-US" b="1" i="1" dirty="0">
              <a:solidFill>
                <a:srgbClr val="C2F7FE"/>
              </a:solidFill>
              <a:effectLst>
                <a:outerShdw blurRad="38100" dist="38100" dir="2700000" algn="tl">
                  <a:srgbClr val="000000">
                    <a:alpha val="43137"/>
                  </a:srgbClr>
                </a:outerShdw>
              </a:effectLst>
            </a:endParaRPr>
          </a:p>
        </p:txBody>
      </p:sp>
      <p:cxnSp>
        <p:nvCxnSpPr>
          <p:cNvPr id="24" name="Straight Arrow Connector 23"/>
          <p:cNvCxnSpPr>
            <a:stCxn id="15" idx="3"/>
            <a:endCxn id="22" idx="1"/>
          </p:cNvCxnSpPr>
          <p:nvPr/>
        </p:nvCxnSpPr>
        <p:spPr>
          <a:xfrm>
            <a:off x="1272437" y="4182794"/>
            <a:ext cx="556363" cy="605080"/>
          </a:xfrm>
          <a:prstGeom prst="straightConnector1">
            <a:avLst/>
          </a:prstGeom>
          <a:ln w="34925">
            <a:solidFill>
              <a:srgbClr val="FF9999"/>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98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5" grpId="0"/>
      <p:bldP spid="16" grpId="0"/>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120944"/>
            <a:ext cx="5493812" cy="369332"/>
          </a:xfrm>
          <a:prstGeom prst="rect">
            <a:avLst/>
          </a:prstGeom>
        </p:spPr>
        <p:txBody>
          <a:bodyPr wrap="none">
            <a:spAutoFit/>
          </a:bodyPr>
          <a:lstStyle/>
          <a:p>
            <a:r>
              <a:rPr lang="en-US" b="1" i="1" dirty="0">
                <a:solidFill>
                  <a:srgbClr val="C2F7FE"/>
                </a:solidFill>
                <a:effectLst>
                  <a:outerShdw blurRad="38100" dist="38100" dir="2700000" algn="tl">
                    <a:srgbClr val="000000">
                      <a:alpha val="43137"/>
                    </a:srgbClr>
                  </a:outerShdw>
                </a:effectLst>
              </a:rPr>
              <a:t>Naming Event Source – Hyphenated Friendly names</a:t>
            </a:r>
          </a:p>
        </p:txBody>
      </p:sp>
      <p:cxnSp>
        <p:nvCxnSpPr>
          <p:cNvPr id="5" name="Straight Arrow Connector 4"/>
          <p:cNvCxnSpPr>
            <a:stCxn id="9" idx="1"/>
          </p:cNvCxnSpPr>
          <p:nvPr/>
        </p:nvCxnSpPr>
        <p:spPr>
          <a:xfrm flipH="1">
            <a:off x="5798612" y="1305610"/>
            <a:ext cx="1059388" cy="0"/>
          </a:xfrm>
          <a:prstGeom prst="straightConnector1">
            <a:avLst/>
          </a:prstGeom>
          <a:ln w="34925">
            <a:solidFill>
              <a:srgbClr val="FF9999"/>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858000" y="1120944"/>
            <a:ext cx="1285929" cy="369332"/>
          </a:xfrm>
          <a:prstGeom prst="rect">
            <a:avLst/>
          </a:prstGeom>
        </p:spPr>
        <p:txBody>
          <a:bodyPr wrap="none">
            <a:spAutoFit/>
          </a:bodyPr>
          <a:lstStyle/>
          <a:p>
            <a:r>
              <a:rPr lang="en-US" b="1" i="1" dirty="0" smtClean="0">
                <a:solidFill>
                  <a:srgbClr val="92D050"/>
                </a:solidFill>
                <a:effectLst>
                  <a:outerShdw blurRad="38100" dist="38100" dir="2700000" algn="tl">
                    <a:srgbClr val="000000">
                      <a:alpha val="43137"/>
                    </a:srgbClr>
                  </a:outerShdw>
                </a:effectLst>
              </a:rPr>
              <a:t>Consult IT</a:t>
            </a:r>
            <a:endParaRPr lang="en-US" b="1" i="1" dirty="0">
              <a:solidFill>
                <a:srgbClr val="92D050"/>
              </a:solidFill>
              <a:effectLst>
                <a:outerShdw blurRad="38100" dist="38100" dir="2700000" algn="tl">
                  <a:srgbClr val="000000">
                    <a:alpha val="43137"/>
                  </a:srgbClr>
                </a:outerShdw>
              </a:effectLst>
            </a:endParaRPr>
          </a:p>
        </p:txBody>
      </p:sp>
      <p:pic>
        <p:nvPicPr>
          <p:cNvPr id="11" name="Picture 10"/>
          <p:cNvPicPr>
            <a:picLocks noChangeAspect="1"/>
          </p:cNvPicPr>
          <p:nvPr/>
        </p:nvPicPr>
        <p:blipFill>
          <a:blip r:embed="rId3"/>
          <a:stretch>
            <a:fillRect/>
          </a:stretch>
        </p:blipFill>
        <p:spPr>
          <a:xfrm>
            <a:off x="381000" y="1686610"/>
            <a:ext cx="5341412" cy="959792"/>
          </a:xfrm>
          <a:prstGeom prst="rect">
            <a:avLst/>
          </a:prstGeom>
        </p:spPr>
      </p:pic>
      <p:cxnSp>
        <p:nvCxnSpPr>
          <p:cNvPr id="12" name="Straight Arrow Connector 11"/>
          <p:cNvCxnSpPr>
            <a:stCxn id="13" idx="1"/>
          </p:cNvCxnSpPr>
          <p:nvPr/>
        </p:nvCxnSpPr>
        <p:spPr>
          <a:xfrm flipH="1" flipV="1">
            <a:off x="5798612" y="2253004"/>
            <a:ext cx="1059388" cy="1"/>
          </a:xfrm>
          <a:prstGeom prst="straightConnector1">
            <a:avLst/>
          </a:prstGeom>
          <a:ln w="34925">
            <a:solidFill>
              <a:srgbClr val="FF9999"/>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858000" y="1929839"/>
            <a:ext cx="1285929" cy="646331"/>
          </a:xfrm>
          <a:prstGeom prst="rect">
            <a:avLst/>
          </a:prstGeom>
        </p:spPr>
        <p:txBody>
          <a:bodyPr wrap="none">
            <a:spAutoFit/>
          </a:bodyPr>
          <a:lstStyle/>
          <a:p>
            <a:r>
              <a:rPr lang="en-US" b="1" i="1" dirty="0" smtClean="0">
                <a:solidFill>
                  <a:srgbClr val="92D050"/>
                </a:solidFill>
                <a:effectLst>
                  <a:outerShdw blurRad="38100" dist="38100" dir="2700000" algn="tl">
                    <a:srgbClr val="000000">
                      <a:alpha val="43137"/>
                    </a:srgbClr>
                  </a:outerShdw>
                </a:effectLst>
              </a:rPr>
              <a:t>Consult IT</a:t>
            </a:r>
          </a:p>
          <a:p>
            <a:r>
              <a:rPr lang="en-US" b="1" i="1" dirty="0" smtClean="0">
                <a:solidFill>
                  <a:srgbClr val="92D050"/>
                </a:solidFill>
                <a:effectLst>
                  <a:outerShdw blurRad="38100" dist="38100" dir="2700000" algn="tl">
                    <a:srgbClr val="000000">
                      <a:alpha val="43137"/>
                    </a:srgbClr>
                  </a:outerShdw>
                </a:effectLst>
              </a:rPr>
              <a:t>[Channel]</a:t>
            </a:r>
            <a:endParaRPr lang="en-US" b="1" i="1" dirty="0">
              <a:solidFill>
                <a:srgbClr val="92D050"/>
              </a:solidFill>
              <a:effectLst>
                <a:outerShdw blurRad="38100" dist="38100" dir="2700000" algn="tl">
                  <a:srgbClr val="000000">
                    <a:alpha val="43137"/>
                  </a:srgbClr>
                </a:outerShdw>
              </a:effectLst>
            </a:endParaRPr>
          </a:p>
        </p:txBody>
      </p:sp>
      <p:sp>
        <p:nvSpPr>
          <p:cNvPr id="20" name="Content Placeholder 1"/>
          <p:cNvSpPr>
            <a:spLocks noGrp="1"/>
          </p:cNvSpPr>
          <p:nvPr>
            <p:ph idx="1"/>
          </p:nvPr>
        </p:nvSpPr>
        <p:spPr>
          <a:xfrm>
            <a:off x="295468" y="685800"/>
            <a:ext cx="4200332" cy="435144"/>
          </a:xfrm>
        </p:spPr>
        <p:txBody>
          <a:bodyPr anchor="t">
            <a:normAutofit fontScale="85000" lnSpcReduction="10000"/>
          </a:bodyPr>
          <a:lstStyle/>
          <a:p>
            <a:pPr marL="18288" indent="0">
              <a:buNone/>
            </a:pPr>
            <a:r>
              <a:rPr lang="en-US" sz="2400" b="1" i="1" dirty="0" smtClean="0"/>
              <a:t>Step I : Implementing EventSource</a:t>
            </a:r>
            <a:endParaRPr lang="en-US" sz="2000" b="1" i="1" dirty="0" smtClean="0"/>
          </a:p>
        </p:txBody>
      </p:sp>
      <p:pic>
        <p:nvPicPr>
          <p:cNvPr id="21" name="Picture 20"/>
          <p:cNvPicPr>
            <a:picLocks noChangeAspect="1"/>
          </p:cNvPicPr>
          <p:nvPr/>
        </p:nvPicPr>
        <p:blipFill>
          <a:blip r:embed="rId4"/>
          <a:stretch>
            <a:fillRect/>
          </a:stretch>
        </p:blipFill>
        <p:spPr>
          <a:xfrm>
            <a:off x="381001" y="3247064"/>
            <a:ext cx="4876799" cy="1360937"/>
          </a:xfrm>
          <a:prstGeom prst="rect">
            <a:avLst/>
          </a:prstGeom>
        </p:spPr>
      </p:pic>
      <p:sp>
        <p:nvSpPr>
          <p:cNvPr id="22" name="Content Placeholder 1"/>
          <p:cNvSpPr txBox="1">
            <a:spLocks/>
          </p:cNvSpPr>
          <p:nvPr/>
        </p:nvSpPr>
        <p:spPr>
          <a:xfrm>
            <a:off x="262812" y="2909545"/>
            <a:ext cx="4200332" cy="337066"/>
          </a:xfrm>
          <a:prstGeom prst="rect">
            <a:avLst/>
          </a:prstGeom>
        </p:spPr>
        <p:txBody>
          <a:bodyPr vert="horz" lIns="91440" tIns="45720" rIns="91440" bIns="45720" rtlCol="0" anchor="t">
            <a:normAutofit fontScale="85000" lnSpcReduction="20000"/>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2400" b="1" i="1" dirty="0" smtClean="0"/>
              <a:t>Step II : Compile the Project</a:t>
            </a:r>
            <a:endParaRPr lang="en-US" sz="2000" b="1" i="1" dirty="0" smtClean="0"/>
          </a:p>
        </p:txBody>
      </p:sp>
      <p:pic>
        <p:nvPicPr>
          <p:cNvPr id="24" name="Picture 23"/>
          <p:cNvPicPr>
            <a:picLocks noChangeAspect="1"/>
          </p:cNvPicPr>
          <p:nvPr/>
        </p:nvPicPr>
        <p:blipFill>
          <a:blip r:embed="rId5"/>
          <a:stretch>
            <a:fillRect/>
          </a:stretch>
        </p:blipFill>
        <p:spPr>
          <a:xfrm>
            <a:off x="5377544" y="2819400"/>
            <a:ext cx="3615611" cy="1099066"/>
          </a:xfrm>
          <a:prstGeom prst="rect">
            <a:avLst/>
          </a:prstGeom>
        </p:spPr>
      </p:pic>
      <p:pic>
        <p:nvPicPr>
          <p:cNvPr id="25" name="Picture 24"/>
          <p:cNvPicPr>
            <a:picLocks noChangeAspect="1"/>
          </p:cNvPicPr>
          <p:nvPr/>
        </p:nvPicPr>
        <p:blipFill>
          <a:blip r:embed="rId6"/>
          <a:stretch>
            <a:fillRect/>
          </a:stretch>
        </p:blipFill>
        <p:spPr>
          <a:xfrm>
            <a:off x="381000" y="5334712"/>
            <a:ext cx="4845698" cy="1066088"/>
          </a:xfrm>
          <a:prstGeom prst="rect">
            <a:avLst/>
          </a:prstGeom>
        </p:spPr>
      </p:pic>
      <p:sp>
        <p:nvSpPr>
          <p:cNvPr id="26" name="Content Placeholder 1"/>
          <p:cNvSpPr txBox="1">
            <a:spLocks/>
          </p:cNvSpPr>
          <p:nvPr/>
        </p:nvSpPr>
        <p:spPr>
          <a:xfrm>
            <a:off x="295468" y="4861023"/>
            <a:ext cx="4200332" cy="337066"/>
          </a:xfrm>
          <a:prstGeom prst="rect">
            <a:avLst/>
          </a:prstGeom>
        </p:spPr>
        <p:txBody>
          <a:bodyPr vert="horz" lIns="91440" tIns="45720" rIns="91440" bIns="45720" rtlCol="0" anchor="t">
            <a:normAutofit fontScale="85000" lnSpcReduction="20000"/>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2400" b="1" i="1" dirty="0" smtClean="0"/>
              <a:t>Step III : Registering Provider</a:t>
            </a:r>
            <a:endParaRPr lang="en-US" sz="2000" b="1" i="1" dirty="0" smtClean="0"/>
          </a:p>
        </p:txBody>
      </p:sp>
      <p:sp>
        <p:nvSpPr>
          <p:cNvPr id="27" name="Content Placeholder 1"/>
          <p:cNvSpPr txBox="1">
            <a:spLocks/>
          </p:cNvSpPr>
          <p:nvPr/>
        </p:nvSpPr>
        <p:spPr>
          <a:xfrm>
            <a:off x="174949" y="42527"/>
            <a:ext cx="7010400" cy="609599"/>
          </a:xfrm>
          <a:prstGeom prst="rect">
            <a:avLst/>
          </a:prstGeom>
        </p:spPr>
        <p:txBody>
          <a:bodyPr vert="horz" lIns="91440" tIns="45720" rIns="91440" bIns="45720" rtlCol="0" anchor="t">
            <a:norm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2800" b="1" i="1" dirty="0" smtClean="0"/>
              <a:t>Using the Package…</a:t>
            </a:r>
            <a:endParaRPr lang="en-US" sz="2400" b="1" i="1" dirty="0" smtClean="0"/>
          </a:p>
        </p:txBody>
      </p:sp>
      <p:pic>
        <p:nvPicPr>
          <p:cNvPr id="29" name="Picture 28"/>
          <p:cNvPicPr>
            <a:picLocks noChangeAspect="1"/>
          </p:cNvPicPr>
          <p:nvPr/>
        </p:nvPicPr>
        <p:blipFill>
          <a:blip r:embed="rId7"/>
          <a:stretch>
            <a:fillRect/>
          </a:stretch>
        </p:blipFill>
        <p:spPr>
          <a:xfrm>
            <a:off x="5375990" y="3975526"/>
            <a:ext cx="3617166" cy="2370654"/>
          </a:xfrm>
          <a:prstGeom prst="rect">
            <a:avLst/>
          </a:prstGeom>
        </p:spPr>
      </p:pic>
      <p:pic>
        <p:nvPicPr>
          <p:cNvPr id="30" name="Picture 29"/>
          <p:cNvPicPr>
            <a:picLocks noChangeAspect="1"/>
          </p:cNvPicPr>
          <p:nvPr/>
        </p:nvPicPr>
        <p:blipFill>
          <a:blip r:embed="rId8"/>
          <a:stretch>
            <a:fillRect/>
          </a:stretch>
        </p:blipFill>
        <p:spPr>
          <a:xfrm>
            <a:off x="361950" y="1014143"/>
            <a:ext cx="8366774" cy="4822655"/>
          </a:xfrm>
          <a:prstGeom prst="rect">
            <a:avLst/>
          </a:prstGeom>
        </p:spPr>
      </p:pic>
      <p:pic>
        <p:nvPicPr>
          <p:cNvPr id="31" name="Picture 30"/>
          <p:cNvPicPr>
            <a:picLocks noChangeAspect="1"/>
          </p:cNvPicPr>
          <p:nvPr/>
        </p:nvPicPr>
        <p:blipFill>
          <a:blip r:embed="rId9"/>
          <a:stretch>
            <a:fillRect/>
          </a:stretch>
        </p:blipFill>
        <p:spPr>
          <a:xfrm>
            <a:off x="4852987" y="547418"/>
            <a:ext cx="4010025" cy="466725"/>
          </a:xfrm>
          <a:prstGeom prst="rect">
            <a:avLst/>
          </a:prstGeom>
        </p:spPr>
      </p:pic>
    </p:spTree>
    <p:extLst>
      <p:ext uri="{BB962C8B-B14F-4D97-AF65-F5344CB8AC3E}">
        <p14:creationId xmlns:p14="http://schemas.microsoft.com/office/powerpoint/2010/main" val="161834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3" grpId="0"/>
      <p:bldP spid="20" grpId="0" build="p"/>
      <p:bldP spid="22" grpId="0"/>
      <p:bldP spid="2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3733800" y="3200400"/>
            <a:ext cx="1905000" cy="609599"/>
          </a:xfrm>
          <a:prstGeom prst="rect">
            <a:avLst/>
          </a:prstGeom>
        </p:spPr>
        <p:txBody>
          <a:bodyPr vert="horz" lIns="91440" tIns="45720" rIns="91440" bIns="45720" rtlCol="0" anchor="t">
            <a:norm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2800" b="1" i="1" dirty="0" smtClean="0"/>
              <a:t>Questions</a:t>
            </a:r>
            <a:endParaRPr lang="en-US" sz="2400" b="1" i="1" dirty="0" smtClean="0"/>
          </a:p>
        </p:txBody>
      </p:sp>
    </p:spTree>
    <p:extLst>
      <p:ext uri="{BB962C8B-B14F-4D97-AF65-F5344CB8AC3E}">
        <p14:creationId xmlns:p14="http://schemas.microsoft.com/office/powerpoint/2010/main" val="19618706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1"/>
          <p:cNvSpPr txBox="1">
            <a:spLocks/>
          </p:cNvSpPr>
          <p:nvPr/>
        </p:nvSpPr>
        <p:spPr>
          <a:xfrm>
            <a:off x="1295400" y="2286000"/>
            <a:ext cx="6705600" cy="457200"/>
          </a:xfrm>
          <a:prstGeom prst="rect">
            <a:avLst/>
          </a:prstGeom>
        </p:spPr>
        <p:txBody>
          <a:bodyPr vert="horz" lIns="91440" tIns="45720" rIns="91440" bIns="45720" rtlCol="0" anchor="t">
            <a:normAutofit fontScale="92500" lnSpcReduction="20000"/>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3200" b="1" i="1" dirty="0" smtClean="0"/>
              <a:t>Limitations &amp; Possible Workarounds</a:t>
            </a:r>
          </a:p>
          <a:p>
            <a:pPr>
              <a:buFontTx/>
              <a:buChar char="-"/>
            </a:pPr>
            <a:endParaRPr lang="en-US" sz="2400" b="1" dirty="0" smtClean="0"/>
          </a:p>
        </p:txBody>
      </p:sp>
      <p:sp>
        <p:nvSpPr>
          <p:cNvPr id="5" name="Content Placeholder 1"/>
          <p:cNvSpPr txBox="1">
            <a:spLocks/>
          </p:cNvSpPr>
          <p:nvPr/>
        </p:nvSpPr>
        <p:spPr>
          <a:xfrm>
            <a:off x="1828800" y="2971800"/>
            <a:ext cx="5257800" cy="380999"/>
          </a:xfrm>
          <a:prstGeom prst="rect">
            <a:avLst/>
          </a:prstGeom>
        </p:spPr>
        <p:txBody>
          <a:bodyPr vert="horz" lIns="91440" tIns="45720" rIns="91440" bIns="45720" rtlCol="0" anchor="t">
            <a:normAutofit fontScale="85000" lnSpcReduction="20000"/>
          </a:bodyPr>
          <a:lstStyle>
            <a:defPPr>
              <a:defRPr lang="en-US"/>
            </a:defPPr>
            <a:lvl1pPr marL="18288" indent="0">
              <a:spcBef>
                <a:spcPct val="20000"/>
              </a:spcBef>
              <a:spcAft>
                <a:spcPts val="0"/>
              </a:spcAft>
              <a:buSzPct val="60000"/>
              <a:buFont typeface="Wingdings" pitchFamily="2" charset="2"/>
              <a:buNone/>
              <a:defRPr sz="2600" b="1" i="1">
                <a:solidFill>
                  <a:srgbClr val="92D050"/>
                </a:solidFill>
                <a:effectLst>
                  <a:outerShdw blurRad="38100" dist="38100" dir="2700000" algn="tl">
                    <a:srgbClr val="000000">
                      <a:alpha val="43137"/>
                    </a:srgbClr>
                  </a:outerShdw>
                </a:effectLst>
              </a:defRPr>
            </a:lvl1pPr>
            <a:lvl2pPr marL="640080" indent="-256032">
              <a:spcBef>
                <a:spcPct val="20000"/>
              </a:spcBef>
              <a:buSzPct val="60000"/>
              <a:buFont typeface="Wingdings" pitchFamily="2" charset="2"/>
              <a:buChar char=""/>
              <a:defRPr sz="1900">
                <a:effectLst>
                  <a:outerShdw blurRad="38100" dist="38100" dir="2700000" algn="tl">
                    <a:srgbClr val="000000">
                      <a:alpha val="43137"/>
                    </a:srgbClr>
                  </a:outerShdw>
                </a:effectLst>
              </a:defRPr>
            </a:lvl2pPr>
            <a:lvl3pPr marL="1005840" indent="-256032">
              <a:spcBef>
                <a:spcPct val="20000"/>
              </a:spcBef>
              <a:buSzPct val="60000"/>
              <a:buFont typeface="Wingdings" pitchFamily="2" charset="2"/>
              <a:buChar char=""/>
              <a:defRPr sz="1700">
                <a:effectLst>
                  <a:outerShdw blurRad="38100" dist="38100" dir="2700000" algn="tl">
                    <a:srgbClr val="000000">
                      <a:alpha val="43137"/>
                    </a:srgbClr>
                  </a:outerShdw>
                </a:effectLst>
              </a:defRPr>
            </a:lvl3pPr>
            <a:lvl4pPr indent="-256032">
              <a:spcBef>
                <a:spcPct val="20000"/>
              </a:spcBef>
              <a:buSzPct val="60000"/>
              <a:buFont typeface="Wingdings" pitchFamily="2" charset="2"/>
              <a:buChar char=""/>
              <a:defRPr sz="1600">
                <a:effectLst>
                  <a:outerShdw blurRad="38100" dist="38100" dir="2700000" algn="tl">
                    <a:srgbClr val="000000">
                      <a:alpha val="43137"/>
                    </a:srgbClr>
                  </a:outerShdw>
                </a:effectLst>
              </a:defRPr>
            </a:lvl4pPr>
            <a:lvl5pPr marL="1645920" indent="-256032">
              <a:spcBef>
                <a:spcPct val="20000"/>
              </a:spcBef>
              <a:buSzPct val="60000"/>
              <a:buFont typeface="Wingdings" pitchFamily="2" charset="2"/>
              <a:buChar char=""/>
              <a:defRPr sz="1500">
                <a:effectLst>
                  <a:outerShdw blurRad="38100" dist="38100" dir="2700000" algn="tl">
                    <a:srgbClr val="000000">
                      <a:alpha val="43137"/>
                    </a:srgbClr>
                  </a:outerShdw>
                </a:effectLst>
              </a:defRPr>
            </a:lvl5pPr>
            <a:lvl6pPr marL="196596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6pPr>
            <a:lvl7pPr marL="224028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7pPr>
            <a:lvl8pPr marL="251460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8pPr>
            <a:lvl9pPr marL="283464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9pPr>
          </a:lstStyle>
          <a:p>
            <a:r>
              <a:rPr lang="en-US" dirty="0" smtClean="0"/>
              <a:t>Supporting Inherited Members</a:t>
            </a: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Content Placeholder 1"/>
          <p:cNvSpPr txBox="1">
            <a:spLocks/>
          </p:cNvSpPr>
          <p:nvPr/>
        </p:nvSpPr>
        <p:spPr>
          <a:xfrm>
            <a:off x="1828800" y="3581400"/>
            <a:ext cx="3581400" cy="380999"/>
          </a:xfrm>
          <a:prstGeom prst="rect">
            <a:avLst/>
          </a:prstGeom>
        </p:spPr>
        <p:txBody>
          <a:bodyPr vert="horz" lIns="91440" tIns="45720" rIns="91440" bIns="45720" rtlCol="0" anchor="t">
            <a:normAutofit fontScale="85000" lnSpcReduction="20000"/>
          </a:bodyPr>
          <a:lstStyle>
            <a:defPPr>
              <a:defRPr lang="en-US"/>
            </a:defPPr>
            <a:lvl1pPr marL="18288" indent="0">
              <a:spcBef>
                <a:spcPct val="20000"/>
              </a:spcBef>
              <a:spcAft>
                <a:spcPts val="0"/>
              </a:spcAft>
              <a:buSzPct val="60000"/>
              <a:buFont typeface="Wingdings" pitchFamily="2" charset="2"/>
              <a:buNone/>
              <a:defRPr sz="2600" b="1" i="1">
                <a:solidFill>
                  <a:srgbClr val="92D050"/>
                </a:solidFill>
                <a:effectLst>
                  <a:outerShdw blurRad="38100" dist="38100" dir="2700000" algn="tl">
                    <a:srgbClr val="000000">
                      <a:alpha val="43137"/>
                    </a:srgbClr>
                  </a:outerShdw>
                </a:effectLst>
              </a:defRPr>
            </a:lvl1pPr>
            <a:lvl2pPr marL="640080" indent="-256032">
              <a:spcBef>
                <a:spcPct val="20000"/>
              </a:spcBef>
              <a:buSzPct val="60000"/>
              <a:buFont typeface="Wingdings" pitchFamily="2" charset="2"/>
              <a:buChar char=""/>
              <a:defRPr sz="1900">
                <a:effectLst>
                  <a:outerShdw blurRad="38100" dist="38100" dir="2700000" algn="tl">
                    <a:srgbClr val="000000">
                      <a:alpha val="43137"/>
                    </a:srgbClr>
                  </a:outerShdw>
                </a:effectLst>
              </a:defRPr>
            </a:lvl2pPr>
            <a:lvl3pPr marL="1005840" indent="-256032">
              <a:spcBef>
                <a:spcPct val="20000"/>
              </a:spcBef>
              <a:buSzPct val="60000"/>
              <a:buFont typeface="Wingdings" pitchFamily="2" charset="2"/>
              <a:buChar char=""/>
              <a:defRPr sz="1700">
                <a:effectLst>
                  <a:outerShdw blurRad="38100" dist="38100" dir="2700000" algn="tl">
                    <a:srgbClr val="000000">
                      <a:alpha val="43137"/>
                    </a:srgbClr>
                  </a:outerShdw>
                </a:effectLst>
              </a:defRPr>
            </a:lvl3pPr>
            <a:lvl4pPr indent="-256032">
              <a:spcBef>
                <a:spcPct val="20000"/>
              </a:spcBef>
              <a:buSzPct val="60000"/>
              <a:buFont typeface="Wingdings" pitchFamily="2" charset="2"/>
              <a:buChar char=""/>
              <a:defRPr sz="1600">
                <a:effectLst>
                  <a:outerShdw blurRad="38100" dist="38100" dir="2700000" algn="tl">
                    <a:srgbClr val="000000">
                      <a:alpha val="43137"/>
                    </a:srgbClr>
                  </a:outerShdw>
                </a:effectLst>
              </a:defRPr>
            </a:lvl4pPr>
            <a:lvl5pPr marL="1645920" indent="-256032">
              <a:spcBef>
                <a:spcPct val="20000"/>
              </a:spcBef>
              <a:buSzPct val="60000"/>
              <a:buFont typeface="Wingdings" pitchFamily="2" charset="2"/>
              <a:buChar char=""/>
              <a:defRPr sz="1500">
                <a:effectLst>
                  <a:outerShdw blurRad="38100" dist="38100" dir="2700000" algn="tl">
                    <a:srgbClr val="000000">
                      <a:alpha val="43137"/>
                    </a:srgbClr>
                  </a:outerShdw>
                </a:effectLst>
              </a:defRPr>
            </a:lvl5pPr>
            <a:lvl6pPr marL="196596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6pPr>
            <a:lvl7pPr marL="224028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7pPr>
            <a:lvl8pPr marL="251460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8pPr>
            <a:lvl9pPr marL="283464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9pPr>
          </a:lstStyle>
          <a:p>
            <a:r>
              <a:rPr lang="en-US" dirty="0"/>
              <a:t>Supporting Complex Types</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Content Placeholder 1"/>
          <p:cNvSpPr txBox="1">
            <a:spLocks/>
          </p:cNvSpPr>
          <p:nvPr/>
        </p:nvSpPr>
        <p:spPr>
          <a:xfrm>
            <a:off x="1860330" y="4159469"/>
            <a:ext cx="5607269" cy="380999"/>
          </a:xfrm>
          <a:prstGeom prst="rect">
            <a:avLst/>
          </a:prstGeom>
        </p:spPr>
        <p:txBody>
          <a:bodyPr vert="horz" lIns="91440" tIns="45720" rIns="91440" bIns="45720" rtlCol="0" anchor="t">
            <a:normAutofit fontScale="85000" lnSpcReduction="20000"/>
          </a:bodyPr>
          <a:lstStyle>
            <a:defPPr>
              <a:defRPr lang="en-US"/>
            </a:defPPr>
            <a:lvl1pPr marL="18288" indent="0">
              <a:spcBef>
                <a:spcPct val="20000"/>
              </a:spcBef>
              <a:spcAft>
                <a:spcPts val="0"/>
              </a:spcAft>
              <a:buSzPct val="60000"/>
              <a:buFont typeface="Wingdings" pitchFamily="2" charset="2"/>
              <a:buNone/>
              <a:defRPr sz="2600" b="1" i="1">
                <a:solidFill>
                  <a:srgbClr val="92D050"/>
                </a:solidFill>
                <a:effectLst>
                  <a:outerShdw blurRad="38100" dist="38100" dir="2700000" algn="tl">
                    <a:srgbClr val="000000">
                      <a:alpha val="43137"/>
                    </a:srgbClr>
                  </a:outerShdw>
                </a:effectLst>
              </a:defRPr>
            </a:lvl1pPr>
            <a:lvl2pPr marL="640080" indent="-256032">
              <a:spcBef>
                <a:spcPct val="20000"/>
              </a:spcBef>
              <a:buSzPct val="60000"/>
              <a:buFont typeface="Wingdings" pitchFamily="2" charset="2"/>
              <a:buChar char=""/>
              <a:defRPr sz="1900">
                <a:effectLst>
                  <a:outerShdw blurRad="38100" dist="38100" dir="2700000" algn="tl">
                    <a:srgbClr val="000000">
                      <a:alpha val="43137"/>
                    </a:srgbClr>
                  </a:outerShdw>
                </a:effectLst>
              </a:defRPr>
            </a:lvl2pPr>
            <a:lvl3pPr marL="1005840" indent="-256032">
              <a:spcBef>
                <a:spcPct val="20000"/>
              </a:spcBef>
              <a:buSzPct val="60000"/>
              <a:buFont typeface="Wingdings" pitchFamily="2" charset="2"/>
              <a:buChar char=""/>
              <a:defRPr sz="1700">
                <a:effectLst>
                  <a:outerShdw blurRad="38100" dist="38100" dir="2700000" algn="tl">
                    <a:srgbClr val="000000">
                      <a:alpha val="43137"/>
                    </a:srgbClr>
                  </a:outerShdw>
                </a:effectLst>
              </a:defRPr>
            </a:lvl3pPr>
            <a:lvl4pPr indent="-256032">
              <a:spcBef>
                <a:spcPct val="20000"/>
              </a:spcBef>
              <a:buSzPct val="60000"/>
              <a:buFont typeface="Wingdings" pitchFamily="2" charset="2"/>
              <a:buChar char=""/>
              <a:defRPr sz="1600">
                <a:effectLst>
                  <a:outerShdw blurRad="38100" dist="38100" dir="2700000" algn="tl">
                    <a:srgbClr val="000000">
                      <a:alpha val="43137"/>
                    </a:srgbClr>
                  </a:outerShdw>
                </a:effectLst>
              </a:defRPr>
            </a:lvl4pPr>
            <a:lvl5pPr marL="1645920" indent="-256032">
              <a:spcBef>
                <a:spcPct val="20000"/>
              </a:spcBef>
              <a:buSzPct val="60000"/>
              <a:buFont typeface="Wingdings" pitchFamily="2" charset="2"/>
              <a:buChar char=""/>
              <a:defRPr sz="1500">
                <a:effectLst>
                  <a:outerShdw blurRad="38100" dist="38100" dir="2700000" algn="tl">
                    <a:srgbClr val="000000">
                      <a:alpha val="43137"/>
                    </a:srgbClr>
                  </a:outerShdw>
                </a:effectLst>
              </a:defRPr>
            </a:lvl5pPr>
            <a:lvl6pPr marL="196596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6pPr>
            <a:lvl7pPr marL="224028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7pPr>
            <a:lvl8pPr marL="251460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8pPr>
            <a:lvl9pPr marL="283464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9pPr>
          </a:lstStyle>
          <a:p>
            <a:r>
              <a:rPr lang="en-US" dirty="0" smtClean="0"/>
              <a:t>Making it a little easier to implement</a:t>
            </a: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94780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76200" y="228600"/>
            <a:ext cx="4343400" cy="457200"/>
          </a:xfrm>
        </p:spPr>
        <p:txBody>
          <a:bodyPr anchor="t">
            <a:normAutofit/>
          </a:bodyPr>
          <a:lstStyle/>
          <a:p>
            <a:pPr marL="18288" indent="0">
              <a:buNone/>
            </a:pPr>
            <a:r>
              <a:rPr lang="en-US" sz="1600" b="1" i="1" dirty="0" smtClean="0"/>
              <a:t>EventSource and Inherited Members</a:t>
            </a:r>
          </a:p>
        </p:txBody>
      </p:sp>
      <p:sp>
        <p:nvSpPr>
          <p:cNvPr id="5" name="Content Placeholder 1"/>
          <p:cNvSpPr txBox="1">
            <a:spLocks/>
          </p:cNvSpPr>
          <p:nvPr/>
        </p:nvSpPr>
        <p:spPr>
          <a:xfrm>
            <a:off x="152401" y="1035732"/>
            <a:ext cx="762000" cy="327961"/>
          </a:xfrm>
          <a:prstGeom prst="rect">
            <a:avLst/>
          </a:prstGeom>
        </p:spPr>
        <p:txBody>
          <a:bodyPr vert="horz" lIns="91440" tIns="45720" rIns="91440" bIns="45720" rtlCol="0" anchor="t">
            <a:no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1600" b="1" i="1" dirty="0" smtClean="0">
                <a:solidFill>
                  <a:srgbClr val="FF0000"/>
                </a:solidFill>
              </a:rPr>
              <a:t>Issue?</a:t>
            </a:r>
            <a:endParaRPr lang="en-US" sz="1400" b="1" i="1" dirty="0" smtClean="0">
              <a:solidFill>
                <a:srgbClr val="FF0000"/>
              </a:solidFill>
            </a:endParaRPr>
          </a:p>
        </p:txBody>
      </p:sp>
      <p:cxnSp>
        <p:nvCxnSpPr>
          <p:cNvPr id="6" name="Straight Arrow Connector 5"/>
          <p:cNvCxnSpPr>
            <a:stCxn id="5" idx="3"/>
          </p:cNvCxnSpPr>
          <p:nvPr/>
        </p:nvCxnSpPr>
        <p:spPr>
          <a:xfrm flipV="1">
            <a:off x="914401" y="1188133"/>
            <a:ext cx="990599" cy="11580"/>
          </a:xfrm>
          <a:prstGeom prst="straightConnector1">
            <a:avLst/>
          </a:prstGeom>
          <a:ln w="22225">
            <a:solidFill>
              <a:srgbClr val="FF9999"/>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8" name="Content Placeholder 1"/>
          <p:cNvSpPr txBox="1">
            <a:spLocks/>
          </p:cNvSpPr>
          <p:nvPr/>
        </p:nvSpPr>
        <p:spPr>
          <a:xfrm>
            <a:off x="1899458" y="1058893"/>
            <a:ext cx="2286000" cy="304800"/>
          </a:xfrm>
          <a:prstGeom prst="rect">
            <a:avLst/>
          </a:prstGeom>
        </p:spPr>
        <p:txBody>
          <a:bodyPr vert="horz" lIns="91440" tIns="45720" rIns="91440" bIns="45720" rtlCol="0" anchor="t">
            <a:no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1400" b="1" i="1" dirty="0" smtClean="0">
                <a:solidFill>
                  <a:schemeClr val="tx1">
                    <a:lumMod val="95000"/>
                  </a:schemeClr>
                </a:solidFill>
              </a:rPr>
              <a:t>Interface Implementation</a:t>
            </a:r>
            <a:endParaRPr lang="en-US" sz="1200" b="1" i="1" dirty="0" smtClean="0">
              <a:solidFill>
                <a:schemeClr val="tx1">
                  <a:lumMod val="95000"/>
                </a:schemeClr>
              </a:solidFill>
            </a:endParaRPr>
          </a:p>
        </p:txBody>
      </p:sp>
      <p:sp>
        <p:nvSpPr>
          <p:cNvPr id="9" name="Content Placeholder 1"/>
          <p:cNvSpPr txBox="1">
            <a:spLocks/>
          </p:cNvSpPr>
          <p:nvPr/>
        </p:nvSpPr>
        <p:spPr>
          <a:xfrm>
            <a:off x="152400" y="685800"/>
            <a:ext cx="3886200" cy="343495"/>
          </a:xfrm>
          <a:prstGeom prst="rect">
            <a:avLst/>
          </a:prstGeom>
        </p:spPr>
        <p:txBody>
          <a:bodyPr vert="horz" lIns="91440" tIns="45720" rIns="91440" bIns="45720" rtlCol="0" anchor="t">
            <a:no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1600" b="1" i="1" dirty="0" smtClean="0">
                <a:solidFill>
                  <a:srgbClr val="92D050"/>
                </a:solidFill>
              </a:rPr>
              <a:t>[Event] methods must be direct members</a:t>
            </a:r>
            <a:endParaRPr lang="en-US" sz="1400" b="1" i="1" dirty="0" smtClean="0">
              <a:solidFill>
                <a:srgbClr val="92D050"/>
              </a:solidFill>
            </a:endParaRPr>
          </a:p>
        </p:txBody>
      </p:sp>
      <p:pic>
        <p:nvPicPr>
          <p:cNvPr id="10" name="Picture 9"/>
          <p:cNvPicPr>
            <a:picLocks noChangeAspect="1"/>
          </p:cNvPicPr>
          <p:nvPr/>
        </p:nvPicPr>
        <p:blipFill>
          <a:blip r:embed="rId3"/>
          <a:stretch>
            <a:fillRect/>
          </a:stretch>
        </p:blipFill>
        <p:spPr>
          <a:xfrm>
            <a:off x="152400" y="1431987"/>
            <a:ext cx="5105400" cy="2708738"/>
          </a:xfrm>
          <a:prstGeom prst="rect">
            <a:avLst/>
          </a:prstGeom>
        </p:spPr>
      </p:pic>
      <p:pic>
        <p:nvPicPr>
          <p:cNvPr id="1026" name="Picture 2" descr="http://2.bp.blogspot.com/--J3rRIulwdk/UiS3ZOtUCjI/AAAAAAAAGWE/uFWbELg_lNA/s700/IndexOutOfRan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311142"/>
            <a:ext cx="5105400" cy="2360378"/>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1"/>
          <p:cNvSpPr txBox="1">
            <a:spLocks/>
          </p:cNvSpPr>
          <p:nvPr/>
        </p:nvSpPr>
        <p:spPr>
          <a:xfrm>
            <a:off x="5486400" y="199002"/>
            <a:ext cx="3505200" cy="457200"/>
          </a:xfrm>
          <a:prstGeom prst="rect">
            <a:avLst/>
          </a:prstGeom>
        </p:spPr>
        <p:txBody>
          <a:bodyPr vert="horz" lIns="91440" tIns="45720" rIns="91440" bIns="45720" rtlCol="0" anchor="t">
            <a:no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1600" b="1" i="1" dirty="0" smtClean="0"/>
              <a:t>Limited Data Types Support</a:t>
            </a:r>
          </a:p>
          <a:p>
            <a:pPr>
              <a:buFontTx/>
              <a:buChar char="-"/>
            </a:pPr>
            <a:endParaRPr lang="en-US" sz="1200" b="1" dirty="0" smtClean="0"/>
          </a:p>
        </p:txBody>
      </p:sp>
      <p:cxnSp>
        <p:nvCxnSpPr>
          <p:cNvPr id="16" name="Straight Arrow Connector 15"/>
          <p:cNvCxnSpPr/>
          <p:nvPr/>
        </p:nvCxnSpPr>
        <p:spPr>
          <a:xfrm>
            <a:off x="5410200" y="261656"/>
            <a:ext cx="0" cy="6409864"/>
          </a:xfrm>
          <a:prstGeom prst="straightConnector1">
            <a:avLst/>
          </a:prstGeom>
          <a:ln w="28575">
            <a:solidFill>
              <a:srgbClr val="FF9999"/>
            </a:solidFill>
            <a:prstDash val="dash"/>
            <a:headEnd type="none"/>
            <a:tailEnd type="none" w="lg"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486400" y="666400"/>
            <a:ext cx="3351414" cy="738664"/>
          </a:xfrm>
          <a:prstGeom prst="rect">
            <a:avLst/>
          </a:prstGeom>
        </p:spPr>
        <p:txBody>
          <a:bodyPr wrap="square">
            <a:spAutoFit/>
          </a:bodyPr>
          <a:lstStyle/>
          <a:p>
            <a:r>
              <a:rPr lang="en-US" sz="1400" i="1" dirty="0">
                <a:solidFill>
                  <a:srgbClr val="DFDF55"/>
                </a:solidFill>
                <a:latin typeface="Georgia" panose="02040502050405020303" pitchFamily="18" charset="0"/>
              </a:rPr>
              <a:t>Boolean, SByte, Byte, Int16, UInt16, Int32, UInt32, Int64, UInt64, Single, Double, String, Guid</a:t>
            </a:r>
            <a:endParaRPr lang="en-US" sz="1400" dirty="0">
              <a:solidFill>
                <a:srgbClr val="DFDF55"/>
              </a:solidFill>
            </a:endParaRPr>
          </a:p>
        </p:txBody>
      </p:sp>
      <p:sp>
        <p:nvSpPr>
          <p:cNvPr id="19" name="Rectangle 18"/>
          <p:cNvSpPr/>
          <p:nvPr/>
        </p:nvSpPr>
        <p:spPr>
          <a:xfrm>
            <a:off x="5486400" y="1752600"/>
            <a:ext cx="3351414" cy="307777"/>
          </a:xfrm>
          <a:prstGeom prst="rect">
            <a:avLst/>
          </a:prstGeom>
        </p:spPr>
        <p:txBody>
          <a:bodyPr wrap="square">
            <a:spAutoFit/>
          </a:bodyPr>
          <a:lstStyle/>
          <a:p>
            <a:r>
              <a:rPr lang="en-US" sz="1400" i="1" dirty="0" smtClean="0">
                <a:solidFill>
                  <a:srgbClr val="FFC000"/>
                </a:solidFill>
                <a:latin typeface="Georgia" panose="02040502050405020303" pitchFamily="18" charset="0"/>
              </a:rPr>
              <a:t>Complex Types??</a:t>
            </a:r>
            <a:endParaRPr lang="en-US" sz="1400" dirty="0">
              <a:solidFill>
                <a:srgbClr val="FFC000"/>
              </a:solidFill>
            </a:endParaRPr>
          </a:p>
        </p:txBody>
      </p:sp>
      <p:pic>
        <p:nvPicPr>
          <p:cNvPr id="20" name="Picture 19"/>
          <p:cNvPicPr>
            <a:picLocks noChangeAspect="1"/>
          </p:cNvPicPr>
          <p:nvPr/>
        </p:nvPicPr>
        <p:blipFill>
          <a:blip r:embed="rId5"/>
          <a:stretch>
            <a:fillRect/>
          </a:stretch>
        </p:blipFill>
        <p:spPr>
          <a:xfrm>
            <a:off x="5486400" y="2218218"/>
            <a:ext cx="3509356" cy="1439382"/>
          </a:xfrm>
          <a:prstGeom prst="rect">
            <a:avLst/>
          </a:prstGeom>
        </p:spPr>
      </p:pic>
    </p:spTree>
    <p:extLst>
      <p:ext uri="{BB962C8B-B14F-4D97-AF65-F5344CB8AC3E}">
        <p14:creationId xmlns:p14="http://schemas.microsoft.com/office/powerpoint/2010/main" val="3306599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3962400" y="154127"/>
            <a:ext cx="1600200" cy="405249"/>
          </a:xfrm>
        </p:spPr>
        <p:txBody>
          <a:bodyPr anchor="t">
            <a:normAutofit fontScale="77500" lnSpcReduction="20000"/>
          </a:bodyPr>
          <a:lstStyle/>
          <a:p>
            <a:pPr marL="18288" indent="0">
              <a:buNone/>
            </a:pPr>
            <a:r>
              <a:rPr lang="en-US" sz="3200" b="1" i="1" dirty="0" smtClean="0"/>
              <a:t>Solutions</a:t>
            </a:r>
            <a:endParaRPr lang="en-US" sz="2400" b="1" dirty="0" smtClean="0"/>
          </a:p>
        </p:txBody>
      </p:sp>
      <p:pic>
        <p:nvPicPr>
          <p:cNvPr id="6" name="Picture 5"/>
          <p:cNvPicPr>
            <a:picLocks noChangeAspect="1"/>
          </p:cNvPicPr>
          <p:nvPr/>
        </p:nvPicPr>
        <p:blipFill>
          <a:blip r:embed="rId3"/>
          <a:stretch>
            <a:fillRect/>
          </a:stretch>
        </p:blipFill>
        <p:spPr>
          <a:xfrm>
            <a:off x="152400" y="5257800"/>
            <a:ext cx="4191000" cy="1461659"/>
          </a:xfrm>
          <a:prstGeom prst="rect">
            <a:avLst/>
          </a:prstGeom>
        </p:spPr>
      </p:pic>
      <p:sp>
        <p:nvSpPr>
          <p:cNvPr id="7" name="Content Placeholder 1"/>
          <p:cNvSpPr txBox="1">
            <a:spLocks/>
          </p:cNvSpPr>
          <p:nvPr/>
        </p:nvSpPr>
        <p:spPr>
          <a:xfrm>
            <a:off x="1809750" y="6400800"/>
            <a:ext cx="1447800" cy="325585"/>
          </a:xfrm>
          <a:prstGeom prst="rect">
            <a:avLst/>
          </a:prstGeom>
        </p:spPr>
        <p:txBody>
          <a:bodyPr vert="horz" lIns="91440" tIns="45720" rIns="91440" bIns="45720" rtlCol="0" anchor="t">
            <a:normAutofit fontScale="85000" lnSpcReduction="10000"/>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1800" b="1" i="1" dirty="0" smtClean="0">
                <a:solidFill>
                  <a:srgbClr val="7030A0"/>
                </a:solidFill>
              </a:rPr>
              <a:t>[Jon Wagner]</a:t>
            </a:r>
          </a:p>
          <a:p>
            <a:pPr>
              <a:buFontTx/>
              <a:buChar char="-"/>
            </a:pPr>
            <a:endParaRPr lang="en-US" sz="1400" b="1" dirty="0" smtClean="0">
              <a:solidFill>
                <a:srgbClr val="7030A0"/>
              </a:solidFill>
            </a:endParaRPr>
          </a:p>
        </p:txBody>
      </p:sp>
      <p:sp>
        <p:nvSpPr>
          <p:cNvPr id="8" name="Content Placeholder 1"/>
          <p:cNvSpPr txBox="1">
            <a:spLocks/>
          </p:cNvSpPr>
          <p:nvPr/>
        </p:nvSpPr>
        <p:spPr>
          <a:xfrm>
            <a:off x="112222" y="685800"/>
            <a:ext cx="3394364" cy="277782"/>
          </a:xfrm>
          <a:prstGeom prst="rect">
            <a:avLst/>
          </a:prstGeom>
        </p:spPr>
        <p:txBody>
          <a:bodyPr vert="horz" lIns="91440" tIns="45720" rIns="91440" bIns="45720" rtlCol="0" anchor="t">
            <a:normAutofit fontScale="92500" lnSpcReduction="10000"/>
          </a:bodyPr>
          <a:lstStyle>
            <a:defPPr>
              <a:defRPr lang="en-US"/>
            </a:defPPr>
            <a:lvl1pPr marL="18288" indent="0">
              <a:spcBef>
                <a:spcPct val="20000"/>
              </a:spcBef>
              <a:spcAft>
                <a:spcPts val="0"/>
              </a:spcAft>
              <a:buSzPct val="60000"/>
              <a:buFont typeface="Wingdings" pitchFamily="2" charset="2"/>
              <a:buNone/>
              <a:defRPr sz="2600" b="1" i="1">
                <a:solidFill>
                  <a:srgbClr val="92D050"/>
                </a:solidFill>
                <a:effectLst>
                  <a:outerShdw blurRad="38100" dist="38100" dir="2700000" algn="tl">
                    <a:srgbClr val="000000">
                      <a:alpha val="43137"/>
                    </a:srgbClr>
                  </a:outerShdw>
                </a:effectLst>
              </a:defRPr>
            </a:lvl1pPr>
            <a:lvl2pPr marL="640080" indent="-256032">
              <a:spcBef>
                <a:spcPct val="20000"/>
              </a:spcBef>
              <a:buSzPct val="60000"/>
              <a:buFont typeface="Wingdings" pitchFamily="2" charset="2"/>
              <a:buChar char=""/>
              <a:defRPr sz="1900">
                <a:effectLst>
                  <a:outerShdw blurRad="38100" dist="38100" dir="2700000" algn="tl">
                    <a:srgbClr val="000000">
                      <a:alpha val="43137"/>
                    </a:srgbClr>
                  </a:outerShdw>
                </a:effectLst>
              </a:defRPr>
            </a:lvl2pPr>
            <a:lvl3pPr marL="1005840" indent="-256032">
              <a:spcBef>
                <a:spcPct val="20000"/>
              </a:spcBef>
              <a:buSzPct val="60000"/>
              <a:buFont typeface="Wingdings" pitchFamily="2" charset="2"/>
              <a:buChar char=""/>
              <a:defRPr sz="1700">
                <a:effectLst>
                  <a:outerShdw blurRad="38100" dist="38100" dir="2700000" algn="tl">
                    <a:srgbClr val="000000">
                      <a:alpha val="43137"/>
                    </a:srgbClr>
                  </a:outerShdw>
                </a:effectLst>
              </a:defRPr>
            </a:lvl3pPr>
            <a:lvl4pPr indent="-256032">
              <a:spcBef>
                <a:spcPct val="20000"/>
              </a:spcBef>
              <a:buSzPct val="60000"/>
              <a:buFont typeface="Wingdings" pitchFamily="2" charset="2"/>
              <a:buChar char=""/>
              <a:defRPr sz="1600">
                <a:effectLst>
                  <a:outerShdw blurRad="38100" dist="38100" dir="2700000" algn="tl">
                    <a:srgbClr val="000000">
                      <a:alpha val="43137"/>
                    </a:srgbClr>
                  </a:outerShdw>
                </a:effectLst>
              </a:defRPr>
            </a:lvl4pPr>
            <a:lvl5pPr marL="1645920" indent="-256032">
              <a:spcBef>
                <a:spcPct val="20000"/>
              </a:spcBef>
              <a:buSzPct val="60000"/>
              <a:buFont typeface="Wingdings" pitchFamily="2" charset="2"/>
              <a:buChar char=""/>
              <a:defRPr sz="1500">
                <a:effectLst>
                  <a:outerShdw blurRad="38100" dist="38100" dir="2700000" algn="tl">
                    <a:srgbClr val="000000">
                      <a:alpha val="43137"/>
                    </a:srgbClr>
                  </a:outerShdw>
                </a:effectLst>
              </a:defRPr>
            </a:lvl5pPr>
            <a:lvl6pPr marL="196596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6pPr>
            <a:lvl7pPr marL="224028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7pPr>
            <a:lvl8pPr marL="251460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8pPr>
            <a:lvl9pPr marL="283464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9pPr>
          </a:lstStyle>
          <a:p>
            <a:r>
              <a:rPr lang="en-US" sz="1400" dirty="0" smtClean="0">
                <a:solidFill>
                  <a:srgbClr val="C2F7FE"/>
                </a:solidFill>
              </a:rPr>
              <a:t>Implements abstract [Event] methods</a:t>
            </a:r>
            <a:endParaRPr lang="en-US" sz="1400" dirty="0">
              <a:solidFill>
                <a:srgbClr val="C2F7FE"/>
              </a:solidFill>
            </a:endParaRP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sp>
        <p:nvSpPr>
          <p:cNvPr id="9" name="Content Placeholder 1"/>
          <p:cNvSpPr txBox="1">
            <a:spLocks/>
          </p:cNvSpPr>
          <p:nvPr/>
        </p:nvSpPr>
        <p:spPr>
          <a:xfrm>
            <a:off x="94211" y="992676"/>
            <a:ext cx="4096789" cy="269473"/>
          </a:xfrm>
          <a:prstGeom prst="rect">
            <a:avLst/>
          </a:prstGeom>
        </p:spPr>
        <p:txBody>
          <a:bodyPr vert="horz" lIns="91440" tIns="45720" rIns="91440" bIns="45720" rtlCol="0" anchor="t">
            <a:normAutofit fontScale="92500" lnSpcReduction="20000"/>
          </a:bodyPr>
          <a:lstStyle>
            <a:defPPr>
              <a:defRPr lang="en-US"/>
            </a:defPPr>
            <a:lvl1pPr marL="18288" indent="0">
              <a:spcBef>
                <a:spcPct val="20000"/>
              </a:spcBef>
              <a:spcAft>
                <a:spcPts val="0"/>
              </a:spcAft>
              <a:buSzPct val="60000"/>
              <a:buFont typeface="Wingdings" pitchFamily="2" charset="2"/>
              <a:buNone/>
              <a:defRPr sz="2600" b="1" i="1">
                <a:solidFill>
                  <a:srgbClr val="92D050"/>
                </a:solidFill>
                <a:effectLst>
                  <a:outerShdw blurRad="38100" dist="38100" dir="2700000" algn="tl">
                    <a:srgbClr val="000000">
                      <a:alpha val="43137"/>
                    </a:srgbClr>
                  </a:outerShdw>
                </a:effectLst>
              </a:defRPr>
            </a:lvl1pPr>
            <a:lvl2pPr marL="640080" indent="-256032">
              <a:spcBef>
                <a:spcPct val="20000"/>
              </a:spcBef>
              <a:buSzPct val="60000"/>
              <a:buFont typeface="Wingdings" pitchFamily="2" charset="2"/>
              <a:buChar char=""/>
              <a:defRPr sz="1900">
                <a:effectLst>
                  <a:outerShdw blurRad="38100" dist="38100" dir="2700000" algn="tl">
                    <a:srgbClr val="000000">
                      <a:alpha val="43137"/>
                    </a:srgbClr>
                  </a:outerShdw>
                </a:effectLst>
              </a:defRPr>
            </a:lvl2pPr>
            <a:lvl3pPr marL="1005840" indent="-256032">
              <a:spcBef>
                <a:spcPct val="20000"/>
              </a:spcBef>
              <a:buSzPct val="60000"/>
              <a:buFont typeface="Wingdings" pitchFamily="2" charset="2"/>
              <a:buChar char=""/>
              <a:defRPr sz="1700">
                <a:effectLst>
                  <a:outerShdw blurRad="38100" dist="38100" dir="2700000" algn="tl">
                    <a:srgbClr val="000000">
                      <a:alpha val="43137"/>
                    </a:srgbClr>
                  </a:outerShdw>
                </a:effectLst>
              </a:defRPr>
            </a:lvl3pPr>
            <a:lvl4pPr indent="-256032">
              <a:spcBef>
                <a:spcPct val="20000"/>
              </a:spcBef>
              <a:buSzPct val="60000"/>
              <a:buFont typeface="Wingdings" pitchFamily="2" charset="2"/>
              <a:buChar char=""/>
              <a:defRPr sz="1600">
                <a:effectLst>
                  <a:outerShdw blurRad="38100" dist="38100" dir="2700000" algn="tl">
                    <a:srgbClr val="000000">
                      <a:alpha val="43137"/>
                    </a:srgbClr>
                  </a:outerShdw>
                </a:effectLst>
              </a:defRPr>
            </a:lvl4pPr>
            <a:lvl5pPr marL="1645920" indent="-256032">
              <a:spcBef>
                <a:spcPct val="20000"/>
              </a:spcBef>
              <a:buSzPct val="60000"/>
              <a:buFont typeface="Wingdings" pitchFamily="2" charset="2"/>
              <a:buChar char=""/>
              <a:defRPr sz="1500">
                <a:effectLst>
                  <a:outerShdw blurRad="38100" dist="38100" dir="2700000" algn="tl">
                    <a:srgbClr val="000000">
                      <a:alpha val="43137"/>
                    </a:srgbClr>
                  </a:outerShdw>
                </a:effectLst>
              </a:defRPr>
            </a:lvl5pPr>
            <a:lvl6pPr marL="196596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6pPr>
            <a:lvl7pPr marL="224028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7pPr>
            <a:lvl8pPr marL="251460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8pPr>
            <a:lvl9pPr marL="283464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9pPr>
          </a:lstStyle>
          <a:p>
            <a:r>
              <a:rPr lang="en-US" sz="1400" dirty="0" smtClean="0">
                <a:solidFill>
                  <a:srgbClr val="C2F7FE"/>
                </a:solidFill>
              </a:rPr>
              <a:t>Decorates an implementation with ETW Tracing</a:t>
            </a:r>
            <a:endParaRPr lang="en-US" sz="1400" dirty="0">
              <a:solidFill>
                <a:srgbClr val="C2F7FE"/>
              </a:solidFill>
            </a:endParaRP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sp>
        <p:nvSpPr>
          <p:cNvPr id="10" name="Content Placeholder 1"/>
          <p:cNvSpPr txBox="1">
            <a:spLocks/>
          </p:cNvSpPr>
          <p:nvPr/>
        </p:nvSpPr>
        <p:spPr>
          <a:xfrm>
            <a:off x="87284" y="1217126"/>
            <a:ext cx="3715789" cy="223749"/>
          </a:xfrm>
          <a:prstGeom prst="rect">
            <a:avLst/>
          </a:prstGeom>
        </p:spPr>
        <p:txBody>
          <a:bodyPr vert="horz" lIns="91440" tIns="45720" rIns="91440" bIns="45720" rtlCol="0" anchor="t">
            <a:noAutofit/>
          </a:bodyPr>
          <a:lstStyle>
            <a:defPPr>
              <a:defRPr lang="en-US"/>
            </a:defPPr>
            <a:lvl1pPr marL="18288" indent="0">
              <a:spcBef>
                <a:spcPct val="20000"/>
              </a:spcBef>
              <a:spcAft>
                <a:spcPts val="0"/>
              </a:spcAft>
              <a:buSzPct val="60000"/>
              <a:buFont typeface="Wingdings" pitchFamily="2" charset="2"/>
              <a:buNone/>
              <a:defRPr sz="2600" b="1" i="1">
                <a:solidFill>
                  <a:srgbClr val="92D050"/>
                </a:solidFill>
                <a:effectLst>
                  <a:outerShdw blurRad="38100" dist="38100" dir="2700000" algn="tl">
                    <a:srgbClr val="000000">
                      <a:alpha val="43137"/>
                    </a:srgbClr>
                  </a:outerShdw>
                </a:effectLst>
              </a:defRPr>
            </a:lvl1pPr>
            <a:lvl2pPr marL="640080" indent="-256032">
              <a:spcBef>
                <a:spcPct val="20000"/>
              </a:spcBef>
              <a:buSzPct val="60000"/>
              <a:buFont typeface="Wingdings" pitchFamily="2" charset="2"/>
              <a:buChar char=""/>
              <a:defRPr sz="1900">
                <a:effectLst>
                  <a:outerShdw blurRad="38100" dist="38100" dir="2700000" algn="tl">
                    <a:srgbClr val="000000">
                      <a:alpha val="43137"/>
                    </a:srgbClr>
                  </a:outerShdw>
                </a:effectLst>
              </a:defRPr>
            </a:lvl2pPr>
            <a:lvl3pPr marL="1005840" indent="-256032">
              <a:spcBef>
                <a:spcPct val="20000"/>
              </a:spcBef>
              <a:buSzPct val="60000"/>
              <a:buFont typeface="Wingdings" pitchFamily="2" charset="2"/>
              <a:buChar char=""/>
              <a:defRPr sz="1700">
                <a:effectLst>
                  <a:outerShdw blurRad="38100" dist="38100" dir="2700000" algn="tl">
                    <a:srgbClr val="000000">
                      <a:alpha val="43137"/>
                    </a:srgbClr>
                  </a:outerShdw>
                </a:effectLst>
              </a:defRPr>
            </a:lvl3pPr>
            <a:lvl4pPr indent="-256032">
              <a:spcBef>
                <a:spcPct val="20000"/>
              </a:spcBef>
              <a:buSzPct val="60000"/>
              <a:buFont typeface="Wingdings" pitchFamily="2" charset="2"/>
              <a:buChar char=""/>
              <a:defRPr sz="1600">
                <a:effectLst>
                  <a:outerShdw blurRad="38100" dist="38100" dir="2700000" algn="tl">
                    <a:srgbClr val="000000">
                      <a:alpha val="43137"/>
                    </a:srgbClr>
                  </a:outerShdw>
                </a:effectLst>
              </a:defRPr>
            </a:lvl4pPr>
            <a:lvl5pPr marL="1645920" indent="-256032">
              <a:spcBef>
                <a:spcPct val="20000"/>
              </a:spcBef>
              <a:buSzPct val="60000"/>
              <a:buFont typeface="Wingdings" pitchFamily="2" charset="2"/>
              <a:buChar char=""/>
              <a:defRPr sz="1500">
                <a:effectLst>
                  <a:outerShdw blurRad="38100" dist="38100" dir="2700000" algn="tl">
                    <a:srgbClr val="000000">
                      <a:alpha val="43137"/>
                    </a:srgbClr>
                  </a:outerShdw>
                </a:effectLst>
              </a:defRPr>
            </a:lvl5pPr>
            <a:lvl6pPr marL="196596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6pPr>
            <a:lvl7pPr marL="224028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7pPr>
            <a:lvl8pPr marL="251460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8pPr>
            <a:lvl9pPr marL="283464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9pPr>
          </a:lstStyle>
          <a:p>
            <a:r>
              <a:rPr lang="en-US" sz="1400" dirty="0" smtClean="0">
                <a:solidFill>
                  <a:srgbClr val="C2F7FE"/>
                </a:solidFill>
              </a:rPr>
              <a:t>Converts an interface to ETW Tracepoint</a:t>
            </a:r>
            <a:endParaRPr lang="en-US" sz="1400" dirty="0">
              <a:solidFill>
                <a:srgbClr val="C2F7FE"/>
              </a:solidFill>
            </a:endParaRPr>
          </a:p>
        </p:txBody>
      </p:sp>
      <p:pic>
        <p:nvPicPr>
          <p:cNvPr id="11" name="Picture 10"/>
          <p:cNvPicPr>
            <a:picLocks noChangeAspect="1"/>
          </p:cNvPicPr>
          <p:nvPr/>
        </p:nvPicPr>
        <p:blipFill>
          <a:blip r:embed="rId4"/>
          <a:stretch>
            <a:fillRect/>
          </a:stretch>
        </p:blipFill>
        <p:spPr>
          <a:xfrm>
            <a:off x="152400" y="1600200"/>
            <a:ext cx="4191000" cy="3552996"/>
          </a:xfrm>
          <a:prstGeom prst="rect">
            <a:avLst/>
          </a:prstGeom>
        </p:spPr>
      </p:pic>
      <p:sp>
        <p:nvSpPr>
          <p:cNvPr id="5" name="Content Placeholder 1"/>
          <p:cNvSpPr txBox="1">
            <a:spLocks/>
          </p:cNvSpPr>
          <p:nvPr/>
        </p:nvSpPr>
        <p:spPr>
          <a:xfrm>
            <a:off x="2209800" y="3276600"/>
            <a:ext cx="2019300" cy="304801"/>
          </a:xfrm>
          <a:prstGeom prst="rect">
            <a:avLst/>
          </a:prstGeom>
        </p:spPr>
        <p:txBody>
          <a:bodyPr vert="horz" lIns="91440" tIns="45720" rIns="91440" bIns="45720" rtlCol="0" anchor="t">
            <a:normAutofit fontScale="85000" lnSpcReduction="20000"/>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2000" b="1" i="1" dirty="0" smtClean="0">
                <a:solidFill>
                  <a:srgbClr val="92D050"/>
                </a:solidFill>
              </a:rPr>
              <a:t>EventSourceProxy</a:t>
            </a:r>
          </a:p>
          <a:p>
            <a:pPr>
              <a:buFontTx/>
              <a:buChar char="-"/>
            </a:pPr>
            <a:endParaRPr lang="en-US" sz="2400" b="1" dirty="0" smtClean="0"/>
          </a:p>
          <a:p>
            <a:pPr marL="18288" indent="0">
              <a:buFont typeface="Wingdings" pitchFamily="2" charset="2"/>
              <a:buNone/>
            </a:pPr>
            <a:endParaRPr lang="en-US" sz="2400" b="1" dirty="0" smtClean="0"/>
          </a:p>
          <a:p>
            <a:pPr>
              <a:buFontTx/>
              <a:buChar char="-"/>
            </a:pPr>
            <a:endParaRPr lang="en-US" sz="2400" b="1" dirty="0" smtClean="0"/>
          </a:p>
          <a:p>
            <a:pPr>
              <a:buFontTx/>
              <a:buChar char="-"/>
            </a:pPr>
            <a:endParaRPr lang="en-US" sz="2400" b="1" dirty="0" smtClean="0"/>
          </a:p>
          <a:p>
            <a:pPr>
              <a:buFontTx/>
              <a:buChar char="-"/>
            </a:pPr>
            <a:endParaRPr lang="en-US" sz="2200" b="1" dirty="0" smtClean="0"/>
          </a:p>
          <a:p>
            <a:pPr>
              <a:buFontTx/>
              <a:buChar char="-"/>
            </a:pPr>
            <a:endParaRPr lang="en-US" sz="3200" b="1" dirty="0" smtClean="0"/>
          </a:p>
          <a:p>
            <a:pPr marL="18288" indent="0">
              <a:buFont typeface="Wingdings" pitchFamily="2" charset="2"/>
              <a:buNone/>
            </a:pPr>
            <a:endParaRPr lang="en-US" dirty="0" smtClean="0"/>
          </a:p>
        </p:txBody>
      </p:sp>
      <p:sp>
        <p:nvSpPr>
          <p:cNvPr id="12" name="Content Placeholder 1"/>
          <p:cNvSpPr txBox="1">
            <a:spLocks/>
          </p:cNvSpPr>
          <p:nvPr/>
        </p:nvSpPr>
        <p:spPr>
          <a:xfrm>
            <a:off x="69273" y="240377"/>
            <a:ext cx="2801389" cy="405249"/>
          </a:xfrm>
          <a:prstGeom prst="rect">
            <a:avLst/>
          </a:prstGeom>
        </p:spPr>
        <p:txBody>
          <a:bodyPr vert="horz" lIns="91440" tIns="45720" rIns="91440" bIns="45720" rtlCol="0" anchor="t">
            <a:normAutofit fontScale="55000" lnSpcReduction="20000"/>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3200" b="1" i="1" dirty="0" smtClean="0">
                <a:solidFill>
                  <a:srgbClr val="FFC000"/>
                </a:solidFill>
              </a:rPr>
              <a:t>WriteEvent Restrictions</a:t>
            </a:r>
            <a:endParaRPr lang="en-US" sz="2400" b="1" dirty="0" smtClean="0">
              <a:solidFill>
                <a:srgbClr val="FFC000"/>
              </a:solidFill>
            </a:endParaRPr>
          </a:p>
        </p:txBody>
      </p:sp>
      <p:cxnSp>
        <p:nvCxnSpPr>
          <p:cNvPr id="13" name="Straight Arrow Connector 12"/>
          <p:cNvCxnSpPr/>
          <p:nvPr/>
        </p:nvCxnSpPr>
        <p:spPr>
          <a:xfrm>
            <a:off x="4495800" y="609600"/>
            <a:ext cx="0" cy="6116785"/>
          </a:xfrm>
          <a:prstGeom prst="straightConnector1">
            <a:avLst/>
          </a:prstGeom>
          <a:ln w="28575">
            <a:solidFill>
              <a:srgbClr val="FF9999"/>
            </a:solidFill>
            <a:prstDash val="dash"/>
            <a:headEnd type="none"/>
            <a:tailEnd type="none" w="lg" len="med"/>
          </a:ln>
        </p:spPr>
        <p:style>
          <a:lnRef idx="1">
            <a:schemeClr val="accent1"/>
          </a:lnRef>
          <a:fillRef idx="0">
            <a:schemeClr val="accent1"/>
          </a:fillRef>
          <a:effectRef idx="0">
            <a:schemeClr val="accent1"/>
          </a:effectRef>
          <a:fontRef idx="minor">
            <a:schemeClr val="tx1"/>
          </a:fontRef>
        </p:style>
      </p:cxnSp>
      <p:sp>
        <p:nvSpPr>
          <p:cNvPr id="14" name="Content Placeholder 1"/>
          <p:cNvSpPr txBox="1">
            <a:spLocks/>
          </p:cNvSpPr>
          <p:nvPr/>
        </p:nvSpPr>
        <p:spPr>
          <a:xfrm>
            <a:off x="6019800" y="217860"/>
            <a:ext cx="3023061" cy="620339"/>
          </a:xfrm>
          <a:prstGeom prst="rect">
            <a:avLst/>
          </a:prstGeom>
        </p:spPr>
        <p:txBody>
          <a:bodyPr vert="horz" lIns="91440" tIns="45720" rIns="91440" bIns="45720" rtlCol="0" anchor="t">
            <a:normAutofit fontScale="55000" lnSpcReduction="20000"/>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3200" b="1" i="1" dirty="0" smtClean="0">
                <a:solidFill>
                  <a:srgbClr val="FFC000"/>
                </a:solidFill>
              </a:rPr>
              <a:t>Supporting Complex Types &amp; Inherited Members</a:t>
            </a:r>
            <a:endParaRPr lang="en-US" sz="2400" b="1" dirty="0" smtClean="0">
              <a:solidFill>
                <a:srgbClr val="FFC000"/>
              </a:solidFill>
            </a:endParaRPr>
          </a:p>
        </p:txBody>
      </p:sp>
      <p:sp>
        <p:nvSpPr>
          <p:cNvPr id="15" name="Content Placeholder 1"/>
          <p:cNvSpPr txBox="1">
            <a:spLocks/>
          </p:cNvSpPr>
          <p:nvPr/>
        </p:nvSpPr>
        <p:spPr>
          <a:xfrm>
            <a:off x="4648200" y="963582"/>
            <a:ext cx="5257800" cy="380999"/>
          </a:xfrm>
          <a:prstGeom prst="rect">
            <a:avLst/>
          </a:prstGeom>
        </p:spPr>
        <p:txBody>
          <a:bodyPr vert="horz" lIns="91440" tIns="45720" rIns="91440" bIns="45720" rtlCol="0" anchor="t">
            <a:normAutofit/>
          </a:bodyPr>
          <a:lstStyle>
            <a:defPPr>
              <a:defRPr lang="en-US"/>
            </a:defPPr>
            <a:lvl1pPr marL="18288" indent="0">
              <a:spcBef>
                <a:spcPct val="20000"/>
              </a:spcBef>
              <a:spcAft>
                <a:spcPts val="0"/>
              </a:spcAft>
              <a:buSzPct val="60000"/>
              <a:buFont typeface="Wingdings" pitchFamily="2" charset="2"/>
              <a:buNone/>
              <a:defRPr sz="2600" b="1" i="1">
                <a:solidFill>
                  <a:srgbClr val="92D050"/>
                </a:solidFill>
                <a:effectLst>
                  <a:outerShdw blurRad="38100" dist="38100" dir="2700000" algn="tl">
                    <a:srgbClr val="000000">
                      <a:alpha val="43137"/>
                    </a:srgbClr>
                  </a:outerShdw>
                </a:effectLst>
              </a:defRPr>
            </a:lvl1pPr>
            <a:lvl2pPr marL="640080" indent="-256032">
              <a:spcBef>
                <a:spcPct val="20000"/>
              </a:spcBef>
              <a:buSzPct val="60000"/>
              <a:buFont typeface="Wingdings" pitchFamily="2" charset="2"/>
              <a:buChar char=""/>
              <a:defRPr sz="1900">
                <a:effectLst>
                  <a:outerShdw blurRad="38100" dist="38100" dir="2700000" algn="tl">
                    <a:srgbClr val="000000">
                      <a:alpha val="43137"/>
                    </a:srgbClr>
                  </a:outerShdw>
                </a:effectLst>
              </a:defRPr>
            </a:lvl2pPr>
            <a:lvl3pPr marL="1005840" indent="-256032">
              <a:spcBef>
                <a:spcPct val="20000"/>
              </a:spcBef>
              <a:buSzPct val="60000"/>
              <a:buFont typeface="Wingdings" pitchFamily="2" charset="2"/>
              <a:buChar char=""/>
              <a:defRPr sz="1700">
                <a:effectLst>
                  <a:outerShdw blurRad="38100" dist="38100" dir="2700000" algn="tl">
                    <a:srgbClr val="000000">
                      <a:alpha val="43137"/>
                    </a:srgbClr>
                  </a:outerShdw>
                </a:effectLst>
              </a:defRPr>
            </a:lvl3pPr>
            <a:lvl4pPr indent="-256032">
              <a:spcBef>
                <a:spcPct val="20000"/>
              </a:spcBef>
              <a:buSzPct val="60000"/>
              <a:buFont typeface="Wingdings" pitchFamily="2" charset="2"/>
              <a:buChar char=""/>
              <a:defRPr sz="1600">
                <a:effectLst>
                  <a:outerShdw blurRad="38100" dist="38100" dir="2700000" algn="tl">
                    <a:srgbClr val="000000">
                      <a:alpha val="43137"/>
                    </a:srgbClr>
                  </a:outerShdw>
                </a:effectLst>
              </a:defRPr>
            </a:lvl4pPr>
            <a:lvl5pPr marL="1645920" indent="-256032">
              <a:spcBef>
                <a:spcPct val="20000"/>
              </a:spcBef>
              <a:buSzPct val="60000"/>
              <a:buFont typeface="Wingdings" pitchFamily="2" charset="2"/>
              <a:buChar char=""/>
              <a:defRPr sz="1500">
                <a:effectLst>
                  <a:outerShdw blurRad="38100" dist="38100" dir="2700000" algn="tl">
                    <a:srgbClr val="000000">
                      <a:alpha val="43137"/>
                    </a:srgbClr>
                  </a:outerShdw>
                </a:effectLst>
              </a:defRPr>
            </a:lvl5pPr>
            <a:lvl6pPr marL="196596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6pPr>
            <a:lvl7pPr marL="224028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7pPr>
            <a:lvl8pPr marL="251460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8pPr>
            <a:lvl9pPr marL="283464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9pPr>
          </a:lstStyle>
          <a:p>
            <a:r>
              <a:rPr lang="en-US" sz="1300" dirty="0" smtClean="0">
                <a:solidFill>
                  <a:srgbClr val="C2F7FE"/>
                </a:solidFill>
              </a:rPr>
              <a:t>- [</a:t>
            </a:r>
            <a:r>
              <a:rPr lang="en-US" sz="1300" dirty="0" err="1" smtClean="0">
                <a:solidFill>
                  <a:srgbClr val="C2F7FE"/>
                </a:solidFill>
              </a:rPr>
              <a:t>NonEvent</a:t>
            </a:r>
            <a:r>
              <a:rPr lang="en-US" sz="1300" dirty="0" smtClean="0">
                <a:solidFill>
                  <a:srgbClr val="C2F7FE"/>
                </a:solidFill>
              </a:rPr>
              <a:t>] public </a:t>
            </a:r>
            <a:r>
              <a:rPr lang="en-US" sz="1400" dirty="0" smtClean="0">
                <a:solidFill>
                  <a:srgbClr val="C2F7FE"/>
                </a:solidFill>
              </a:rPr>
              <a:t>methods</a:t>
            </a:r>
            <a:r>
              <a:rPr lang="en-US" sz="1300" dirty="0" smtClean="0">
                <a:solidFill>
                  <a:srgbClr val="C2F7FE"/>
                </a:solidFill>
              </a:rPr>
              <a:t> with complex Types</a:t>
            </a:r>
            <a:endParaRPr lang="en-US" sz="1300" dirty="0">
              <a:solidFill>
                <a:srgbClr val="C2F7FE"/>
              </a:solidFill>
            </a:endParaRPr>
          </a:p>
        </p:txBody>
      </p:sp>
      <p:sp>
        <p:nvSpPr>
          <p:cNvPr id="16" name="Content Placeholder 1"/>
          <p:cNvSpPr txBox="1">
            <a:spLocks/>
          </p:cNvSpPr>
          <p:nvPr/>
        </p:nvSpPr>
        <p:spPr>
          <a:xfrm>
            <a:off x="5384373" y="1329000"/>
            <a:ext cx="3574473" cy="381000"/>
          </a:xfrm>
          <a:prstGeom prst="rect">
            <a:avLst/>
          </a:prstGeom>
        </p:spPr>
        <p:txBody>
          <a:bodyPr vert="horz" lIns="91440" tIns="45720" rIns="91440" bIns="45720" rtlCol="0" anchor="t">
            <a:normAutofit/>
          </a:bodyPr>
          <a:lstStyle>
            <a:defPPr>
              <a:defRPr lang="en-US"/>
            </a:defPPr>
            <a:lvl1pPr marL="18288" indent="0">
              <a:spcBef>
                <a:spcPct val="20000"/>
              </a:spcBef>
              <a:spcAft>
                <a:spcPts val="0"/>
              </a:spcAft>
              <a:buSzPct val="60000"/>
              <a:buFont typeface="Wingdings" pitchFamily="2" charset="2"/>
              <a:buNone/>
              <a:defRPr sz="2600" b="1" i="1">
                <a:solidFill>
                  <a:srgbClr val="92D050"/>
                </a:solidFill>
                <a:effectLst>
                  <a:outerShdw blurRad="38100" dist="38100" dir="2700000" algn="tl">
                    <a:srgbClr val="000000">
                      <a:alpha val="43137"/>
                    </a:srgbClr>
                  </a:outerShdw>
                </a:effectLst>
              </a:defRPr>
            </a:lvl1pPr>
            <a:lvl2pPr marL="640080" indent="-256032">
              <a:spcBef>
                <a:spcPct val="20000"/>
              </a:spcBef>
              <a:buSzPct val="60000"/>
              <a:buFont typeface="Wingdings" pitchFamily="2" charset="2"/>
              <a:buChar char=""/>
              <a:defRPr sz="1900">
                <a:effectLst>
                  <a:outerShdw blurRad="38100" dist="38100" dir="2700000" algn="tl">
                    <a:srgbClr val="000000">
                      <a:alpha val="43137"/>
                    </a:srgbClr>
                  </a:outerShdw>
                </a:effectLst>
              </a:defRPr>
            </a:lvl2pPr>
            <a:lvl3pPr marL="1005840" indent="-256032">
              <a:spcBef>
                <a:spcPct val="20000"/>
              </a:spcBef>
              <a:buSzPct val="60000"/>
              <a:buFont typeface="Wingdings" pitchFamily="2" charset="2"/>
              <a:buChar char=""/>
              <a:defRPr sz="1700">
                <a:effectLst>
                  <a:outerShdw blurRad="38100" dist="38100" dir="2700000" algn="tl">
                    <a:srgbClr val="000000">
                      <a:alpha val="43137"/>
                    </a:srgbClr>
                  </a:outerShdw>
                </a:effectLst>
              </a:defRPr>
            </a:lvl3pPr>
            <a:lvl4pPr indent="-256032">
              <a:spcBef>
                <a:spcPct val="20000"/>
              </a:spcBef>
              <a:buSzPct val="60000"/>
              <a:buFont typeface="Wingdings" pitchFamily="2" charset="2"/>
              <a:buChar char=""/>
              <a:defRPr sz="1600">
                <a:effectLst>
                  <a:outerShdw blurRad="38100" dist="38100" dir="2700000" algn="tl">
                    <a:srgbClr val="000000">
                      <a:alpha val="43137"/>
                    </a:srgbClr>
                  </a:outerShdw>
                </a:effectLst>
              </a:defRPr>
            </a:lvl4pPr>
            <a:lvl5pPr marL="1645920" indent="-256032">
              <a:spcBef>
                <a:spcPct val="20000"/>
              </a:spcBef>
              <a:buSzPct val="60000"/>
              <a:buFont typeface="Wingdings" pitchFamily="2" charset="2"/>
              <a:buChar char=""/>
              <a:defRPr sz="1500">
                <a:effectLst>
                  <a:outerShdw blurRad="38100" dist="38100" dir="2700000" algn="tl">
                    <a:srgbClr val="000000">
                      <a:alpha val="43137"/>
                    </a:srgbClr>
                  </a:outerShdw>
                </a:effectLst>
              </a:defRPr>
            </a:lvl5pPr>
            <a:lvl6pPr marL="196596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6pPr>
            <a:lvl7pPr marL="224028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7pPr>
            <a:lvl8pPr marL="251460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8pPr>
            <a:lvl9pPr marL="283464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9pPr>
          </a:lstStyle>
          <a:p>
            <a:r>
              <a:rPr lang="en-US" sz="1600" dirty="0" smtClean="0"/>
              <a:t>[Event] methods can be private</a:t>
            </a:r>
            <a:endParaRPr lang="en-US" sz="1600" dirty="0"/>
          </a:p>
        </p:txBody>
      </p:sp>
      <p:cxnSp>
        <p:nvCxnSpPr>
          <p:cNvPr id="17" name="Elbow Connector 16"/>
          <p:cNvCxnSpPr>
            <a:endCxn id="16" idx="1"/>
          </p:cNvCxnSpPr>
          <p:nvPr/>
        </p:nvCxnSpPr>
        <p:spPr>
          <a:xfrm>
            <a:off x="5010150" y="1344581"/>
            <a:ext cx="374223" cy="174919"/>
          </a:xfrm>
          <a:prstGeom prst="bentConnector3">
            <a:avLst>
              <a:gd name="adj1" fmla="val 1131"/>
            </a:avLst>
          </a:prstGeom>
          <a:ln w="31750">
            <a:solidFill>
              <a:srgbClr val="FF9999"/>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5"/>
          <a:stretch>
            <a:fillRect/>
          </a:stretch>
        </p:blipFill>
        <p:spPr>
          <a:xfrm>
            <a:off x="4624552" y="1776498"/>
            <a:ext cx="4367048" cy="1600200"/>
          </a:xfrm>
          <a:prstGeom prst="rect">
            <a:avLst/>
          </a:prstGeom>
        </p:spPr>
      </p:pic>
      <p:pic>
        <p:nvPicPr>
          <p:cNvPr id="22" name="Picture 21"/>
          <p:cNvPicPr>
            <a:picLocks noChangeAspect="1"/>
          </p:cNvPicPr>
          <p:nvPr/>
        </p:nvPicPr>
        <p:blipFill>
          <a:blip r:embed="rId6"/>
          <a:stretch>
            <a:fillRect/>
          </a:stretch>
        </p:blipFill>
        <p:spPr>
          <a:xfrm>
            <a:off x="4624552" y="3448400"/>
            <a:ext cx="4367048" cy="3277985"/>
          </a:xfrm>
          <a:prstGeom prst="rect">
            <a:avLst/>
          </a:prstGeom>
        </p:spPr>
      </p:pic>
    </p:spTree>
    <p:extLst>
      <p:ext uri="{BB962C8B-B14F-4D97-AF65-F5344CB8AC3E}">
        <p14:creationId xmlns:p14="http://schemas.microsoft.com/office/powerpoint/2010/main" val="3828763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152400" y="228600"/>
            <a:ext cx="8991600" cy="533399"/>
          </a:xfrm>
        </p:spPr>
        <p:txBody>
          <a:bodyPr anchor="t">
            <a:normAutofit fontScale="92500" lnSpcReduction="10000"/>
          </a:bodyPr>
          <a:lstStyle/>
          <a:p>
            <a:pPr marL="18288" indent="0">
              <a:buNone/>
            </a:pPr>
            <a:r>
              <a:rPr lang="en-US" sz="3200" b="1" i="1" dirty="0" smtClean="0"/>
              <a:t>Performance Considerations – High Vol. Events</a:t>
            </a:r>
          </a:p>
          <a:p>
            <a:pPr>
              <a:buFontTx/>
              <a:buChar char="-"/>
            </a:pPr>
            <a:endParaRPr lang="en-US" sz="2400" b="1" dirty="0" smtClean="0"/>
          </a:p>
        </p:txBody>
      </p:sp>
      <p:sp>
        <p:nvSpPr>
          <p:cNvPr id="5" name="Content Placeholder 1"/>
          <p:cNvSpPr txBox="1">
            <a:spLocks/>
          </p:cNvSpPr>
          <p:nvPr/>
        </p:nvSpPr>
        <p:spPr>
          <a:xfrm>
            <a:off x="76200" y="762000"/>
            <a:ext cx="8610600" cy="380999"/>
          </a:xfrm>
          <a:prstGeom prst="rect">
            <a:avLst/>
          </a:prstGeom>
        </p:spPr>
        <p:txBody>
          <a:bodyPr vert="horz" lIns="91440" tIns="45720" rIns="91440" bIns="45720" rtlCol="0" anchor="t">
            <a:normAutofit/>
          </a:bodyPr>
          <a:lstStyle>
            <a:defPPr>
              <a:defRPr lang="en-US"/>
            </a:defPPr>
            <a:lvl1pPr marL="18288" indent="0">
              <a:spcBef>
                <a:spcPct val="20000"/>
              </a:spcBef>
              <a:spcAft>
                <a:spcPts val="0"/>
              </a:spcAft>
              <a:buSzPct val="60000"/>
              <a:buFont typeface="Wingdings" pitchFamily="2" charset="2"/>
              <a:buNone/>
              <a:defRPr sz="2600" b="1" i="1">
                <a:solidFill>
                  <a:srgbClr val="92D050"/>
                </a:solidFill>
                <a:effectLst>
                  <a:outerShdw blurRad="38100" dist="38100" dir="2700000" algn="tl">
                    <a:srgbClr val="000000">
                      <a:alpha val="43137"/>
                    </a:srgbClr>
                  </a:outerShdw>
                </a:effectLst>
              </a:defRPr>
            </a:lvl1pPr>
            <a:lvl2pPr marL="640080" indent="-256032">
              <a:spcBef>
                <a:spcPct val="20000"/>
              </a:spcBef>
              <a:buSzPct val="60000"/>
              <a:buFont typeface="Wingdings" pitchFamily="2" charset="2"/>
              <a:buChar char=""/>
              <a:defRPr sz="1900">
                <a:effectLst>
                  <a:outerShdw blurRad="38100" dist="38100" dir="2700000" algn="tl">
                    <a:srgbClr val="000000">
                      <a:alpha val="43137"/>
                    </a:srgbClr>
                  </a:outerShdw>
                </a:effectLst>
              </a:defRPr>
            </a:lvl2pPr>
            <a:lvl3pPr marL="1005840" indent="-256032">
              <a:spcBef>
                <a:spcPct val="20000"/>
              </a:spcBef>
              <a:buSzPct val="60000"/>
              <a:buFont typeface="Wingdings" pitchFamily="2" charset="2"/>
              <a:buChar char=""/>
              <a:defRPr sz="1700">
                <a:effectLst>
                  <a:outerShdw blurRad="38100" dist="38100" dir="2700000" algn="tl">
                    <a:srgbClr val="000000">
                      <a:alpha val="43137"/>
                    </a:srgbClr>
                  </a:outerShdw>
                </a:effectLst>
              </a:defRPr>
            </a:lvl3pPr>
            <a:lvl4pPr indent="-256032">
              <a:spcBef>
                <a:spcPct val="20000"/>
              </a:spcBef>
              <a:buSzPct val="60000"/>
              <a:buFont typeface="Wingdings" pitchFamily="2" charset="2"/>
              <a:buChar char=""/>
              <a:defRPr sz="1600">
                <a:effectLst>
                  <a:outerShdw blurRad="38100" dist="38100" dir="2700000" algn="tl">
                    <a:srgbClr val="000000">
                      <a:alpha val="43137"/>
                    </a:srgbClr>
                  </a:outerShdw>
                </a:effectLst>
              </a:defRPr>
            </a:lvl4pPr>
            <a:lvl5pPr marL="1645920" indent="-256032">
              <a:spcBef>
                <a:spcPct val="20000"/>
              </a:spcBef>
              <a:buSzPct val="60000"/>
              <a:buFont typeface="Wingdings" pitchFamily="2" charset="2"/>
              <a:buChar char=""/>
              <a:defRPr sz="1500">
                <a:effectLst>
                  <a:outerShdw blurRad="38100" dist="38100" dir="2700000" algn="tl">
                    <a:srgbClr val="000000">
                      <a:alpha val="43137"/>
                    </a:srgbClr>
                  </a:outerShdw>
                </a:effectLst>
              </a:defRPr>
            </a:lvl5pPr>
            <a:lvl6pPr marL="196596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6pPr>
            <a:lvl7pPr marL="224028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7pPr>
            <a:lvl8pPr marL="251460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8pPr>
            <a:lvl9pPr marL="283464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9pPr>
          </a:lstStyle>
          <a:p>
            <a:r>
              <a:rPr lang="en-US" sz="1400" dirty="0" smtClean="0">
                <a:solidFill>
                  <a:srgbClr val="C2F7FE"/>
                </a:solidFill>
              </a:rPr>
              <a:t>- Use explicit overload of WriteEvent() in [Event] method</a:t>
            </a:r>
            <a:endParaRPr lang="en-US" sz="1400" dirty="0">
              <a:solidFill>
                <a:srgbClr val="C2F7FE"/>
              </a:solidFill>
            </a:endParaRPr>
          </a:p>
        </p:txBody>
      </p:sp>
      <p:pic>
        <p:nvPicPr>
          <p:cNvPr id="6" name="Picture 5"/>
          <p:cNvPicPr>
            <a:picLocks noChangeAspect="1"/>
          </p:cNvPicPr>
          <p:nvPr/>
        </p:nvPicPr>
        <p:blipFill>
          <a:blip r:embed="rId3"/>
          <a:stretch>
            <a:fillRect/>
          </a:stretch>
        </p:blipFill>
        <p:spPr>
          <a:xfrm>
            <a:off x="152400" y="1523998"/>
            <a:ext cx="8650514" cy="485775"/>
          </a:xfrm>
          <a:prstGeom prst="rect">
            <a:avLst/>
          </a:prstGeom>
        </p:spPr>
      </p:pic>
      <p:cxnSp>
        <p:nvCxnSpPr>
          <p:cNvPr id="7" name="Elbow Connector 6"/>
          <p:cNvCxnSpPr/>
          <p:nvPr/>
        </p:nvCxnSpPr>
        <p:spPr>
          <a:xfrm rot="5400000">
            <a:off x="2857502" y="1333499"/>
            <a:ext cx="380998" cy="1"/>
          </a:xfrm>
          <a:prstGeom prst="bentConnector3">
            <a:avLst>
              <a:gd name="adj1" fmla="val 50000"/>
            </a:avLst>
          </a:prstGeom>
          <a:ln w="31750">
            <a:solidFill>
              <a:srgbClr val="FF9999"/>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1"/>
          <p:cNvSpPr txBox="1">
            <a:spLocks/>
          </p:cNvSpPr>
          <p:nvPr/>
        </p:nvSpPr>
        <p:spPr>
          <a:xfrm>
            <a:off x="3026228" y="1181097"/>
            <a:ext cx="3145972" cy="342900"/>
          </a:xfrm>
          <a:prstGeom prst="rect">
            <a:avLst/>
          </a:prstGeom>
        </p:spPr>
        <p:txBody>
          <a:bodyPr vert="horz" lIns="91440" tIns="45720" rIns="91440" bIns="45720" rtlCol="0" anchor="t">
            <a:normAutofit/>
          </a:bodyPr>
          <a:lstStyle>
            <a:defPPr>
              <a:defRPr lang="en-US"/>
            </a:defPPr>
            <a:lvl1pPr marL="18288" indent="0">
              <a:spcBef>
                <a:spcPct val="20000"/>
              </a:spcBef>
              <a:spcAft>
                <a:spcPts val="0"/>
              </a:spcAft>
              <a:buSzPct val="60000"/>
              <a:buFont typeface="Wingdings" pitchFamily="2" charset="2"/>
              <a:buNone/>
              <a:defRPr sz="2600" b="1" i="1">
                <a:solidFill>
                  <a:srgbClr val="92D050"/>
                </a:solidFill>
                <a:effectLst>
                  <a:outerShdw blurRad="38100" dist="38100" dir="2700000" algn="tl">
                    <a:srgbClr val="000000">
                      <a:alpha val="43137"/>
                    </a:srgbClr>
                  </a:outerShdw>
                </a:effectLst>
              </a:defRPr>
            </a:lvl1pPr>
            <a:lvl2pPr marL="640080" indent="-256032">
              <a:spcBef>
                <a:spcPct val="20000"/>
              </a:spcBef>
              <a:buSzPct val="60000"/>
              <a:buFont typeface="Wingdings" pitchFamily="2" charset="2"/>
              <a:buChar char=""/>
              <a:defRPr sz="1900">
                <a:effectLst>
                  <a:outerShdw blurRad="38100" dist="38100" dir="2700000" algn="tl">
                    <a:srgbClr val="000000">
                      <a:alpha val="43137"/>
                    </a:srgbClr>
                  </a:outerShdw>
                </a:effectLst>
              </a:defRPr>
            </a:lvl2pPr>
            <a:lvl3pPr marL="1005840" indent="-256032">
              <a:spcBef>
                <a:spcPct val="20000"/>
              </a:spcBef>
              <a:buSzPct val="60000"/>
              <a:buFont typeface="Wingdings" pitchFamily="2" charset="2"/>
              <a:buChar char=""/>
              <a:defRPr sz="1700">
                <a:effectLst>
                  <a:outerShdw blurRad="38100" dist="38100" dir="2700000" algn="tl">
                    <a:srgbClr val="000000">
                      <a:alpha val="43137"/>
                    </a:srgbClr>
                  </a:outerShdw>
                </a:effectLst>
              </a:defRPr>
            </a:lvl3pPr>
            <a:lvl4pPr indent="-256032">
              <a:spcBef>
                <a:spcPct val="20000"/>
              </a:spcBef>
              <a:buSzPct val="60000"/>
              <a:buFont typeface="Wingdings" pitchFamily="2" charset="2"/>
              <a:buChar char=""/>
              <a:defRPr sz="1600">
                <a:effectLst>
                  <a:outerShdw blurRad="38100" dist="38100" dir="2700000" algn="tl">
                    <a:srgbClr val="000000">
                      <a:alpha val="43137"/>
                    </a:srgbClr>
                  </a:outerShdw>
                </a:effectLst>
              </a:defRPr>
            </a:lvl4pPr>
            <a:lvl5pPr marL="1645920" indent="-256032">
              <a:spcBef>
                <a:spcPct val="20000"/>
              </a:spcBef>
              <a:buSzPct val="60000"/>
              <a:buFont typeface="Wingdings" pitchFamily="2" charset="2"/>
              <a:buChar char=""/>
              <a:defRPr sz="1500">
                <a:effectLst>
                  <a:outerShdw blurRad="38100" dist="38100" dir="2700000" algn="tl">
                    <a:srgbClr val="000000">
                      <a:alpha val="43137"/>
                    </a:srgbClr>
                  </a:outerShdw>
                </a:effectLst>
              </a:defRPr>
            </a:lvl5pPr>
            <a:lvl6pPr marL="196596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6pPr>
            <a:lvl7pPr marL="224028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7pPr>
            <a:lvl8pPr marL="251460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8pPr>
            <a:lvl9pPr marL="283464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9pPr>
          </a:lstStyle>
          <a:p>
            <a:r>
              <a:rPr lang="en-US" sz="1200" dirty="0" smtClean="0">
                <a:solidFill>
                  <a:srgbClr val="FF0000"/>
                </a:solidFill>
              </a:rPr>
              <a:t>Otherwise [ 10-20 times more expensive ]</a:t>
            </a:r>
            <a:endParaRPr lang="en-US" sz="1200" dirty="0">
              <a:solidFill>
                <a:srgbClr val="FF0000"/>
              </a:solidFill>
            </a:endParaRPr>
          </a:p>
        </p:txBody>
      </p:sp>
      <p:sp>
        <p:nvSpPr>
          <p:cNvPr id="12" name="Content Placeholder 1"/>
          <p:cNvSpPr txBox="1">
            <a:spLocks/>
          </p:cNvSpPr>
          <p:nvPr/>
        </p:nvSpPr>
        <p:spPr>
          <a:xfrm>
            <a:off x="3048000" y="2209800"/>
            <a:ext cx="6096000" cy="866772"/>
          </a:xfrm>
          <a:prstGeom prst="rect">
            <a:avLst/>
          </a:prstGeom>
        </p:spPr>
        <p:txBody>
          <a:bodyPr vert="horz" lIns="91440" tIns="45720" rIns="91440" bIns="45720" rtlCol="0" anchor="t">
            <a:normAutofit/>
          </a:bodyPr>
          <a:lstStyle>
            <a:defPPr>
              <a:defRPr lang="en-US"/>
            </a:defPPr>
            <a:lvl1pPr marL="18288" indent="0">
              <a:spcBef>
                <a:spcPct val="20000"/>
              </a:spcBef>
              <a:spcAft>
                <a:spcPts val="0"/>
              </a:spcAft>
              <a:buSzPct val="60000"/>
              <a:buFont typeface="Wingdings" pitchFamily="2" charset="2"/>
              <a:buNone/>
              <a:defRPr sz="2600" b="1" i="1">
                <a:solidFill>
                  <a:srgbClr val="92D050"/>
                </a:solidFill>
                <a:effectLst>
                  <a:outerShdw blurRad="38100" dist="38100" dir="2700000" algn="tl">
                    <a:srgbClr val="000000">
                      <a:alpha val="43137"/>
                    </a:srgbClr>
                  </a:outerShdw>
                </a:effectLst>
              </a:defRPr>
            </a:lvl1pPr>
            <a:lvl2pPr marL="640080" indent="-256032">
              <a:spcBef>
                <a:spcPct val="20000"/>
              </a:spcBef>
              <a:buSzPct val="60000"/>
              <a:buFont typeface="Wingdings" pitchFamily="2" charset="2"/>
              <a:buChar char=""/>
              <a:defRPr sz="1900">
                <a:effectLst>
                  <a:outerShdw blurRad="38100" dist="38100" dir="2700000" algn="tl">
                    <a:srgbClr val="000000">
                      <a:alpha val="43137"/>
                    </a:srgbClr>
                  </a:outerShdw>
                </a:effectLst>
              </a:defRPr>
            </a:lvl2pPr>
            <a:lvl3pPr marL="1005840" indent="-256032">
              <a:spcBef>
                <a:spcPct val="20000"/>
              </a:spcBef>
              <a:buSzPct val="60000"/>
              <a:buFont typeface="Wingdings" pitchFamily="2" charset="2"/>
              <a:buChar char=""/>
              <a:defRPr sz="1700">
                <a:effectLst>
                  <a:outerShdw blurRad="38100" dist="38100" dir="2700000" algn="tl">
                    <a:srgbClr val="000000">
                      <a:alpha val="43137"/>
                    </a:srgbClr>
                  </a:outerShdw>
                </a:effectLst>
              </a:defRPr>
            </a:lvl3pPr>
            <a:lvl4pPr indent="-256032">
              <a:spcBef>
                <a:spcPct val="20000"/>
              </a:spcBef>
              <a:buSzPct val="60000"/>
              <a:buFont typeface="Wingdings" pitchFamily="2" charset="2"/>
              <a:buChar char=""/>
              <a:defRPr sz="1600">
                <a:effectLst>
                  <a:outerShdw blurRad="38100" dist="38100" dir="2700000" algn="tl">
                    <a:srgbClr val="000000">
                      <a:alpha val="43137"/>
                    </a:srgbClr>
                  </a:outerShdw>
                </a:effectLst>
              </a:defRPr>
            </a:lvl4pPr>
            <a:lvl5pPr marL="1645920" indent="-256032">
              <a:spcBef>
                <a:spcPct val="20000"/>
              </a:spcBef>
              <a:buSzPct val="60000"/>
              <a:buFont typeface="Wingdings" pitchFamily="2" charset="2"/>
              <a:buChar char=""/>
              <a:defRPr sz="1500">
                <a:effectLst>
                  <a:outerShdw blurRad="38100" dist="38100" dir="2700000" algn="tl">
                    <a:srgbClr val="000000">
                      <a:alpha val="43137"/>
                    </a:srgbClr>
                  </a:outerShdw>
                </a:effectLst>
              </a:defRPr>
            </a:lvl5pPr>
            <a:lvl6pPr marL="196596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6pPr>
            <a:lvl7pPr marL="224028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7pPr>
            <a:lvl8pPr marL="251460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8pPr>
            <a:lvl9pPr marL="283464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9pPr>
          </a:lstStyle>
          <a:p>
            <a:r>
              <a:rPr lang="en-US" sz="1400" dirty="0" smtClean="0">
                <a:solidFill>
                  <a:srgbClr val="C2F7FE"/>
                </a:solidFill>
              </a:rPr>
              <a:t>Provide Additional WriteEvent()  in custom EventSource </a:t>
            </a:r>
          </a:p>
          <a:p>
            <a:r>
              <a:rPr lang="en-US" sz="1400" dirty="0" smtClean="0">
                <a:solidFill>
                  <a:srgbClr val="C2F7FE"/>
                </a:solidFill>
              </a:rPr>
              <a:t>      - [</a:t>
            </a:r>
            <a:r>
              <a:rPr lang="en-US" sz="1400" dirty="0" err="1" smtClean="0">
                <a:solidFill>
                  <a:srgbClr val="C2F7FE"/>
                </a:solidFill>
              </a:rPr>
              <a:t>NonEvent</a:t>
            </a:r>
            <a:r>
              <a:rPr lang="en-US" sz="1400" dirty="0" smtClean="0">
                <a:solidFill>
                  <a:srgbClr val="C2F7FE"/>
                </a:solidFill>
              </a:rPr>
              <a:t>]</a:t>
            </a:r>
          </a:p>
          <a:p>
            <a:r>
              <a:rPr lang="en-US" sz="1400" dirty="0" smtClean="0">
                <a:solidFill>
                  <a:srgbClr val="C2F7FE"/>
                </a:solidFill>
              </a:rPr>
              <a:t>      - Uses </a:t>
            </a:r>
            <a:r>
              <a:rPr lang="en-US" sz="1400" dirty="0" err="1" smtClean="0">
                <a:solidFill>
                  <a:srgbClr val="C2F7FE"/>
                </a:solidFill>
              </a:rPr>
              <a:t>WriteEventCore</a:t>
            </a:r>
            <a:r>
              <a:rPr lang="en-US" sz="1400" dirty="0" smtClean="0">
                <a:solidFill>
                  <a:srgbClr val="C2F7FE"/>
                </a:solidFill>
              </a:rPr>
              <a:t>() method.</a:t>
            </a:r>
            <a:endParaRPr lang="en-US" sz="1400" dirty="0">
              <a:solidFill>
                <a:srgbClr val="C2F7FE"/>
              </a:solidFill>
            </a:endParaRPr>
          </a:p>
        </p:txBody>
      </p:sp>
      <p:sp>
        <p:nvSpPr>
          <p:cNvPr id="13" name="Rectangle 12"/>
          <p:cNvSpPr/>
          <p:nvPr/>
        </p:nvSpPr>
        <p:spPr>
          <a:xfrm>
            <a:off x="152400" y="2057400"/>
            <a:ext cx="2194832" cy="338554"/>
          </a:xfrm>
          <a:prstGeom prst="rect">
            <a:avLst/>
          </a:prstGeom>
        </p:spPr>
        <p:txBody>
          <a:bodyPr wrap="none">
            <a:spAutoFit/>
          </a:bodyPr>
          <a:lstStyle/>
          <a:p>
            <a:r>
              <a:rPr lang="en-US" sz="1600" i="1" dirty="0" smtClean="0">
                <a:solidFill>
                  <a:srgbClr val="FFC000"/>
                </a:solidFill>
              </a:rPr>
              <a:t>Can’t find an overload? </a:t>
            </a:r>
            <a:endParaRPr lang="en-US" sz="1600" i="1" dirty="0">
              <a:solidFill>
                <a:srgbClr val="FFC000"/>
              </a:solidFill>
            </a:endParaRPr>
          </a:p>
        </p:txBody>
      </p:sp>
      <p:cxnSp>
        <p:nvCxnSpPr>
          <p:cNvPr id="14" name="Elbow Connector 13"/>
          <p:cNvCxnSpPr/>
          <p:nvPr/>
        </p:nvCxnSpPr>
        <p:spPr>
          <a:xfrm>
            <a:off x="1335148" y="2412778"/>
            <a:ext cx="1712852" cy="78008"/>
          </a:xfrm>
          <a:prstGeom prst="bentConnector3">
            <a:avLst>
              <a:gd name="adj1" fmla="val 802"/>
            </a:avLst>
          </a:prstGeom>
          <a:ln w="31750">
            <a:solidFill>
              <a:srgbClr val="FF9999"/>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048000" y="2133600"/>
            <a:ext cx="0" cy="685800"/>
          </a:xfrm>
          <a:prstGeom prst="line">
            <a:avLst/>
          </a:prstGeom>
          <a:ln w="22225">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22" name="Content Placeholder 1"/>
          <p:cNvSpPr txBox="1">
            <a:spLocks/>
          </p:cNvSpPr>
          <p:nvPr/>
        </p:nvSpPr>
        <p:spPr>
          <a:xfrm>
            <a:off x="152400" y="2895601"/>
            <a:ext cx="4038600" cy="307750"/>
          </a:xfrm>
          <a:prstGeom prst="rect">
            <a:avLst/>
          </a:prstGeom>
        </p:spPr>
        <p:txBody>
          <a:bodyPr vert="horz" lIns="91440" tIns="45720" rIns="91440" bIns="45720" rtlCol="0" anchor="t">
            <a:normAutofit/>
          </a:bodyPr>
          <a:lstStyle>
            <a:defPPr>
              <a:defRPr lang="en-US"/>
            </a:defPPr>
            <a:lvl1pPr marL="18288" indent="0">
              <a:spcBef>
                <a:spcPct val="20000"/>
              </a:spcBef>
              <a:spcAft>
                <a:spcPts val="0"/>
              </a:spcAft>
              <a:buSzPct val="60000"/>
              <a:buFont typeface="Wingdings" pitchFamily="2" charset="2"/>
              <a:buNone/>
              <a:defRPr sz="2600" b="1" i="1">
                <a:solidFill>
                  <a:srgbClr val="92D050"/>
                </a:solidFill>
                <a:effectLst>
                  <a:outerShdw blurRad="38100" dist="38100" dir="2700000" algn="tl">
                    <a:srgbClr val="000000">
                      <a:alpha val="43137"/>
                    </a:srgbClr>
                  </a:outerShdw>
                </a:effectLst>
              </a:defRPr>
            </a:lvl1pPr>
            <a:lvl2pPr marL="640080" indent="-256032">
              <a:spcBef>
                <a:spcPct val="20000"/>
              </a:spcBef>
              <a:buSzPct val="60000"/>
              <a:buFont typeface="Wingdings" pitchFamily="2" charset="2"/>
              <a:buChar char=""/>
              <a:defRPr sz="1900">
                <a:effectLst>
                  <a:outerShdw blurRad="38100" dist="38100" dir="2700000" algn="tl">
                    <a:srgbClr val="000000">
                      <a:alpha val="43137"/>
                    </a:srgbClr>
                  </a:outerShdw>
                </a:effectLst>
              </a:defRPr>
            </a:lvl2pPr>
            <a:lvl3pPr marL="1005840" indent="-256032">
              <a:spcBef>
                <a:spcPct val="20000"/>
              </a:spcBef>
              <a:buSzPct val="60000"/>
              <a:buFont typeface="Wingdings" pitchFamily="2" charset="2"/>
              <a:buChar char=""/>
              <a:defRPr sz="1700">
                <a:effectLst>
                  <a:outerShdw blurRad="38100" dist="38100" dir="2700000" algn="tl">
                    <a:srgbClr val="000000">
                      <a:alpha val="43137"/>
                    </a:srgbClr>
                  </a:outerShdw>
                </a:effectLst>
              </a:defRPr>
            </a:lvl3pPr>
            <a:lvl4pPr indent="-256032">
              <a:spcBef>
                <a:spcPct val="20000"/>
              </a:spcBef>
              <a:buSzPct val="60000"/>
              <a:buFont typeface="Wingdings" pitchFamily="2" charset="2"/>
              <a:buChar char=""/>
              <a:defRPr sz="1600">
                <a:effectLst>
                  <a:outerShdw blurRad="38100" dist="38100" dir="2700000" algn="tl">
                    <a:srgbClr val="000000">
                      <a:alpha val="43137"/>
                    </a:srgbClr>
                  </a:outerShdw>
                </a:effectLst>
              </a:defRPr>
            </a:lvl4pPr>
            <a:lvl5pPr marL="1645920" indent="-256032">
              <a:spcBef>
                <a:spcPct val="20000"/>
              </a:spcBef>
              <a:buSzPct val="60000"/>
              <a:buFont typeface="Wingdings" pitchFamily="2" charset="2"/>
              <a:buChar char=""/>
              <a:defRPr sz="1500">
                <a:effectLst>
                  <a:outerShdw blurRad="38100" dist="38100" dir="2700000" algn="tl">
                    <a:srgbClr val="000000">
                      <a:alpha val="43137"/>
                    </a:srgbClr>
                  </a:outerShdw>
                </a:effectLst>
              </a:defRPr>
            </a:lvl5pPr>
            <a:lvl6pPr marL="196596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6pPr>
            <a:lvl7pPr marL="224028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7pPr>
            <a:lvl8pPr marL="251460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8pPr>
            <a:lvl9pPr marL="283464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9pPr>
          </a:lstStyle>
          <a:p>
            <a:r>
              <a:rPr lang="en-US" sz="1400" dirty="0" smtClean="0">
                <a:solidFill>
                  <a:srgbClr val="C2F7FE"/>
                </a:solidFill>
              </a:rPr>
              <a:t>- Use </a:t>
            </a:r>
            <a:r>
              <a:rPr lang="en-US" sz="1400" dirty="0" err="1" smtClean="0">
                <a:solidFill>
                  <a:srgbClr val="C2F7FE"/>
                </a:solidFill>
              </a:rPr>
              <a:t>IsEnabled</a:t>
            </a:r>
            <a:r>
              <a:rPr lang="en-US" sz="1400" dirty="0" smtClean="0">
                <a:solidFill>
                  <a:srgbClr val="C2F7FE"/>
                </a:solidFill>
              </a:rPr>
              <a:t>() before WriteEvent()</a:t>
            </a:r>
            <a:endParaRPr lang="en-US" sz="1400" dirty="0">
              <a:solidFill>
                <a:srgbClr val="C2F7FE"/>
              </a:solidFill>
            </a:endParaRPr>
          </a:p>
        </p:txBody>
      </p:sp>
      <p:pic>
        <p:nvPicPr>
          <p:cNvPr id="23" name="Picture 22"/>
          <p:cNvPicPr>
            <a:picLocks noChangeAspect="1"/>
          </p:cNvPicPr>
          <p:nvPr/>
        </p:nvPicPr>
        <p:blipFill>
          <a:blip r:embed="rId4"/>
          <a:stretch>
            <a:fillRect/>
          </a:stretch>
        </p:blipFill>
        <p:spPr>
          <a:xfrm>
            <a:off x="390525" y="3276600"/>
            <a:ext cx="3648075" cy="915475"/>
          </a:xfrm>
          <a:prstGeom prst="rect">
            <a:avLst/>
          </a:prstGeom>
        </p:spPr>
      </p:pic>
      <p:sp>
        <p:nvSpPr>
          <p:cNvPr id="24" name="Content Placeholder 1"/>
          <p:cNvSpPr txBox="1">
            <a:spLocks/>
          </p:cNvSpPr>
          <p:nvPr/>
        </p:nvSpPr>
        <p:spPr>
          <a:xfrm>
            <a:off x="5821588" y="3144449"/>
            <a:ext cx="2972361" cy="323135"/>
          </a:xfrm>
          <a:prstGeom prst="rect">
            <a:avLst/>
          </a:prstGeom>
        </p:spPr>
        <p:txBody>
          <a:bodyPr vert="horz" lIns="91440" tIns="45720" rIns="91440" bIns="45720" rtlCol="0" anchor="t">
            <a:normAutofit/>
          </a:bodyPr>
          <a:lstStyle>
            <a:defPPr>
              <a:defRPr lang="en-US"/>
            </a:defPPr>
            <a:lvl1pPr marL="18288" indent="0">
              <a:spcBef>
                <a:spcPct val="20000"/>
              </a:spcBef>
              <a:spcAft>
                <a:spcPts val="0"/>
              </a:spcAft>
              <a:buSzPct val="60000"/>
              <a:buFont typeface="Wingdings" pitchFamily="2" charset="2"/>
              <a:buNone/>
              <a:defRPr sz="2600" b="1" i="1">
                <a:solidFill>
                  <a:srgbClr val="92D050"/>
                </a:solidFill>
                <a:effectLst>
                  <a:outerShdw blurRad="38100" dist="38100" dir="2700000" algn="tl">
                    <a:srgbClr val="000000">
                      <a:alpha val="43137"/>
                    </a:srgbClr>
                  </a:outerShdw>
                </a:effectLst>
              </a:defRPr>
            </a:lvl1pPr>
            <a:lvl2pPr marL="640080" indent="-256032">
              <a:spcBef>
                <a:spcPct val="20000"/>
              </a:spcBef>
              <a:buSzPct val="60000"/>
              <a:buFont typeface="Wingdings" pitchFamily="2" charset="2"/>
              <a:buChar char=""/>
              <a:defRPr sz="1900">
                <a:effectLst>
                  <a:outerShdw blurRad="38100" dist="38100" dir="2700000" algn="tl">
                    <a:srgbClr val="000000">
                      <a:alpha val="43137"/>
                    </a:srgbClr>
                  </a:outerShdw>
                </a:effectLst>
              </a:defRPr>
            </a:lvl2pPr>
            <a:lvl3pPr marL="1005840" indent="-256032">
              <a:spcBef>
                <a:spcPct val="20000"/>
              </a:spcBef>
              <a:buSzPct val="60000"/>
              <a:buFont typeface="Wingdings" pitchFamily="2" charset="2"/>
              <a:buChar char=""/>
              <a:defRPr sz="1700">
                <a:effectLst>
                  <a:outerShdw blurRad="38100" dist="38100" dir="2700000" algn="tl">
                    <a:srgbClr val="000000">
                      <a:alpha val="43137"/>
                    </a:srgbClr>
                  </a:outerShdw>
                </a:effectLst>
              </a:defRPr>
            </a:lvl3pPr>
            <a:lvl4pPr indent="-256032">
              <a:spcBef>
                <a:spcPct val="20000"/>
              </a:spcBef>
              <a:buSzPct val="60000"/>
              <a:buFont typeface="Wingdings" pitchFamily="2" charset="2"/>
              <a:buChar char=""/>
              <a:defRPr sz="1600">
                <a:effectLst>
                  <a:outerShdw blurRad="38100" dist="38100" dir="2700000" algn="tl">
                    <a:srgbClr val="000000">
                      <a:alpha val="43137"/>
                    </a:srgbClr>
                  </a:outerShdw>
                </a:effectLst>
              </a:defRPr>
            </a:lvl4pPr>
            <a:lvl5pPr marL="1645920" indent="-256032">
              <a:spcBef>
                <a:spcPct val="20000"/>
              </a:spcBef>
              <a:buSzPct val="60000"/>
              <a:buFont typeface="Wingdings" pitchFamily="2" charset="2"/>
              <a:buChar char=""/>
              <a:defRPr sz="1500">
                <a:effectLst>
                  <a:outerShdw blurRad="38100" dist="38100" dir="2700000" algn="tl">
                    <a:srgbClr val="000000">
                      <a:alpha val="43137"/>
                    </a:srgbClr>
                  </a:outerShdw>
                </a:effectLst>
              </a:defRPr>
            </a:lvl5pPr>
            <a:lvl6pPr marL="196596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6pPr>
            <a:lvl7pPr marL="224028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7pPr>
            <a:lvl8pPr marL="251460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8pPr>
            <a:lvl9pPr marL="283464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9pPr>
          </a:lstStyle>
          <a:p>
            <a:r>
              <a:rPr lang="en-US" sz="1400" dirty="0" smtClean="0">
                <a:solidFill>
                  <a:srgbClr val="C2F7FE"/>
                </a:solidFill>
              </a:rPr>
              <a:t>Don’t write if not active…</a:t>
            </a:r>
            <a:endParaRPr lang="en-US" sz="1400" dirty="0">
              <a:solidFill>
                <a:srgbClr val="C2F7FE"/>
              </a:solidFill>
            </a:endParaRPr>
          </a:p>
        </p:txBody>
      </p:sp>
      <p:cxnSp>
        <p:nvCxnSpPr>
          <p:cNvPr id="25" name="Elbow Connector 24"/>
          <p:cNvCxnSpPr>
            <a:endCxn id="24" idx="1"/>
          </p:cNvCxnSpPr>
          <p:nvPr/>
        </p:nvCxnSpPr>
        <p:spPr>
          <a:xfrm>
            <a:off x="3276601" y="3143313"/>
            <a:ext cx="2544987" cy="162704"/>
          </a:xfrm>
          <a:prstGeom prst="bentConnector3">
            <a:avLst>
              <a:gd name="adj1" fmla="val 50000"/>
            </a:avLst>
          </a:prstGeom>
          <a:ln w="31750">
            <a:solidFill>
              <a:srgbClr val="FF9999"/>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a:off x="3276601" y="3143313"/>
            <a:ext cx="2544987" cy="650381"/>
          </a:xfrm>
          <a:prstGeom prst="bentConnector3">
            <a:avLst>
              <a:gd name="adj1" fmla="val 50000"/>
            </a:avLst>
          </a:prstGeom>
          <a:ln w="31750">
            <a:solidFill>
              <a:srgbClr val="FF9999"/>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Content Placeholder 1"/>
          <p:cNvSpPr txBox="1">
            <a:spLocks/>
          </p:cNvSpPr>
          <p:nvPr/>
        </p:nvSpPr>
        <p:spPr>
          <a:xfrm>
            <a:off x="5839517" y="3632126"/>
            <a:ext cx="2972361" cy="323135"/>
          </a:xfrm>
          <a:prstGeom prst="rect">
            <a:avLst/>
          </a:prstGeom>
        </p:spPr>
        <p:txBody>
          <a:bodyPr vert="horz" lIns="91440" tIns="45720" rIns="91440" bIns="45720" rtlCol="0" anchor="t">
            <a:normAutofit/>
          </a:bodyPr>
          <a:lstStyle>
            <a:defPPr>
              <a:defRPr lang="en-US"/>
            </a:defPPr>
            <a:lvl1pPr marL="18288" indent="0">
              <a:spcBef>
                <a:spcPct val="20000"/>
              </a:spcBef>
              <a:spcAft>
                <a:spcPts val="0"/>
              </a:spcAft>
              <a:buSzPct val="60000"/>
              <a:buFont typeface="Wingdings" pitchFamily="2" charset="2"/>
              <a:buNone/>
              <a:defRPr sz="2600" b="1" i="1">
                <a:solidFill>
                  <a:srgbClr val="92D050"/>
                </a:solidFill>
                <a:effectLst>
                  <a:outerShdw blurRad="38100" dist="38100" dir="2700000" algn="tl">
                    <a:srgbClr val="000000">
                      <a:alpha val="43137"/>
                    </a:srgbClr>
                  </a:outerShdw>
                </a:effectLst>
              </a:defRPr>
            </a:lvl1pPr>
            <a:lvl2pPr marL="640080" indent="-256032">
              <a:spcBef>
                <a:spcPct val="20000"/>
              </a:spcBef>
              <a:buSzPct val="60000"/>
              <a:buFont typeface="Wingdings" pitchFamily="2" charset="2"/>
              <a:buChar char=""/>
              <a:defRPr sz="1900">
                <a:effectLst>
                  <a:outerShdw blurRad="38100" dist="38100" dir="2700000" algn="tl">
                    <a:srgbClr val="000000">
                      <a:alpha val="43137"/>
                    </a:srgbClr>
                  </a:outerShdw>
                </a:effectLst>
              </a:defRPr>
            </a:lvl2pPr>
            <a:lvl3pPr marL="1005840" indent="-256032">
              <a:spcBef>
                <a:spcPct val="20000"/>
              </a:spcBef>
              <a:buSzPct val="60000"/>
              <a:buFont typeface="Wingdings" pitchFamily="2" charset="2"/>
              <a:buChar char=""/>
              <a:defRPr sz="1700">
                <a:effectLst>
                  <a:outerShdw blurRad="38100" dist="38100" dir="2700000" algn="tl">
                    <a:srgbClr val="000000">
                      <a:alpha val="43137"/>
                    </a:srgbClr>
                  </a:outerShdw>
                </a:effectLst>
              </a:defRPr>
            </a:lvl3pPr>
            <a:lvl4pPr indent="-256032">
              <a:spcBef>
                <a:spcPct val="20000"/>
              </a:spcBef>
              <a:buSzPct val="60000"/>
              <a:buFont typeface="Wingdings" pitchFamily="2" charset="2"/>
              <a:buChar char=""/>
              <a:defRPr sz="1600">
                <a:effectLst>
                  <a:outerShdw blurRad="38100" dist="38100" dir="2700000" algn="tl">
                    <a:srgbClr val="000000">
                      <a:alpha val="43137"/>
                    </a:srgbClr>
                  </a:outerShdw>
                </a:effectLst>
              </a:defRPr>
            </a:lvl4pPr>
            <a:lvl5pPr marL="1645920" indent="-256032">
              <a:spcBef>
                <a:spcPct val="20000"/>
              </a:spcBef>
              <a:buSzPct val="60000"/>
              <a:buFont typeface="Wingdings" pitchFamily="2" charset="2"/>
              <a:buChar char=""/>
              <a:defRPr sz="1500">
                <a:effectLst>
                  <a:outerShdw blurRad="38100" dist="38100" dir="2700000" algn="tl">
                    <a:srgbClr val="000000">
                      <a:alpha val="43137"/>
                    </a:srgbClr>
                  </a:outerShdw>
                </a:effectLst>
              </a:defRPr>
            </a:lvl5pPr>
            <a:lvl6pPr marL="196596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6pPr>
            <a:lvl7pPr marL="224028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7pPr>
            <a:lvl8pPr marL="251460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8pPr>
            <a:lvl9pPr marL="283464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9pPr>
          </a:lstStyle>
          <a:p>
            <a:r>
              <a:rPr lang="en-US" sz="1400" dirty="0" smtClean="0">
                <a:solidFill>
                  <a:srgbClr val="C2F7FE"/>
                </a:solidFill>
              </a:rPr>
              <a:t>Just a field fetch</a:t>
            </a:r>
            <a:endParaRPr lang="en-US" sz="1400" dirty="0">
              <a:solidFill>
                <a:srgbClr val="C2F7FE"/>
              </a:solidFill>
            </a:endParaRPr>
          </a:p>
        </p:txBody>
      </p:sp>
      <p:sp>
        <p:nvSpPr>
          <p:cNvPr id="34" name="Content Placeholder 1"/>
          <p:cNvSpPr txBox="1">
            <a:spLocks/>
          </p:cNvSpPr>
          <p:nvPr/>
        </p:nvSpPr>
        <p:spPr>
          <a:xfrm>
            <a:off x="179614" y="4233048"/>
            <a:ext cx="3858986" cy="330224"/>
          </a:xfrm>
          <a:prstGeom prst="rect">
            <a:avLst/>
          </a:prstGeom>
        </p:spPr>
        <p:txBody>
          <a:bodyPr vert="horz" lIns="91440" tIns="45720" rIns="91440" bIns="45720" rtlCol="0" anchor="t">
            <a:normAutofit/>
          </a:bodyPr>
          <a:lstStyle>
            <a:defPPr>
              <a:defRPr lang="en-US"/>
            </a:defPPr>
            <a:lvl1pPr marL="18288" indent="0">
              <a:spcBef>
                <a:spcPct val="20000"/>
              </a:spcBef>
              <a:spcAft>
                <a:spcPts val="0"/>
              </a:spcAft>
              <a:buSzPct val="60000"/>
              <a:buFont typeface="Wingdings" pitchFamily="2" charset="2"/>
              <a:buNone/>
              <a:defRPr sz="2600" b="1" i="1">
                <a:solidFill>
                  <a:srgbClr val="92D050"/>
                </a:solidFill>
                <a:effectLst>
                  <a:outerShdw blurRad="38100" dist="38100" dir="2700000" algn="tl">
                    <a:srgbClr val="000000">
                      <a:alpha val="43137"/>
                    </a:srgbClr>
                  </a:outerShdw>
                </a:effectLst>
              </a:defRPr>
            </a:lvl1pPr>
            <a:lvl2pPr marL="640080" indent="-256032">
              <a:spcBef>
                <a:spcPct val="20000"/>
              </a:spcBef>
              <a:buSzPct val="60000"/>
              <a:buFont typeface="Wingdings" pitchFamily="2" charset="2"/>
              <a:buChar char=""/>
              <a:defRPr sz="1900">
                <a:effectLst>
                  <a:outerShdw blurRad="38100" dist="38100" dir="2700000" algn="tl">
                    <a:srgbClr val="000000">
                      <a:alpha val="43137"/>
                    </a:srgbClr>
                  </a:outerShdw>
                </a:effectLst>
              </a:defRPr>
            </a:lvl2pPr>
            <a:lvl3pPr marL="1005840" indent="-256032">
              <a:spcBef>
                <a:spcPct val="20000"/>
              </a:spcBef>
              <a:buSzPct val="60000"/>
              <a:buFont typeface="Wingdings" pitchFamily="2" charset="2"/>
              <a:buChar char=""/>
              <a:defRPr sz="1700">
                <a:effectLst>
                  <a:outerShdw blurRad="38100" dist="38100" dir="2700000" algn="tl">
                    <a:srgbClr val="000000">
                      <a:alpha val="43137"/>
                    </a:srgbClr>
                  </a:outerShdw>
                </a:effectLst>
              </a:defRPr>
            </a:lvl3pPr>
            <a:lvl4pPr indent="-256032">
              <a:spcBef>
                <a:spcPct val="20000"/>
              </a:spcBef>
              <a:buSzPct val="60000"/>
              <a:buFont typeface="Wingdings" pitchFamily="2" charset="2"/>
              <a:buChar char=""/>
              <a:defRPr sz="1600">
                <a:effectLst>
                  <a:outerShdw blurRad="38100" dist="38100" dir="2700000" algn="tl">
                    <a:srgbClr val="000000">
                      <a:alpha val="43137"/>
                    </a:srgbClr>
                  </a:outerShdw>
                </a:effectLst>
              </a:defRPr>
            </a:lvl4pPr>
            <a:lvl5pPr marL="1645920" indent="-256032">
              <a:spcBef>
                <a:spcPct val="20000"/>
              </a:spcBef>
              <a:buSzPct val="60000"/>
              <a:buFont typeface="Wingdings" pitchFamily="2" charset="2"/>
              <a:buChar char=""/>
              <a:defRPr sz="1500">
                <a:effectLst>
                  <a:outerShdw blurRad="38100" dist="38100" dir="2700000" algn="tl">
                    <a:srgbClr val="000000">
                      <a:alpha val="43137"/>
                    </a:srgbClr>
                  </a:outerShdw>
                </a:effectLst>
              </a:defRPr>
            </a:lvl5pPr>
            <a:lvl6pPr marL="196596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6pPr>
            <a:lvl7pPr marL="224028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7pPr>
            <a:lvl8pPr marL="251460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8pPr>
            <a:lvl9pPr marL="283464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9pPr>
          </a:lstStyle>
          <a:p>
            <a:r>
              <a:rPr lang="en-US" sz="1400" dirty="0" smtClean="0">
                <a:solidFill>
                  <a:srgbClr val="C2F7FE"/>
                </a:solidFill>
              </a:rPr>
              <a:t>- Assign static Log object to local variable</a:t>
            </a:r>
            <a:endParaRPr lang="en-US" sz="1400" dirty="0">
              <a:solidFill>
                <a:srgbClr val="C2F7FE"/>
              </a:solidFill>
            </a:endParaRPr>
          </a:p>
        </p:txBody>
      </p:sp>
      <p:sp>
        <p:nvSpPr>
          <p:cNvPr id="35" name="Content Placeholder 1"/>
          <p:cNvSpPr txBox="1">
            <a:spLocks/>
          </p:cNvSpPr>
          <p:nvPr/>
        </p:nvSpPr>
        <p:spPr>
          <a:xfrm>
            <a:off x="6477000" y="4239946"/>
            <a:ext cx="2554941" cy="691985"/>
          </a:xfrm>
          <a:prstGeom prst="rect">
            <a:avLst/>
          </a:prstGeom>
        </p:spPr>
        <p:txBody>
          <a:bodyPr vert="horz" lIns="91440" tIns="45720" rIns="91440" bIns="45720" rtlCol="0" anchor="t">
            <a:normAutofit/>
          </a:bodyPr>
          <a:lstStyle>
            <a:defPPr>
              <a:defRPr lang="en-US"/>
            </a:defPPr>
            <a:lvl1pPr marL="18288" indent="0">
              <a:spcBef>
                <a:spcPct val="20000"/>
              </a:spcBef>
              <a:spcAft>
                <a:spcPts val="0"/>
              </a:spcAft>
              <a:buSzPct val="60000"/>
              <a:buFont typeface="Wingdings" pitchFamily="2" charset="2"/>
              <a:buNone/>
              <a:defRPr sz="2600" b="1" i="1">
                <a:solidFill>
                  <a:srgbClr val="92D050"/>
                </a:solidFill>
                <a:effectLst>
                  <a:outerShdw blurRad="38100" dist="38100" dir="2700000" algn="tl">
                    <a:srgbClr val="000000">
                      <a:alpha val="43137"/>
                    </a:srgbClr>
                  </a:outerShdw>
                </a:effectLst>
              </a:defRPr>
            </a:lvl1pPr>
            <a:lvl2pPr marL="640080" indent="-256032">
              <a:spcBef>
                <a:spcPct val="20000"/>
              </a:spcBef>
              <a:buSzPct val="60000"/>
              <a:buFont typeface="Wingdings" pitchFamily="2" charset="2"/>
              <a:buChar char=""/>
              <a:defRPr sz="1900">
                <a:effectLst>
                  <a:outerShdw blurRad="38100" dist="38100" dir="2700000" algn="tl">
                    <a:srgbClr val="000000">
                      <a:alpha val="43137"/>
                    </a:srgbClr>
                  </a:outerShdw>
                </a:effectLst>
              </a:defRPr>
            </a:lvl2pPr>
            <a:lvl3pPr marL="1005840" indent="-256032">
              <a:spcBef>
                <a:spcPct val="20000"/>
              </a:spcBef>
              <a:buSzPct val="60000"/>
              <a:buFont typeface="Wingdings" pitchFamily="2" charset="2"/>
              <a:buChar char=""/>
              <a:defRPr sz="1700">
                <a:effectLst>
                  <a:outerShdw blurRad="38100" dist="38100" dir="2700000" algn="tl">
                    <a:srgbClr val="000000">
                      <a:alpha val="43137"/>
                    </a:srgbClr>
                  </a:outerShdw>
                </a:effectLst>
              </a:defRPr>
            </a:lvl3pPr>
            <a:lvl4pPr indent="-256032">
              <a:spcBef>
                <a:spcPct val="20000"/>
              </a:spcBef>
              <a:buSzPct val="60000"/>
              <a:buFont typeface="Wingdings" pitchFamily="2" charset="2"/>
              <a:buChar char=""/>
              <a:defRPr sz="1600">
                <a:effectLst>
                  <a:outerShdw blurRad="38100" dist="38100" dir="2700000" algn="tl">
                    <a:srgbClr val="000000">
                      <a:alpha val="43137"/>
                    </a:srgbClr>
                  </a:outerShdw>
                </a:effectLst>
              </a:defRPr>
            </a:lvl4pPr>
            <a:lvl5pPr marL="1645920" indent="-256032">
              <a:spcBef>
                <a:spcPct val="20000"/>
              </a:spcBef>
              <a:buSzPct val="60000"/>
              <a:buFont typeface="Wingdings" pitchFamily="2" charset="2"/>
              <a:buChar char=""/>
              <a:defRPr sz="1500">
                <a:effectLst>
                  <a:outerShdw blurRad="38100" dist="38100" dir="2700000" algn="tl">
                    <a:srgbClr val="000000">
                      <a:alpha val="43137"/>
                    </a:srgbClr>
                  </a:outerShdw>
                </a:effectLst>
              </a:defRPr>
            </a:lvl5pPr>
            <a:lvl6pPr marL="196596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6pPr>
            <a:lvl7pPr marL="224028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7pPr>
            <a:lvl8pPr marL="251460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8pPr>
            <a:lvl9pPr marL="283464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9pPr>
          </a:lstStyle>
          <a:p>
            <a:r>
              <a:rPr lang="en-US" sz="1400" dirty="0" smtClean="0">
                <a:solidFill>
                  <a:srgbClr val="C2F7FE"/>
                </a:solidFill>
              </a:rPr>
              <a:t>Static variable fetch </a:t>
            </a:r>
          </a:p>
          <a:p>
            <a:r>
              <a:rPr lang="en-US" sz="1400" dirty="0" smtClean="0">
                <a:solidFill>
                  <a:srgbClr val="C2F7FE"/>
                </a:solidFill>
              </a:rPr>
              <a:t>more expensive</a:t>
            </a:r>
            <a:endParaRPr lang="en-US" sz="1400" dirty="0">
              <a:solidFill>
                <a:srgbClr val="C2F7FE"/>
              </a:solidFill>
            </a:endParaRPr>
          </a:p>
        </p:txBody>
      </p:sp>
      <p:cxnSp>
        <p:nvCxnSpPr>
          <p:cNvPr id="36" name="Elbow Connector 35"/>
          <p:cNvCxnSpPr>
            <a:stCxn id="34" idx="3"/>
          </p:cNvCxnSpPr>
          <p:nvPr/>
        </p:nvCxnSpPr>
        <p:spPr>
          <a:xfrm>
            <a:off x="4038600" y="4398160"/>
            <a:ext cx="2438400" cy="78600"/>
          </a:xfrm>
          <a:prstGeom prst="bentConnector3">
            <a:avLst>
              <a:gd name="adj1" fmla="val 50000"/>
            </a:avLst>
          </a:prstGeom>
          <a:ln w="31750">
            <a:solidFill>
              <a:srgbClr val="FF9999"/>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43" name="Picture 42"/>
          <p:cNvPicPr>
            <a:picLocks noChangeAspect="1"/>
          </p:cNvPicPr>
          <p:nvPr/>
        </p:nvPicPr>
        <p:blipFill>
          <a:blip r:embed="rId5"/>
          <a:stretch>
            <a:fillRect/>
          </a:stretch>
        </p:blipFill>
        <p:spPr>
          <a:xfrm>
            <a:off x="361950" y="4630013"/>
            <a:ext cx="5657850" cy="1618387"/>
          </a:xfrm>
          <a:prstGeom prst="rect">
            <a:avLst/>
          </a:prstGeom>
        </p:spPr>
      </p:pic>
      <p:sp>
        <p:nvSpPr>
          <p:cNvPr id="54" name="Content Placeholder 1"/>
          <p:cNvSpPr txBox="1">
            <a:spLocks/>
          </p:cNvSpPr>
          <p:nvPr/>
        </p:nvSpPr>
        <p:spPr>
          <a:xfrm>
            <a:off x="152401" y="6400800"/>
            <a:ext cx="3124200" cy="435301"/>
          </a:xfrm>
          <a:prstGeom prst="rect">
            <a:avLst/>
          </a:prstGeom>
        </p:spPr>
        <p:txBody>
          <a:bodyPr vert="horz" lIns="91440" tIns="45720" rIns="91440" bIns="45720" rtlCol="0" anchor="t">
            <a:normAutofit/>
          </a:bodyPr>
          <a:lstStyle>
            <a:defPPr>
              <a:defRPr lang="en-US"/>
            </a:defPPr>
            <a:lvl1pPr marL="18288" indent="0">
              <a:spcBef>
                <a:spcPct val="20000"/>
              </a:spcBef>
              <a:spcAft>
                <a:spcPts val="0"/>
              </a:spcAft>
              <a:buSzPct val="60000"/>
              <a:buFont typeface="Wingdings" pitchFamily="2" charset="2"/>
              <a:buNone/>
              <a:defRPr sz="2600" b="1" i="1">
                <a:solidFill>
                  <a:srgbClr val="92D050"/>
                </a:solidFill>
                <a:effectLst>
                  <a:outerShdw blurRad="38100" dist="38100" dir="2700000" algn="tl">
                    <a:srgbClr val="000000">
                      <a:alpha val="43137"/>
                    </a:srgbClr>
                  </a:outerShdw>
                </a:effectLst>
              </a:defRPr>
            </a:lvl1pPr>
            <a:lvl2pPr marL="640080" indent="-256032">
              <a:spcBef>
                <a:spcPct val="20000"/>
              </a:spcBef>
              <a:buSzPct val="60000"/>
              <a:buFont typeface="Wingdings" pitchFamily="2" charset="2"/>
              <a:buChar char=""/>
              <a:defRPr sz="1900">
                <a:effectLst>
                  <a:outerShdw blurRad="38100" dist="38100" dir="2700000" algn="tl">
                    <a:srgbClr val="000000">
                      <a:alpha val="43137"/>
                    </a:srgbClr>
                  </a:outerShdw>
                </a:effectLst>
              </a:defRPr>
            </a:lvl2pPr>
            <a:lvl3pPr marL="1005840" indent="-256032">
              <a:spcBef>
                <a:spcPct val="20000"/>
              </a:spcBef>
              <a:buSzPct val="60000"/>
              <a:buFont typeface="Wingdings" pitchFamily="2" charset="2"/>
              <a:buChar char=""/>
              <a:defRPr sz="1700">
                <a:effectLst>
                  <a:outerShdw blurRad="38100" dist="38100" dir="2700000" algn="tl">
                    <a:srgbClr val="000000">
                      <a:alpha val="43137"/>
                    </a:srgbClr>
                  </a:outerShdw>
                </a:effectLst>
              </a:defRPr>
            </a:lvl3pPr>
            <a:lvl4pPr indent="-256032">
              <a:spcBef>
                <a:spcPct val="20000"/>
              </a:spcBef>
              <a:buSzPct val="60000"/>
              <a:buFont typeface="Wingdings" pitchFamily="2" charset="2"/>
              <a:buChar char=""/>
              <a:defRPr sz="1600">
                <a:effectLst>
                  <a:outerShdw blurRad="38100" dist="38100" dir="2700000" algn="tl">
                    <a:srgbClr val="000000">
                      <a:alpha val="43137"/>
                    </a:srgbClr>
                  </a:outerShdw>
                </a:effectLst>
              </a:defRPr>
            </a:lvl4pPr>
            <a:lvl5pPr marL="1645920" indent="-256032">
              <a:spcBef>
                <a:spcPct val="20000"/>
              </a:spcBef>
              <a:buSzPct val="60000"/>
              <a:buFont typeface="Wingdings" pitchFamily="2" charset="2"/>
              <a:buChar char=""/>
              <a:defRPr sz="1500">
                <a:effectLst>
                  <a:outerShdw blurRad="38100" dist="38100" dir="2700000" algn="tl">
                    <a:srgbClr val="000000">
                      <a:alpha val="43137"/>
                    </a:srgbClr>
                  </a:outerShdw>
                </a:effectLst>
              </a:defRPr>
            </a:lvl5pPr>
            <a:lvl6pPr marL="196596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6pPr>
            <a:lvl7pPr marL="224028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7pPr>
            <a:lvl8pPr marL="251460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8pPr>
            <a:lvl9pPr marL="283464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9pPr>
          </a:lstStyle>
          <a:p>
            <a:r>
              <a:rPr lang="en-US" sz="1400" dirty="0" smtClean="0">
                <a:solidFill>
                  <a:srgbClr val="C2F7FE"/>
                </a:solidFill>
              </a:rPr>
              <a:t>- Minimize number of </a:t>
            </a:r>
            <a:r>
              <a:rPr lang="en-US" sz="1400" dirty="0" err="1" smtClean="0">
                <a:solidFill>
                  <a:srgbClr val="C2F7FE"/>
                </a:solidFill>
              </a:rPr>
              <a:t>EventSources</a:t>
            </a:r>
            <a:endParaRPr lang="en-US" sz="1400" dirty="0">
              <a:solidFill>
                <a:srgbClr val="C2F7FE"/>
              </a:solidFill>
            </a:endParaRPr>
          </a:p>
        </p:txBody>
      </p:sp>
      <p:cxnSp>
        <p:nvCxnSpPr>
          <p:cNvPr id="55" name="Elbow Connector 54"/>
          <p:cNvCxnSpPr/>
          <p:nvPr/>
        </p:nvCxnSpPr>
        <p:spPr>
          <a:xfrm>
            <a:off x="3253694" y="6522656"/>
            <a:ext cx="1752600" cy="57457"/>
          </a:xfrm>
          <a:prstGeom prst="bentConnector3">
            <a:avLst>
              <a:gd name="adj1" fmla="val -128"/>
            </a:avLst>
          </a:prstGeom>
          <a:ln w="31750">
            <a:solidFill>
              <a:srgbClr val="FF9999"/>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1"/>
          <p:cNvSpPr txBox="1">
            <a:spLocks/>
          </p:cNvSpPr>
          <p:nvPr/>
        </p:nvSpPr>
        <p:spPr>
          <a:xfrm>
            <a:off x="4969221" y="6418473"/>
            <a:ext cx="3717580" cy="417628"/>
          </a:xfrm>
          <a:prstGeom prst="rect">
            <a:avLst/>
          </a:prstGeom>
        </p:spPr>
        <p:txBody>
          <a:bodyPr vert="horz" lIns="91440" tIns="45720" rIns="91440" bIns="45720" rtlCol="0" anchor="t">
            <a:normAutofit/>
          </a:bodyPr>
          <a:lstStyle>
            <a:defPPr>
              <a:defRPr lang="en-US"/>
            </a:defPPr>
            <a:lvl1pPr marL="18288" indent="0">
              <a:spcBef>
                <a:spcPct val="20000"/>
              </a:spcBef>
              <a:spcAft>
                <a:spcPts val="0"/>
              </a:spcAft>
              <a:buSzPct val="60000"/>
              <a:buFont typeface="Wingdings" pitchFamily="2" charset="2"/>
              <a:buNone/>
              <a:defRPr sz="2600" b="1" i="1">
                <a:solidFill>
                  <a:srgbClr val="92D050"/>
                </a:solidFill>
                <a:effectLst>
                  <a:outerShdw blurRad="38100" dist="38100" dir="2700000" algn="tl">
                    <a:srgbClr val="000000">
                      <a:alpha val="43137"/>
                    </a:srgbClr>
                  </a:outerShdw>
                </a:effectLst>
              </a:defRPr>
            </a:lvl1pPr>
            <a:lvl2pPr marL="640080" indent="-256032">
              <a:spcBef>
                <a:spcPct val="20000"/>
              </a:spcBef>
              <a:buSzPct val="60000"/>
              <a:buFont typeface="Wingdings" pitchFamily="2" charset="2"/>
              <a:buChar char=""/>
              <a:defRPr sz="1900">
                <a:effectLst>
                  <a:outerShdw blurRad="38100" dist="38100" dir="2700000" algn="tl">
                    <a:srgbClr val="000000">
                      <a:alpha val="43137"/>
                    </a:srgbClr>
                  </a:outerShdw>
                </a:effectLst>
              </a:defRPr>
            </a:lvl2pPr>
            <a:lvl3pPr marL="1005840" indent="-256032">
              <a:spcBef>
                <a:spcPct val="20000"/>
              </a:spcBef>
              <a:buSzPct val="60000"/>
              <a:buFont typeface="Wingdings" pitchFamily="2" charset="2"/>
              <a:buChar char=""/>
              <a:defRPr sz="1700">
                <a:effectLst>
                  <a:outerShdw blurRad="38100" dist="38100" dir="2700000" algn="tl">
                    <a:srgbClr val="000000">
                      <a:alpha val="43137"/>
                    </a:srgbClr>
                  </a:outerShdw>
                </a:effectLst>
              </a:defRPr>
            </a:lvl3pPr>
            <a:lvl4pPr indent="-256032">
              <a:spcBef>
                <a:spcPct val="20000"/>
              </a:spcBef>
              <a:buSzPct val="60000"/>
              <a:buFont typeface="Wingdings" pitchFamily="2" charset="2"/>
              <a:buChar char=""/>
              <a:defRPr sz="1600">
                <a:effectLst>
                  <a:outerShdw blurRad="38100" dist="38100" dir="2700000" algn="tl">
                    <a:srgbClr val="000000">
                      <a:alpha val="43137"/>
                    </a:srgbClr>
                  </a:outerShdw>
                </a:effectLst>
              </a:defRPr>
            </a:lvl4pPr>
            <a:lvl5pPr marL="1645920" indent="-256032">
              <a:spcBef>
                <a:spcPct val="20000"/>
              </a:spcBef>
              <a:buSzPct val="60000"/>
              <a:buFont typeface="Wingdings" pitchFamily="2" charset="2"/>
              <a:buChar char=""/>
              <a:defRPr sz="1500">
                <a:effectLst>
                  <a:outerShdw blurRad="38100" dist="38100" dir="2700000" algn="tl">
                    <a:srgbClr val="000000">
                      <a:alpha val="43137"/>
                    </a:srgbClr>
                  </a:outerShdw>
                </a:effectLst>
              </a:defRPr>
            </a:lvl5pPr>
            <a:lvl6pPr marL="196596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6pPr>
            <a:lvl7pPr marL="224028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7pPr>
            <a:lvl8pPr marL="251460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8pPr>
            <a:lvl9pPr marL="2834640" indent="-256032">
              <a:spcBef>
                <a:spcPct val="20000"/>
              </a:spcBef>
              <a:buSzPct val="60000"/>
              <a:buFont typeface="Wingdings" pitchFamily="2" charset="2"/>
              <a:buChar char=""/>
              <a:defRPr sz="1400">
                <a:effectLst>
                  <a:outerShdw blurRad="38100" dist="38100" dir="2700000" algn="ctr" rotWithShape="0">
                    <a:srgbClr val="000000">
                      <a:alpha val="43000"/>
                    </a:srgbClr>
                  </a:outerShdw>
                </a:effectLst>
              </a:defRPr>
            </a:lvl9pPr>
          </a:lstStyle>
          <a:p>
            <a:r>
              <a:rPr lang="en-US" sz="1400" dirty="0" smtClean="0">
                <a:solidFill>
                  <a:srgbClr val="C2F7FE"/>
                </a:solidFill>
              </a:rPr>
              <a:t>Share between logically related components</a:t>
            </a:r>
            <a:endParaRPr lang="en-US" sz="1400" dirty="0">
              <a:solidFill>
                <a:srgbClr val="C2F7FE"/>
              </a:solidFill>
            </a:endParaRPr>
          </a:p>
        </p:txBody>
      </p:sp>
    </p:spTree>
    <p:extLst>
      <p:ext uri="{BB962C8B-B14F-4D97-AF65-F5344CB8AC3E}">
        <p14:creationId xmlns:p14="http://schemas.microsoft.com/office/powerpoint/2010/main" val="2274641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p:bldP spid="13" grpId="0"/>
      <p:bldP spid="22" grpId="0"/>
      <p:bldP spid="24" grpId="0"/>
      <p:bldP spid="31" grpId="0"/>
      <p:bldP spid="34" grpId="0"/>
      <p:bldP spid="35" grpId="0"/>
      <p:bldP spid="54" grpId="0"/>
      <p:bldP spid="5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609600"/>
            <a:ext cx="3733800" cy="492443"/>
          </a:xfrm>
          <a:prstGeom prst="rect">
            <a:avLst/>
          </a:prstGeom>
        </p:spPr>
        <p:txBody>
          <a:bodyPr wrap="square">
            <a:spAutoFit/>
          </a:bodyPr>
          <a:lstStyle/>
          <a:p>
            <a:r>
              <a:rPr lang="en-US" sz="1400" u="sng" dirty="0" err="1">
                <a:hlinkClick r:id="rId2"/>
              </a:rPr>
              <a:t>Grigori</a:t>
            </a:r>
            <a:r>
              <a:rPr lang="en-US" sz="1400" u="sng" dirty="0">
                <a:hlinkClick r:id="rId2"/>
              </a:rPr>
              <a:t> </a:t>
            </a:r>
            <a:r>
              <a:rPr lang="en-US" sz="1400" u="sng" dirty="0" err="1" smtClean="0">
                <a:hlinkClick r:id="rId2"/>
              </a:rPr>
              <a:t>Melnik</a:t>
            </a:r>
            <a:r>
              <a:rPr lang="en-US" sz="1400" u="sng" dirty="0" smtClean="0"/>
              <a:t>:</a:t>
            </a:r>
          </a:p>
          <a:p>
            <a:r>
              <a:rPr lang="en-US" sz="1200" dirty="0" smtClean="0">
                <a:hlinkClick r:id="rId3"/>
              </a:rPr>
              <a:t>http</a:t>
            </a:r>
            <a:r>
              <a:rPr lang="en-US" sz="1200" dirty="0">
                <a:hlinkClick r:id="rId3"/>
              </a:rPr>
              <a:t>://</a:t>
            </a:r>
            <a:r>
              <a:rPr lang="en-US" sz="1200" dirty="0" smtClean="0">
                <a:hlinkClick r:id="rId3"/>
              </a:rPr>
              <a:t>channel9.msdn.com/Events/Build/2013/3-336</a:t>
            </a:r>
            <a:endParaRPr lang="en-US" dirty="0"/>
          </a:p>
        </p:txBody>
      </p:sp>
      <p:sp>
        <p:nvSpPr>
          <p:cNvPr id="3" name="Content Placeholder 1"/>
          <p:cNvSpPr>
            <a:spLocks noGrp="1"/>
          </p:cNvSpPr>
          <p:nvPr>
            <p:ph idx="1"/>
          </p:nvPr>
        </p:nvSpPr>
        <p:spPr>
          <a:xfrm>
            <a:off x="152400" y="76200"/>
            <a:ext cx="8077200" cy="609599"/>
          </a:xfrm>
        </p:spPr>
        <p:txBody>
          <a:bodyPr anchor="t">
            <a:normAutofit/>
          </a:bodyPr>
          <a:lstStyle/>
          <a:p>
            <a:pPr marL="18288" indent="0">
              <a:buNone/>
            </a:pPr>
            <a:r>
              <a:rPr lang="en-US" sz="3200" b="1" i="1" dirty="0" smtClean="0"/>
              <a:t>Resource / Further Quest</a:t>
            </a:r>
            <a:endParaRPr lang="en-US" sz="2800" b="1" i="1" dirty="0" smtClean="0"/>
          </a:p>
        </p:txBody>
      </p:sp>
      <p:pic>
        <p:nvPicPr>
          <p:cNvPr id="2" name="Picture 1"/>
          <p:cNvPicPr>
            <a:picLocks noChangeAspect="1"/>
          </p:cNvPicPr>
          <p:nvPr/>
        </p:nvPicPr>
        <p:blipFill>
          <a:blip r:embed="rId4"/>
          <a:stretch>
            <a:fillRect/>
          </a:stretch>
        </p:blipFill>
        <p:spPr>
          <a:xfrm>
            <a:off x="304800" y="1051460"/>
            <a:ext cx="1995487" cy="1123109"/>
          </a:xfrm>
          <a:prstGeom prst="rect">
            <a:avLst/>
          </a:prstGeom>
        </p:spPr>
      </p:pic>
      <p:sp>
        <p:nvSpPr>
          <p:cNvPr id="5" name="Rectangle 4"/>
          <p:cNvSpPr/>
          <p:nvPr/>
        </p:nvSpPr>
        <p:spPr>
          <a:xfrm>
            <a:off x="4267200" y="644831"/>
            <a:ext cx="4572000" cy="492443"/>
          </a:xfrm>
          <a:prstGeom prst="rect">
            <a:avLst/>
          </a:prstGeom>
        </p:spPr>
        <p:txBody>
          <a:bodyPr>
            <a:spAutoFit/>
          </a:bodyPr>
          <a:lstStyle/>
          <a:p>
            <a:r>
              <a:rPr lang="en-US" sz="1400" u="sng" dirty="0" smtClean="0">
                <a:hlinkClick r:id="rId5"/>
              </a:rPr>
              <a:t>Julian Dominguez</a:t>
            </a:r>
            <a:endParaRPr lang="en-US" sz="1400" dirty="0"/>
          </a:p>
          <a:p>
            <a:r>
              <a:rPr lang="en-US" sz="1200" dirty="0">
                <a:hlinkClick r:id="rId6"/>
              </a:rPr>
              <a:t>http://</a:t>
            </a:r>
            <a:r>
              <a:rPr lang="en-US" sz="1200" dirty="0" smtClean="0">
                <a:hlinkClick r:id="rId6"/>
              </a:rPr>
              <a:t>channel9.msdn.com/posts/Introducing-Semantic-Logging</a:t>
            </a:r>
            <a:endParaRPr lang="en-US" sz="1200" dirty="0" smtClean="0"/>
          </a:p>
        </p:txBody>
      </p:sp>
      <p:pic>
        <p:nvPicPr>
          <p:cNvPr id="6" name="Picture 5"/>
          <p:cNvPicPr>
            <a:picLocks noChangeAspect="1"/>
          </p:cNvPicPr>
          <p:nvPr/>
        </p:nvPicPr>
        <p:blipFill>
          <a:blip r:embed="rId7"/>
          <a:stretch>
            <a:fillRect/>
          </a:stretch>
        </p:blipFill>
        <p:spPr>
          <a:xfrm>
            <a:off x="4343400" y="1143000"/>
            <a:ext cx="1981200" cy="1087171"/>
          </a:xfrm>
          <a:prstGeom prst="rect">
            <a:avLst/>
          </a:prstGeom>
        </p:spPr>
      </p:pic>
      <p:sp>
        <p:nvSpPr>
          <p:cNvPr id="7" name="Rectangle 6"/>
          <p:cNvSpPr/>
          <p:nvPr/>
        </p:nvSpPr>
        <p:spPr>
          <a:xfrm>
            <a:off x="6172200" y="6160532"/>
            <a:ext cx="1995418" cy="369332"/>
          </a:xfrm>
          <a:prstGeom prst="rect">
            <a:avLst/>
          </a:prstGeom>
        </p:spPr>
        <p:txBody>
          <a:bodyPr wrap="none">
            <a:spAutoFit/>
          </a:bodyPr>
          <a:lstStyle/>
          <a:p>
            <a:pPr marL="18288" indent="0">
              <a:buNone/>
            </a:pPr>
            <a:r>
              <a:rPr lang="en-US" b="1" dirty="0">
                <a:hlinkClick r:id="rId8"/>
              </a:rPr>
              <a:t>http://shujaat.net</a:t>
            </a:r>
            <a:endParaRPr lang="en-US" b="1" dirty="0"/>
          </a:p>
        </p:txBody>
      </p:sp>
      <p:sp>
        <p:nvSpPr>
          <p:cNvPr id="8" name="Rectangle 7"/>
          <p:cNvSpPr/>
          <p:nvPr/>
        </p:nvSpPr>
        <p:spPr>
          <a:xfrm>
            <a:off x="6172200" y="5791200"/>
            <a:ext cx="2438400" cy="369332"/>
          </a:xfrm>
          <a:prstGeom prst="rect">
            <a:avLst/>
          </a:prstGeom>
        </p:spPr>
        <p:txBody>
          <a:bodyPr wrap="square">
            <a:spAutoFit/>
          </a:bodyPr>
          <a:lstStyle/>
          <a:p>
            <a:pPr marL="18288" indent="0">
              <a:buNone/>
            </a:pPr>
            <a:r>
              <a:rPr lang="en-US" b="1" dirty="0"/>
              <a:t>@</a:t>
            </a:r>
            <a:r>
              <a:rPr lang="en-US" b="1" dirty="0" err="1" smtClean="0"/>
              <a:t>SiddiqiMuhammad</a:t>
            </a:r>
            <a:endParaRPr lang="en-US" b="1" dirty="0"/>
          </a:p>
        </p:txBody>
      </p:sp>
      <p:pic>
        <p:nvPicPr>
          <p:cNvPr id="9" name="Picture 8"/>
          <p:cNvPicPr>
            <a:picLocks noChangeAspect="1"/>
          </p:cNvPicPr>
          <p:nvPr/>
        </p:nvPicPr>
        <p:blipFill>
          <a:blip r:embed="rId9"/>
          <a:stretch>
            <a:fillRect/>
          </a:stretch>
        </p:blipFill>
        <p:spPr>
          <a:xfrm>
            <a:off x="8534399" y="5855732"/>
            <a:ext cx="304800" cy="304800"/>
          </a:xfrm>
          <a:prstGeom prst="rect">
            <a:avLst/>
          </a:prstGeom>
        </p:spPr>
      </p:pic>
      <p:sp>
        <p:nvSpPr>
          <p:cNvPr id="10" name="Rectangle 9"/>
          <p:cNvSpPr/>
          <p:nvPr/>
        </p:nvSpPr>
        <p:spPr>
          <a:xfrm>
            <a:off x="219740" y="4032880"/>
            <a:ext cx="5638800" cy="369332"/>
          </a:xfrm>
          <a:prstGeom prst="rect">
            <a:avLst/>
          </a:prstGeom>
        </p:spPr>
        <p:txBody>
          <a:bodyPr wrap="square">
            <a:spAutoFit/>
          </a:bodyPr>
          <a:lstStyle/>
          <a:p>
            <a:r>
              <a:rPr lang="en-US" dirty="0">
                <a:hlinkClick r:id="rId10"/>
              </a:rPr>
              <a:t>https://github.com/jonwagner/EventSourceProxy</a:t>
            </a:r>
            <a:endParaRPr lang="en-US" dirty="0"/>
          </a:p>
        </p:txBody>
      </p:sp>
      <p:sp>
        <p:nvSpPr>
          <p:cNvPr id="11" name="Rectangle 10"/>
          <p:cNvSpPr/>
          <p:nvPr/>
        </p:nvSpPr>
        <p:spPr>
          <a:xfrm>
            <a:off x="219740" y="4332414"/>
            <a:ext cx="8636479" cy="369332"/>
          </a:xfrm>
          <a:prstGeom prst="rect">
            <a:avLst/>
          </a:prstGeom>
        </p:spPr>
        <p:txBody>
          <a:bodyPr wrap="square">
            <a:spAutoFit/>
          </a:bodyPr>
          <a:lstStyle/>
          <a:p>
            <a:r>
              <a:rPr lang="en-US" dirty="0">
                <a:hlinkClick r:id="rId11"/>
              </a:rPr>
              <a:t>http://msdn.microsoft.com/en-us/library/windows/desktop/bb968803(v=vs.85).aspx</a:t>
            </a:r>
            <a:endParaRPr lang="en-US" dirty="0"/>
          </a:p>
        </p:txBody>
      </p:sp>
      <p:sp>
        <p:nvSpPr>
          <p:cNvPr id="12" name="Rectangle 11"/>
          <p:cNvSpPr/>
          <p:nvPr/>
        </p:nvSpPr>
        <p:spPr>
          <a:xfrm>
            <a:off x="235689" y="4667417"/>
            <a:ext cx="3628109" cy="369332"/>
          </a:xfrm>
          <a:prstGeom prst="rect">
            <a:avLst/>
          </a:prstGeom>
        </p:spPr>
        <p:txBody>
          <a:bodyPr wrap="none">
            <a:spAutoFit/>
          </a:bodyPr>
          <a:lstStyle/>
          <a:p>
            <a:r>
              <a:rPr lang="en-US" dirty="0">
                <a:hlinkClick r:id="rId12"/>
              </a:rPr>
              <a:t>http://blogs.msdn.com/b/vancem/</a:t>
            </a:r>
            <a:endParaRPr lang="en-US" dirty="0"/>
          </a:p>
        </p:txBody>
      </p:sp>
      <p:pic>
        <p:nvPicPr>
          <p:cNvPr id="13" name="Picture 12"/>
          <p:cNvPicPr>
            <a:picLocks noChangeAspect="1"/>
          </p:cNvPicPr>
          <p:nvPr/>
        </p:nvPicPr>
        <p:blipFill>
          <a:blip r:embed="rId13"/>
          <a:stretch>
            <a:fillRect/>
          </a:stretch>
        </p:blipFill>
        <p:spPr>
          <a:xfrm>
            <a:off x="304800" y="2362443"/>
            <a:ext cx="8534399" cy="1371357"/>
          </a:xfrm>
          <a:prstGeom prst="rect">
            <a:avLst/>
          </a:prstGeom>
        </p:spPr>
      </p:pic>
    </p:spTree>
    <p:extLst>
      <p:ext uri="{BB962C8B-B14F-4D97-AF65-F5344CB8AC3E}">
        <p14:creationId xmlns:p14="http://schemas.microsoft.com/office/powerpoint/2010/main" val="2405517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533400" y="685801"/>
            <a:ext cx="8077200" cy="5791199"/>
          </a:xfrm>
        </p:spPr>
        <p:txBody>
          <a:bodyPr anchor="t">
            <a:normAutofit/>
          </a:bodyPr>
          <a:lstStyle/>
          <a:p>
            <a:pPr marL="18288" indent="0">
              <a:buNone/>
            </a:pPr>
            <a:r>
              <a:rPr lang="en-US" sz="2000" b="1" dirty="0" smtClean="0"/>
              <a:t>Semantic </a:t>
            </a:r>
            <a:r>
              <a:rPr lang="en-US" sz="1800" b="1" dirty="0" smtClean="0"/>
              <a:t>[</a:t>
            </a:r>
            <a:r>
              <a:rPr lang="en-US" sz="1600" b="1" dirty="0" smtClean="0"/>
              <a:t>Webster</a:t>
            </a:r>
            <a:r>
              <a:rPr lang="en-US" sz="1800" b="1" dirty="0" smtClean="0"/>
              <a:t>]</a:t>
            </a:r>
            <a:endParaRPr lang="en-US" sz="2000" b="1" dirty="0" smtClean="0"/>
          </a:p>
          <a:p>
            <a:pPr marL="18288" indent="0">
              <a:buNone/>
            </a:pPr>
            <a:r>
              <a:rPr lang="en-US" sz="1400" i="1" dirty="0">
                <a:effectLst/>
              </a:rPr>
              <a:t>“Of or relating to meaning, especially meaning in language.”</a:t>
            </a:r>
            <a:endParaRPr lang="en-US" sz="1400" b="1" i="1" dirty="0"/>
          </a:p>
          <a:p>
            <a:pPr marL="18288" indent="0">
              <a:buNone/>
            </a:pPr>
            <a:endParaRPr lang="en-US" sz="2000" b="1" dirty="0" smtClean="0"/>
          </a:p>
          <a:p>
            <a:pPr marL="18288" indent="0">
              <a:buNone/>
            </a:pPr>
            <a:r>
              <a:rPr lang="en-US" sz="2000" b="1" i="1" dirty="0" smtClean="0"/>
              <a:t>-------Log What you mean!!! ------ </a:t>
            </a:r>
            <a:r>
              <a:rPr lang="en-US" sz="1400" b="1" i="1" dirty="0" smtClean="0">
                <a:solidFill>
                  <a:srgbClr val="FFC000"/>
                </a:solidFill>
              </a:rPr>
              <a:t>What, Where &amp; How??</a:t>
            </a:r>
            <a:endParaRPr lang="en-US" sz="2000" b="1" i="1" dirty="0">
              <a:solidFill>
                <a:srgbClr val="FFC000"/>
              </a:solidFill>
            </a:endParaRPr>
          </a:p>
          <a:p>
            <a:pPr marL="18288" indent="0">
              <a:buNone/>
            </a:pPr>
            <a:endParaRPr lang="en-US" sz="2000" b="1" dirty="0" smtClean="0"/>
          </a:p>
          <a:p>
            <a:pPr marL="18288" indent="0">
              <a:buNone/>
            </a:pPr>
            <a:r>
              <a:rPr lang="en-US" sz="2000" b="1" dirty="0">
                <a:effectLst/>
              </a:rPr>
              <a:t>Semantic </a:t>
            </a:r>
            <a:r>
              <a:rPr lang="en-US" sz="2000" b="1" dirty="0" smtClean="0">
                <a:effectLst/>
              </a:rPr>
              <a:t>Web </a:t>
            </a:r>
            <a:r>
              <a:rPr lang="en-US" sz="1800" b="1" dirty="0" smtClean="0">
                <a:effectLst/>
              </a:rPr>
              <a:t>{</a:t>
            </a:r>
            <a:r>
              <a:rPr lang="en-US" sz="2000" b="1" dirty="0" smtClean="0">
                <a:effectLst/>
              </a:rPr>
              <a:t> </a:t>
            </a:r>
            <a:r>
              <a:rPr lang="en-US" sz="1600" b="1" dirty="0" smtClean="0">
                <a:effectLst/>
              </a:rPr>
              <a:t>Tim Berners Lee – Scientific American 2001 </a:t>
            </a:r>
            <a:r>
              <a:rPr lang="en-US" sz="1800" b="1" dirty="0" smtClean="0">
                <a:effectLst/>
              </a:rPr>
              <a:t>}</a:t>
            </a:r>
          </a:p>
          <a:p>
            <a:pPr marL="18288" indent="0">
              <a:buNone/>
            </a:pPr>
            <a:r>
              <a:rPr lang="en-US" sz="1800" b="1" dirty="0" smtClean="0">
                <a:effectLst/>
              </a:rPr>
              <a:t>[ </a:t>
            </a:r>
            <a:r>
              <a:rPr lang="en-US" sz="1400" i="1" dirty="0">
                <a:effectLst/>
              </a:rPr>
              <a:t>converting the unstructured / semi-structured data on web to structured </a:t>
            </a:r>
            <a:r>
              <a:rPr lang="en-US" sz="1400" i="1" dirty="0" smtClean="0">
                <a:effectLst/>
              </a:rPr>
              <a:t>one </a:t>
            </a:r>
            <a:r>
              <a:rPr lang="en-US" sz="1800" b="1" dirty="0" smtClean="0">
                <a:effectLst/>
              </a:rPr>
              <a:t>]</a:t>
            </a:r>
            <a:endParaRPr lang="en-US" sz="2000" b="1" dirty="0">
              <a:effectLst/>
            </a:endParaRPr>
          </a:p>
          <a:p>
            <a:pPr marL="18288" indent="0">
              <a:buNone/>
            </a:pPr>
            <a:r>
              <a:rPr lang="en-US" sz="2000" b="1" dirty="0" smtClean="0"/>
              <a:t>[</a:t>
            </a:r>
            <a:r>
              <a:rPr lang="en-US" sz="1400" i="1" dirty="0">
                <a:effectLst/>
              </a:rPr>
              <a:t> a web of data that can be processed by </a:t>
            </a:r>
            <a:r>
              <a:rPr lang="en-US" sz="1400" i="1" dirty="0" smtClean="0">
                <a:effectLst/>
              </a:rPr>
              <a:t>machines </a:t>
            </a:r>
            <a:r>
              <a:rPr lang="en-US" sz="2000" b="1" dirty="0" smtClean="0"/>
              <a:t>]</a:t>
            </a:r>
          </a:p>
          <a:p>
            <a:pPr marL="18288" indent="0">
              <a:buNone/>
            </a:pPr>
            <a:endParaRPr lang="en-US" sz="2000" b="1" dirty="0" smtClean="0"/>
          </a:p>
          <a:p>
            <a:pPr marL="18288" indent="0">
              <a:buNone/>
            </a:pPr>
            <a:r>
              <a:rPr lang="en-US" sz="2000" dirty="0" smtClean="0"/>
              <a:t>--- </a:t>
            </a:r>
            <a:r>
              <a:rPr lang="en-US" sz="2000" b="1" i="1" dirty="0"/>
              <a:t>Creating logs which can be processed by </a:t>
            </a:r>
            <a:r>
              <a:rPr lang="en-US" sz="2000" b="1" i="1" dirty="0" smtClean="0"/>
              <a:t>machines ---</a:t>
            </a:r>
            <a:endParaRPr lang="en-US" sz="2000" dirty="0" smtClean="0"/>
          </a:p>
          <a:p>
            <a:pPr marL="18288" indent="0">
              <a:buNone/>
            </a:pPr>
            <a:endParaRPr lang="en-US" sz="2000" b="1" dirty="0" smtClean="0"/>
          </a:p>
          <a:p>
            <a:pPr marL="18288" indent="0">
              <a:buNone/>
            </a:pPr>
            <a:r>
              <a:rPr lang="en-US" sz="1600" b="1" i="1" dirty="0" smtClean="0">
                <a:solidFill>
                  <a:srgbClr val="FFC000"/>
                </a:solidFill>
              </a:rPr>
              <a:t>Other Names In the Industry</a:t>
            </a:r>
            <a:endParaRPr lang="en-US" sz="1200" b="1" i="1" dirty="0" smtClean="0">
              <a:solidFill>
                <a:srgbClr val="FFC000"/>
              </a:solidFill>
            </a:endParaRPr>
          </a:p>
          <a:p>
            <a:pPr>
              <a:buFontTx/>
              <a:buChar char="-"/>
            </a:pPr>
            <a:r>
              <a:rPr lang="en-US" sz="1600" b="1" i="1" dirty="0" smtClean="0"/>
              <a:t>Structured Logging</a:t>
            </a:r>
          </a:p>
          <a:p>
            <a:pPr>
              <a:buFontTx/>
              <a:buChar char="-"/>
            </a:pPr>
            <a:r>
              <a:rPr lang="en-US" sz="1600" b="1" i="1" dirty="0" smtClean="0"/>
              <a:t>Strongly typed events</a:t>
            </a:r>
          </a:p>
          <a:p>
            <a:pPr>
              <a:buFontTx/>
              <a:buChar char="-"/>
            </a:pPr>
            <a:endParaRPr lang="en-US" sz="2400" b="1" dirty="0" smtClean="0"/>
          </a:p>
          <a:p>
            <a:pPr marL="18288" indent="0" algn="ctr">
              <a:buNone/>
            </a:pPr>
            <a:r>
              <a:rPr lang="en-US" sz="1800" b="1" i="1" dirty="0" smtClean="0"/>
              <a:t>Semantic Logging is to create logs with </a:t>
            </a:r>
            <a:r>
              <a:rPr lang="en-US" sz="2400" i="1" dirty="0" smtClean="0">
                <a:solidFill>
                  <a:srgbClr val="92D050"/>
                </a:solidFill>
              </a:rPr>
              <a:t>machine’s consumption </a:t>
            </a:r>
            <a:r>
              <a:rPr lang="en-US" sz="1800" b="1" i="1" dirty="0" smtClean="0"/>
              <a:t>in mind</a:t>
            </a:r>
            <a:endParaRPr lang="en-US" sz="1800" b="1" i="1" dirty="0"/>
          </a:p>
          <a:p>
            <a:pPr>
              <a:buFontTx/>
              <a:buChar char="-"/>
            </a:pPr>
            <a:endParaRPr lang="en-US" sz="2400" b="1" dirty="0" smtClean="0"/>
          </a:p>
          <a:p>
            <a:pPr>
              <a:buFontTx/>
              <a:buChar char="-"/>
            </a:pPr>
            <a:endParaRPr lang="en-US" sz="2400" b="1" dirty="0" smtClean="0"/>
          </a:p>
          <a:p>
            <a:pPr>
              <a:buFontTx/>
              <a:buChar char="-"/>
            </a:pPr>
            <a:endParaRPr lang="en-US" sz="2200" b="1" dirty="0" smtClean="0"/>
          </a:p>
          <a:p>
            <a:pPr>
              <a:buFontTx/>
              <a:buChar char="-"/>
            </a:pPr>
            <a:endParaRPr lang="en-US" sz="2800" b="1" dirty="0" smtClean="0"/>
          </a:p>
          <a:p>
            <a:pPr marL="18288" indent="0">
              <a:buNone/>
            </a:pPr>
            <a:endParaRPr lang="en-US" dirty="0" smtClean="0"/>
          </a:p>
        </p:txBody>
      </p:sp>
    </p:spTree>
    <p:extLst>
      <p:ext uri="{BB962C8B-B14F-4D97-AF65-F5344CB8AC3E}">
        <p14:creationId xmlns:p14="http://schemas.microsoft.com/office/powerpoint/2010/main" val="419892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228600" y="304800"/>
            <a:ext cx="8077200" cy="990599"/>
          </a:xfrm>
        </p:spPr>
        <p:txBody>
          <a:bodyPr anchor="t">
            <a:normAutofit/>
          </a:bodyPr>
          <a:lstStyle/>
          <a:p>
            <a:pPr marL="18288" indent="0">
              <a:buNone/>
            </a:pPr>
            <a:r>
              <a:rPr lang="en-US" sz="3200" b="1" i="1" dirty="0" smtClean="0"/>
              <a:t>EventSource API</a:t>
            </a:r>
          </a:p>
          <a:p>
            <a:pPr marL="18288" indent="0">
              <a:buNone/>
            </a:pPr>
            <a:r>
              <a:rPr lang="en-US" sz="1700" i="1" dirty="0">
                <a:effectLst/>
              </a:rPr>
              <a:t>Provides the ability to create events for event tracing for Windows (ETW).</a:t>
            </a:r>
          </a:p>
          <a:p>
            <a:pPr marL="18288" indent="0">
              <a:buNone/>
            </a:pPr>
            <a:endParaRPr lang="en-US" dirty="0" smtClean="0"/>
          </a:p>
        </p:txBody>
      </p:sp>
      <p:pic>
        <p:nvPicPr>
          <p:cNvPr id="6" name="Picture 5"/>
          <p:cNvPicPr>
            <a:picLocks noChangeAspect="1"/>
          </p:cNvPicPr>
          <p:nvPr/>
        </p:nvPicPr>
        <p:blipFill>
          <a:blip r:embed="rId3"/>
          <a:stretch>
            <a:fillRect/>
          </a:stretch>
        </p:blipFill>
        <p:spPr>
          <a:xfrm>
            <a:off x="2362200" y="1295399"/>
            <a:ext cx="4429125" cy="5029201"/>
          </a:xfrm>
          <a:prstGeom prst="rect">
            <a:avLst/>
          </a:prstGeom>
        </p:spPr>
      </p:pic>
      <p:sp>
        <p:nvSpPr>
          <p:cNvPr id="7" name="Rectangle 6"/>
          <p:cNvSpPr/>
          <p:nvPr/>
        </p:nvSpPr>
        <p:spPr>
          <a:xfrm>
            <a:off x="68138" y="3853934"/>
            <a:ext cx="2146742" cy="369332"/>
          </a:xfrm>
          <a:prstGeom prst="rect">
            <a:avLst/>
          </a:prstGeom>
        </p:spPr>
        <p:txBody>
          <a:bodyPr wrap="none">
            <a:spAutoFit/>
          </a:bodyPr>
          <a:lstStyle/>
          <a:p>
            <a:r>
              <a:rPr lang="en-US" b="1" dirty="0" err="1"/>
              <a:t>.net</a:t>
            </a:r>
            <a:r>
              <a:rPr lang="en-US" b="1" dirty="0"/>
              <a:t> framework 4.5</a:t>
            </a:r>
            <a:endParaRPr lang="en-US" dirty="0"/>
          </a:p>
        </p:txBody>
      </p:sp>
      <p:sp>
        <p:nvSpPr>
          <p:cNvPr id="8" name="Rectangle 7"/>
          <p:cNvSpPr/>
          <p:nvPr/>
        </p:nvSpPr>
        <p:spPr>
          <a:xfrm>
            <a:off x="6818041" y="3576935"/>
            <a:ext cx="2007922" cy="923330"/>
          </a:xfrm>
          <a:prstGeom prst="rect">
            <a:avLst/>
          </a:prstGeom>
        </p:spPr>
        <p:txBody>
          <a:bodyPr wrap="none">
            <a:spAutoFit/>
          </a:bodyPr>
          <a:lstStyle/>
          <a:p>
            <a:pPr algn="ctr"/>
            <a:r>
              <a:rPr lang="en-US" b="1" dirty="0" err="1"/>
              <a:t>.net</a:t>
            </a:r>
            <a:r>
              <a:rPr lang="en-US" b="1" dirty="0"/>
              <a:t> </a:t>
            </a:r>
            <a:r>
              <a:rPr lang="en-US" b="1" dirty="0" smtClean="0"/>
              <a:t>for Windows</a:t>
            </a:r>
          </a:p>
          <a:p>
            <a:pPr algn="ctr"/>
            <a:r>
              <a:rPr lang="en-US" b="1" dirty="0" smtClean="0"/>
              <a:t>Store Apps </a:t>
            </a:r>
          </a:p>
          <a:p>
            <a:pPr algn="ctr"/>
            <a:r>
              <a:rPr lang="en-US" b="1" dirty="0" smtClean="0"/>
              <a:t>(Windows 8)</a:t>
            </a:r>
            <a:endParaRPr lang="en-US" dirty="0"/>
          </a:p>
        </p:txBody>
      </p:sp>
    </p:spTree>
    <p:extLst>
      <p:ext uri="{BB962C8B-B14F-4D97-AF65-F5344CB8AC3E}">
        <p14:creationId xmlns:p14="http://schemas.microsoft.com/office/powerpoint/2010/main" val="2741750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381000" y="457201"/>
            <a:ext cx="8077200" cy="3733799"/>
          </a:xfrm>
        </p:spPr>
        <p:txBody>
          <a:bodyPr anchor="t">
            <a:normAutofit fontScale="85000" lnSpcReduction="20000"/>
          </a:bodyPr>
          <a:lstStyle/>
          <a:p>
            <a:pPr marL="18288" indent="0">
              <a:buNone/>
            </a:pPr>
            <a:r>
              <a:rPr lang="en-US" sz="3200" b="1" i="1" dirty="0" smtClean="0"/>
              <a:t>EventSource</a:t>
            </a:r>
          </a:p>
          <a:p>
            <a:pPr marL="18288" indent="0">
              <a:buNone/>
            </a:pPr>
            <a:r>
              <a:rPr lang="en-US" sz="1700" i="1" dirty="0">
                <a:effectLst/>
              </a:rPr>
              <a:t>Provides the ability to create events for event tracing for Windows (ETW</a:t>
            </a:r>
            <a:r>
              <a:rPr lang="en-US" sz="1700" i="1" dirty="0" smtClean="0">
                <a:effectLst/>
              </a:rPr>
              <a:t>).</a:t>
            </a:r>
            <a:endParaRPr lang="en-US" sz="2400" b="1" dirty="0" smtClean="0"/>
          </a:p>
          <a:p>
            <a:pPr marL="18288" indent="0">
              <a:buNone/>
            </a:pPr>
            <a:endParaRPr lang="en-US" sz="2400" b="1" dirty="0" smtClean="0"/>
          </a:p>
          <a:p>
            <a:pPr marL="18288" indent="0">
              <a:buNone/>
            </a:pPr>
            <a:r>
              <a:rPr lang="en-US" sz="2400" b="1" dirty="0" smtClean="0"/>
              <a:t>Helps with…</a:t>
            </a:r>
          </a:p>
          <a:p>
            <a:pPr marL="18288" indent="0">
              <a:buNone/>
            </a:pPr>
            <a:endParaRPr lang="en-US" sz="800" dirty="0"/>
          </a:p>
          <a:p>
            <a:pPr marL="342900" indent="-342900">
              <a:buFont typeface="Arial" panose="020B0604020202020204" pitchFamily="34" charset="0"/>
              <a:buChar char="•"/>
            </a:pPr>
            <a:r>
              <a:rPr lang="en-US" sz="2400" b="1" i="1" dirty="0"/>
              <a:t>Allows to separate the event authoring request from writing the event</a:t>
            </a:r>
            <a:r>
              <a:rPr lang="en-US" sz="2400" b="1" i="1" dirty="0" smtClean="0"/>
              <a:t>. </a:t>
            </a:r>
            <a:r>
              <a:rPr lang="en-US" sz="2400" b="1" i="1" dirty="0" smtClean="0">
                <a:solidFill>
                  <a:srgbClr val="FFC000"/>
                </a:solidFill>
              </a:rPr>
              <a:t>+</a:t>
            </a:r>
            <a:r>
              <a:rPr lang="en-US" sz="2400" b="1" i="1" dirty="0" smtClean="0"/>
              <a:t> Simpler Logging site.</a:t>
            </a:r>
            <a:endParaRPr lang="en-US" sz="2400" b="1" i="1" dirty="0"/>
          </a:p>
          <a:p>
            <a:pPr marL="342900" indent="-342900">
              <a:buFont typeface="Arial" panose="020B0604020202020204" pitchFamily="34" charset="0"/>
              <a:buChar char="•"/>
            </a:pPr>
            <a:endParaRPr lang="en-US" sz="1400" b="1" dirty="0" smtClean="0"/>
          </a:p>
          <a:p>
            <a:pPr marL="342900" indent="-342900">
              <a:buFont typeface="Arial" panose="020B0604020202020204" pitchFamily="34" charset="0"/>
              <a:buChar char="•"/>
            </a:pPr>
            <a:r>
              <a:rPr lang="en-US" sz="2400" b="1" i="1" dirty="0" smtClean="0"/>
              <a:t>Make </a:t>
            </a:r>
            <a:r>
              <a:rPr lang="en-US" sz="2400" b="1" i="1" dirty="0"/>
              <a:t>it easier to work with ETW.</a:t>
            </a:r>
          </a:p>
          <a:p>
            <a:pPr marL="342900" indent="-342900">
              <a:buFont typeface="Arial" panose="020B0604020202020204" pitchFamily="34" charset="0"/>
              <a:buChar char="•"/>
            </a:pPr>
            <a:endParaRPr lang="en-US" sz="1300" b="1" i="1" dirty="0" smtClean="0"/>
          </a:p>
          <a:p>
            <a:pPr marL="342900" indent="-342900">
              <a:buFont typeface="Arial" panose="020B0604020202020204" pitchFamily="34" charset="0"/>
              <a:buChar char="•"/>
            </a:pPr>
            <a:r>
              <a:rPr lang="en-US" sz="2400" b="1" i="1" dirty="0" smtClean="0"/>
              <a:t>Takes </a:t>
            </a:r>
            <a:r>
              <a:rPr lang="en-US" sz="2400" b="1" i="1" dirty="0"/>
              <a:t>care of </a:t>
            </a:r>
            <a:endParaRPr lang="en-US" sz="2400" b="1" i="1" dirty="0" smtClean="0"/>
          </a:p>
          <a:p>
            <a:pPr marL="708660" lvl="1" indent="-342900">
              <a:buFont typeface="Arial" panose="020B0604020202020204" pitchFamily="34" charset="0"/>
              <a:buChar char="•"/>
            </a:pPr>
            <a:r>
              <a:rPr lang="en-US" sz="2200" b="1" i="1" dirty="0" smtClean="0"/>
              <a:t>generating </a:t>
            </a:r>
            <a:r>
              <a:rPr lang="en-US" sz="2200" b="1" i="1" dirty="0"/>
              <a:t>the manifest for your </a:t>
            </a:r>
            <a:r>
              <a:rPr lang="en-US" sz="2200" b="1" i="1" dirty="0" smtClean="0"/>
              <a:t>events</a:t>
            </a:r>
          </a:p>
          <a:p>
            <a:pPr marL="708660" lvl="1" indent="-342900">
              <a:buFont typeface="Arial" panose="020B0604020202020204" pitchFamily="34" charset="0"/>
              <a:buChar char="•"/>
            </a:pPr>
            <a:r>
              <a:rPr lang="en-US" sz="2200" b="1" i="1" dirty="0" smtClean="0"/>
              <a:t>converting </a:t>
            </a:r>
            <a:r>
              <a:rPr lang="en-US" sz="2200" b="1" i="1" dirty="0"/>
              <a:t>your method parameters to event data</a:t>
            </a:r>
            <a:r>
              <a:rPr lang="en-US" sz="2200" b="1" i="1" dirty="0" smtClean="0"/>
              <a:t>.</a:t>
            </a:r>
          </a:p>
          <a:p>
            <a:pPr marL="708660" lvl="1" indent="-342900">
              <a:buFont typeface="Arial" panose="020B0604020202020204" pitchFamily="34" charset="0"/>
              <a:buChar char="•"/>
            </a:pPr>
            <a:r>
              <a:rPr lang="en-US" sz="2200" b="1" i="1" dirty="0"/>
              <a:t>XCOPY deployment </a:t>
            </a:r>
            <a:r>
              <a:rPr lang="en-US" sz="2200" b="1" i="1" dirty="0" smtClean="0"/>
              <a:t>now </a:t>
            </a:r>
            <a:r>
              <a:rPr lang="en-US" sz="2200" b="1" i="1" dirty="0"/>
              <a:t>possible.  </a:t>
            </a:r>
          </a:p>
          <a:p>
            <a:pPr marL="708660" lvl="1" indent="-342900">
              <a:buFont typeface="Arial" panose="020B0604020202020204" pitchFamily="34" charset="0"/>
              <a:buChar char="•"/>
            </a:pPr>
            <a:endParaRPr lang="en-US" sz="2200" b="1" i="1" dirty="0" smtClean="0"/>
          </a:p>
          <a:p>
            <a:pPr marL="708660" lvl="1" indent="-342900">
              <a:buFont typeface="Arial" panose="020B0604020202020204" pitchFamily="34" charset="0"/>
              <a:buChar char="•"/>
            </a:pPr>
            <a:endParaRPr lang="en-US" sz="2200" b="1" i="1" dirty="0"/>
          </a:p>
          <a:p>
            <a:pPr>
              <a:buFontTx/>
              <a:buChar char="-"/>
            </a:pPr>
            <a:endParaRPr lang="en-US" sz="2400" b="1" dirty="0"/>
          </a:p>
        </p:txBody>
      </p:sp>
      <p:sp>
        <p:nvSpPr>
          <p:cNvPr id="2" name="Right Brace 1"/>
          <p:cNvSpPr/>
          <p:nvPr/>
        </p:nvSpPr>
        <p:spPr>
          <a:xfrm>
            <a:off x="7139797" y="2927866"/>
            <a:ext cx="304799" cy="1295400"/>
          </a:xfrm>
          <a:prstGeom prst="rightBrace">
            <a:avLst/>
          </a:prstGeom>
          <a:ln w="317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Rectangle 2"/>
          <p:cNvSpPr/>
          <p:nvPr/>
        </p:nvSpPr>
        <p:spPr>
          <a:xfrm>
            <a:off x="7524394" y="3390900"/>
            <a:ext cx="1112805" cy="369332"/>
          </a:xfrm>
          <a:prstGeom prst="rect">
            <a:avLst/>
          </a:prstGeom>
        </p:spPr>
        <p:txBody>
          <a:bodyPr wrap="none">
            <a:spAutoFit/>
          </a:bodyPr>
          <a:lstStyle/>
          <a:p>
            <a:r>
              <a:rPr lang="en-US" i="1" dirty="0" smtClean="0">
                <a:solidFill>
                  <a:srgbClr val="92D050"/>
                </a:solidFill>
              </a:rPr>
              <a:t>automatic</a:t>
            </a:r>
            <a:endParaRPr lang="en-US" dirty="0"/>
          </a:p>
        </p:txBody>
      </p:sp>
      <p:sp>
        <p:nvSpPr>
          <p:cNvPr id="5" name="Content Placeholder 2"/>
          <p:cNvSpPr txBox="1">
            <a:spLocks/>
          </p:cNvSpPr>
          <p:nvPr/>
        </p:nvSpPr>
        <p:spPr>
          <a:xfrm>
            <a:off x="4267200" y="4648200"/>
            <a:ext cx="3886200" cy="1377463"/>
          </a:xfrm>
          <a:prstGeom prst="rect">
            <a:avLst/>
          </a:prstGeom>
        </p:spPr>
        <p:txBody>
          <a:bodyPr vert="horz" lIns="91440" tIns="45720" rIns="91440" bIns="45720" rtlCol="0" anchor="ctr">
            <a:norm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r>
              <a:rPr lang="en-US" dirty="0" smtClean="0"/>
              <a:t>Performance – ETW based</a:t>
            </a:r>
          </a:p>
          <a:p>
            <a:r>
              <a:rPr lang="en-US" dirty="0" smtClean="0"/>
              <a:t>Structured Payload</a:t>
            </a:r>
          </a:p>
          <a:p>
            <a:r>
              <a:rPr lang="en-US" dirty="0" smtClean="0"/>
              <a:t>Cross-application</a:t>
            </a:r>
          </a:p>
        </p:txBody>
      </p:sp>
      <p:sp>
        <p:nvSpPr>
          <p:cNvPr id="8" name="Left Brace 7"/>
          <p:cNvSpPr/>
          <p:nvPr/>
        </p:nvSpPr>
        <p:spPr>
          <a:xfrm>
            <a:off x="3962400" y="4648200"/>
            <a:ext cx="304800" cy="1377463"/>
          </a:xfrm>
          <a:prstGeom prst="leftBrace">
            <a:avLst/>
          </a:prstGeom>
          <a:ln w="28575">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8"/>
          <p:cNvSpPr/>
          <p:nvPr/>
        </p:nvSpPr>
        <p:spPr>
          <a:xfrm>
            <a:off x="561109" y="5111263"/>
            <a:ext cx="1176925" cy="461665"/>
          </a:xfrm>
          <a:prstGeom prst="rect">
            <a:avLst/>
          </a:prstGeom>
        </p:spPr>
        <p:txBody>
          <a:bodyPr wrap="none">
            <a:spAutoFit/>
          </a:bodyPr>
          <a:lstStyle/>
          <a:p>
            <a:r>
              <a:rPr lang="en-US" sz="2400" i="1" dirty="0" smtClean="0">
                <a:solidFill>
                  <a:srgbClr val="92D050"/>
                </a:solidFill>
              </a:rPr>
              <a:t>Benefits</a:t>
            </a:r>
            <a:endParaRPr lang="en-US" sz="2400" dirty="0"/>
          </a:p>
        </p:txBody>
      </p:sp>
      <p:cxnSp>
        <p:nvCxnSpPr>
          <p:cNvPr id="10" name="Straight Arrow Connector 9"/>
          <p:cNvCxnSpPr>
            <a:endCxn id="9" idx="3"/>
          </p:cNvCxnSpPr>
          <p:nvPr/>
        </p:nvCxnSpPr>
        <p:spPr>
          <a:xfrm flipH="1" flipV="1">
            <a:off x="1738034" y="5342096"/>
            <a:ext cx="2156798" cy="21926"/>
          </a:xfrm>
          <a:prstGeom prst="straightConnector1">
            <a:avLst/>
          </a:prstGeom>
          <a:ln w="28575">
            <a:solidFill>
              <a:srgbClr val="FF9999"/>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0951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4800" y="533400"/>
            <a:ext cx="7477125" cy="2057400"/>
          </a:xfrm>
          <a:prstGeom prst="rect">
            <a:avLst/>
          </a:prstGeom>
        </p:spPr>
      </p:pic>
      <p:pic>
        <p:nvPicPr>
          <p:cNvPr id="5" name="Picture 4"/>
          <p:cNvPicPr>
            <a:picLocks noChangeAspect="1"/>
          </p:cNvPicPr>
          <p:nvPr/>
        </p:nvPicPr>
        <p:blipFill>
          <a:blip r:embed="rId4"/>
          <a:stretch>
            <a:fillRect/>
          </a:stretch>
        </p:blipFill>
        <p:spPr>
          <a:xfrm>
            <a:off x="304800" y="2743201"/>
            <a:ext cx="7477125" cy="2438400"/>
          </a:xfrm>
          <a:prstGeom prst="rect">
            <a:avLst/>
          </a:prstGeom>
        </p:spPr>
      </p:pic>
      <p:pic>
        <p:nvPicPr>
          <p:cNvPr id="6" name="Picture 5"/>
          <p:cNvPicPr>
            <a:picLocks noChangeAspect="1"/>
          </p:cNvPicPr>
          <p:nvPr/>
        </p:nvPicPr>
        <p:blipFill>
          <a:blip r:embed="rId5"/>
          <a:stretch>
            <a:fillRect/>
          </a:stretch>
        </p:blipFill>
        <p:spPr>
          <a:xfrm>
            <a:off x="303361" y="5562600"/>
            <a:ext cx="7478563" cy="1143000"/>
          </a:xfrm>
          <a:prstGeom prst="rect">
            <a:avLst/>
          </a:prstGeom>
        </p:spPr>
      </p:pic>
      <p:sp>
        <p:nvSpPr>
          <p:cNvPr id="7" name="Content Placeholder 1"/>
          <p:cNvSpPr>
            <a:spLocks noGrp="1"/>
          </p:cNvSpPr>
          <p:nvPr>
            <p:ph idx="1"/>
          </p:nvPr>
        </p:nvSpPr>
        <p:spPr>
          <a:xfrm rot="5400000">
            <a:off x="6658873" y="2980427"/>
            <a:ext cx="3446253" cy="609600"/>
          </a:xfrm>
        </p:spPr>
        <p:txBody>
          <a:bodyPr anchor="t">
            <a:normAutofit/>
          </a:bodyPr>
          <a:lstStyle/>
          <a:p>
            <a:pPr marL="18288" indent="0">
              <a:buNone/>
            </a:pPr>
            <a:r>
              <a:rPr lang="en-US" sz="3200" b="1" i="1" dirty="0" smtClean="0"/>
              <a:t>Log4Net Example</a:t>
            </a:r>
          </a:p>
        </p:txBody>
      </p:sp>
      <p:cxnSp>
        <p:nvCxnSpPr>
          <p:cNvPr id="9" name="Straight Connector 8"/>
          <p:cNvCxnSpPr/>
          <p:nvPr/>
        </p:nvCxnSpPr>
        <p:spPr>
          <a:xfrm>
            <a:off x="152400" y="5410200"/>
            <a:ext cx="7924800" cy="0"/>
          </a:xfrm>
          <a:prstGeom prst="line">
            <a:avLst/>
          </a:prstGeom>
          <a:ln w="28575">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10" name="Content Placeholder 1"/>
          <p:cNvSpPr txBox="1">
            <a:spLocks/>
          </p:cNvSpPr>
          <p:nvPr/>
        </p:nvSpPr>
        <p:spPr>
          <a:xfrm rot="5400000">
            <a:off x="7535172" y="6028427"/>
            <a:ext cx="1084054" cy="304800"/>
          </a:xfrm>
          <a:prstGeom prst="rect">
            <a:avLst/>
          </a:prstGeom>
        </p:spPr>
        <p:txBody>
          <a:bodyPr vert="horz" lIns="91440" tIns="45720" rIns="91440" bIns="45720" rtlCol="0" anchor="t">
            <a:normAutofit fontScale="92500" lnSpcReduction="20000"/>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1800" b="1" i="1" dirty="0" smtClean="0">
                <a:solidFill>
                  <a:schemeClr val="accent1">
                    <a:lumMod val="60000"/>
                    <a:lumOff val="40000"/>
                  </a:schemeClr>
                </a:solidFill>
                <a:effectLst>
                  <a:outerShdw blurRad="38100" dist="38100" dir="2700000" algn="tl">
                    <a:schemeClr val="accent1">
                      <a:lumMod val="60000"/>
                      <a:lumOff val="40000"/>
                      <a:alpha val="43000"/>
                    </a:schemeClr>
                  </a:outerShdw>
                </a:effectLst>
              </a:rPr>
              <a:t>Log File</a:t>
            </a:r>
          </a:p>
        </p:txBody>
      </p:sp>
    </p:spTree>
    <p:extLst>
      <p:ext uri="{BB962C8B-B14F-4D97-AF65-F5344CB8AC3E}">
        <p14:creationId xmlns:p14="http://schemas.microsoft.com/office/powerpoint/2010/main" val="3356065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76200" y="76200"/>
            <a:ext cx="6096000" cy="609600"/>
          </a:xfrm>
        </p:spPr>
        <p:txBody>
          <a:bodyPr anchor="t">
            <a:normAutofit/>
          </a:bodyPr>
          <a:lstStyle/>
          <a:p>
            <a:pPr marL="18288" indent="0">
              <a:buNone/>
            </a:pPr>
            <a:r>
              <a:rPr lang="en-US" sz="3200" b="1" i="1" dirty="0" smtClean="0"/>
              <a:t>EventSource &amp; EventListener </a:t>
            </a:r>
          </a:p>
        </p:txBody>
      </p:sp>
      <p:pic>
        <p:nvPicPr>
          <p:cNvPr id="5" name="Picture 4"/>
          <p:cNvPicPr>
            <a:picLocks noChangeAspect="1"/>
          </p:cNvPicPr>
          <p:nvPr/>
        </p:nvPicPr>
        <p:blipFill>
          <a:blip r:embed="rId3"/>
          <a:stretch>
            <a:fillRect/>
          </a:stretch>
        </p:blipFill>
        <p:spPr>
          <a:xfrm>
            <a:off x="228600" y="828006"/>
            <a:ext cx="4038600" cy="4939381"/>
          </a:xfrm>
          <a:prstGeom prst="rect">
            <a:avLst/>
          </a:prstGeom>
        </p:spPr>
      </p:pic>
      <p:pic>
        <p:nvPicPr>
          <p:cNvPr id="7" name="Picture 6"/>
          <p:cNvPicPr>
            <a:picLocks noChangeAspect="1"/>
          </p:cNvPicPr>
          <p:nvPr/>
        </p:nvPicPr>
        <p:blipFill>
          <a:blip r:embed="rId4"/>
          <a:stretch>
            <a:fillRect/>
          </a:stretch>
        </p:blipFill>
        <p:spPr>
          <a:xfrm>
            <a:off x="228600" y="6276975"/>
            <a:ext cx="4038600" cy="428625"/>
          </a:xfrm>
          <a:prstGeom prst="rect">
            <a:avLst/>
          </a:prstGeom>
        </p:spPr>
      </p:pic>
      <p:sp>
        <p:nvSpPr>
          <p:cNvPr id="8" name="Content Placeholder 1"/>
          <p:cNvSpPr txBox="1">
            <a:spLocks/>
          </p:cNvSpPr>
          <p:nvPr/>
        </p:nvSpPr>
        <p:spPr>
          <a:xfrm>
            <a:off x="114300" y="5927407"/>
            <a:ext cx="1790700" cy="349568"/>
          </a:xfrm>
          <a:prstGeom prst="rect">
            <a:avLst/>
          </a:prstGeom>
        </p:spPr>
        <p:txBody>
          <a:bodyPr vert="horz" lIns="91440" tIns="45720" rIns="91440" bIns="45720" rtlCol="0" anchor="t">
            <a:no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1600" b="1" i="1" dirty="0" smtClean="0">
                <a:solidFill>
                  <a:srgbClr val="FFC000"/>
                </a:solidFill>
              </a:rPr>
              <a:t>Logging Call site</a:t>
            </a:r>
            <a:endParaRPr lang="en-US" sz="1400" b="1" i="1" dirty="0" smtClean="0">
              <a:solidFill>
                <a:srgbClr val="FFC000"/>
              </a:solidFill>
            </a:endParaRPr>
          </a:p>
        </p:txBody>
      </p:sp>
      <p:cxnSp>
        <p:nvCxnSpPr>
          <p:cNvPr id="9" name="Straight Arrow Connector 8"/>
          <p:cNvCxnSpPr>
            <a:endCxn id="8" idx="3"/>
          </p:cNvCxnSpPr>
          <p:nvPr/>
        </p:nvCxnSpPr>
        <p:spPr>
          <a:xfrm flipH="1" flipV="1">
            <a:off x="1905000" y="6102191"/>
            <a:ext cx="800100" cy="94774"/>
          </a:xfrm>
          <a:prstGeom prst="straightConnector1">
            <a:avLst/>
          </a:prstGeom>
          <a:ln w="28575">
            <a:solidFill>
              <a:srgbClr val="FF9999"/>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971800" y="2209800"/>
            <a:ext cx="824265" cy="307777"/>
          </a:xfrm>
          <a:prstGeom prst="rect">
            <a:avLst/>
          </a:prstGeom>
        </p:spPr>
        <p:txBody>
          <a:bodyPr wrap="none">
            <a:spAutoFit/>
          </a:bodyPr>
          <a:lstStyle/>
          <a:p>
            <a:r>
              <a:rPr lang="en-US" sz="1400" dirty="0">
                <a:solidFill>
                  <a:srgbClr val="0072BC"/>
                </a:solidFill>
                <a:latin typeface="Calibri" panose="020F0502020204030204" pitchFamily="34" charset="0"/>
                <a:ea typeface="Times New Roman" panose="02020603050405020304" pitchFamily="18" charset="0"/>
                <a:cs typeface="Times New Roman" panose="02020603050405020304" pitchFamily="18" charset="0"/>
                <a:hlinkClick r:id="rId5"/>
              </a:rPr>
              <a:t>RFC4122</a:t>
            </a:r>
            <a:endParaRPr lang="en-US" dirty="0"/>
          </a:p>
        </p:txBody>
      </p:sp>
      <p:cxnSp>
        <p:nvCxnSpPr>
          <p:cNvPr id="14" name="Straight Arrow Connector 13"/>
          <p:cNvCxnSpPr/>
          <p:nvPr/>
        </p:nvCxnSpPr>
        <p:spPr>
          <a:xfrm flipV="1">
            <a:off x="4419600" y="609601"/>
            <a:ext cx="1" cy="6095999"/>
          </a:xfrm>
          <a:prstGeom prst="straightConnector1">
            <a:avLst/>
          </a:prstGeom>
          <a:ln w="28575">
            <a:solidFill>
              <a:srgbClr val="FF9999"/>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6"/>
          <a:stretch>
            <a:fillRect/>
          </a:stretch>
        </p:blipFill>
        <p:spPr>
          <a:xfrm>
            <a:off x="4648199" y="1905001"/>
            <a:ext cx="4267201" cy="2133599"/>
          </a:xfrm>
          <a:prstGeom prst="rect">
            <a:avLst/>
          </a:prstGeom>
        </p:spPr>
      </p:pic>
      <p:sp>
        <p:nvSpPr>
          <p:cNvPr id="20" name="Content Placeholder 1"/>
          <p:cNvSpPr txBox="1">
            <a:spLocks/>
          </p:cNvSpPr>
          <p:nvPr/>
        </p:nvSpPr>
        <p:spPr>
          <a:xfrm>
            <a:off x="4572000" y="945170"/>
            <a:ext cx="1295401" cy="340947"/>
          </a:xfrm>
          <a:prstGeom prst="rect">
            <a:avLst/>
          </a:prstGeom>
        </p:spPr>
        <p:txBody>
          <a:bodyPr vert="horz" lIns="91440" tIns="45720" rIns="91440" bIns="45720" rtlCol="0" anchor="t">
            <a:no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1600" b="1" i="1" dirty="0" smtClean="0">
                <a:solidFill>
                  <a:srgbClr val="FFC000"/>
                </a:solidFill>
              </a:rPr>
              <a:t>Listener</a:t>
            </a:r>
            <a:endParaRPr lang="en-US" sz="1400" b="1" i="1" dirty="0" smtClean="0">
              <a:solidFill>
                <a:srgbClr val="FFC000"/>
              </a:solidFill>
            </a:endParaRPr>
          </a:p>
        </p:txBody>
      </p:sp>
      <p:sp>
        <p:nvSpPr>
          <p:cNvPr id="21" name="Content Placeholder 1"/>
          <p:cNvSpPr txBox="1">
            <a:spLocks/>
          </p:cNvSpPr>
          <p:nvPr/>
        </p:nvSpPr>
        <p:spPr>
          <a:xfrm>
            <a:off x="6974379" y="1056607"/>
            <a:ext cx="1257302" cy="302472"/>
          </a:xfrm>
          <a:prstGeom prst="rect">
            <a:avLst/>
          </a:prstGeom>
        </p:spPr>
        <p:txBody>
          <a:bodyPr vert="horz" lIns="91440" tIns="45720" rIns="91440" bIns="45720" rtlCol="0" anchor="t">
            <a:no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1600" b="1" i="1" dirty="0" smtClean="0">
                <a:solidFill>
                  <a:srgbClr val="92D050"/>
                </a:solidFill>
              </a:rPr>
              <a:t>Consumer</a:t>
            </a:r>
            <a:endParaRPr lang="en-US" sz="1400" b="1" i="1" dirty="0" smtClean="0">
              <a:solidFill>
                <a:srgbClr val="92D050"/>
              </a:solidFill>
            </a:endParaRPr>
          </a:p>
        </p:txBody>
      </p:sp>
      <p:cxnSp>
        <p:nvCxnSpPr>
          <p:cNvPr id="22" name="Straight Arrow Connector 21"/>
          <p:cNvCxnSpPr>
            <a:stCxn id="23" idx="1"/>
          </p:cNvCxnSpPr>
          <p:nvPr/>
        </p:nvCxnSpPr>
        <p:spPr>
          <a:xfrm flipH="1">
            <a:off x="5562600" y="1117976"/>
            <a:ext cx="1183179" cy="12503"/>
          </a:xfrm>
          <a:prstGeom prst="straightConnector1">
            <a:avLst/>
          </a:prstGeom>
          <a:ln w="28575">
            <a:solidFill>
              <a:srgbClr val="FF9999"/>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23" name="Left Brace 22"/>
          <p:cNvSpPr/>
          <p:nvPr/>
        </p:nvSpPr>
        <p:spPr>
          <a:xfrm>
            <a:off x="6745779" y="864352"/>
            <a:ext cx="228600" cy="5072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25" name="Content Placeholder 1"/>
          <p:cNvSpPr txBox="1">
            <a:spLocks/>
          </p:cNvSpPr>
          <p:nvPr/>
        </p:nvSpPr>
        <p:spPr>
          <a:xfrm>
            <a:off x="6974379" y="828007"/>
            <a:ext cx="1257302" cy="302472"/>
          </a:xfrm>
          <a:prstGeom prst="rect">
            <a:avLst/>
          </a:prstGeom>
        </p:spPr>
        <p:txBody>
          <a:bodyPr vert="horz" lIns="91440" tIns="45720" rIns="91440" bIns="45720" rtlCol="0" anchor="t">
            <a:no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1600" b="1" i="1" dirty="0" smtClean="0">
                <a:solidFill>
                  <a:srgbClr val="92D050"/>
                </a:solidFill>
              </a:rPr>
              <a:t>Controller</a:t>
            </a:r>
            <a:endParaRPr lang="en-US" sz="1400" b="1" i="1" dirty="0" smtClean="0">
              <a:solidFill>
                <a:srgbClr val="92D050"/>
              </a:solidFill>
            </a:endParaRPr>
          </a:p>
        </p:txBody>
      </p:sp>
      <p:pic>
        <p:nvPicPr>
          <p:cNvPr id="35" name="Picture 34"/>
          <p:cNvPicPr>
            <a:picLocks noChangeAspect="1"/>
          </p:cNvPicPr>
          <p:nvPr/>
        </p:nvPicPr>
        <p:blipFill>
          <a:blip r:embed="rId7"/>
          <a:stretch>
            <a:fillRect/>
          </a:stretch>
        </p:blipFill>
        <p:spPr>
          <a:xfrm>
            <a:off x="4650280" y="4780479"/>
            <a:ext cx="4265120" cy="1143000"/>
          </a:xfrm>
          <a:prstGeom prst="rect">
            <a:avLst/>
          </a:prstGeom>
        </p:spPr>
      </p:pic>
      <p:sp>
        <p:nvSpPr>
          <p:cNvPr id="36" name="Content Placeholder 1"/>
          <p:cNvSpPr txBox="1">
            <a:spLocks/>
          </p:cNvSpPr>
          <p:nvPr/>
        </p:nvSpPr>
        <p:spPr>
          <a:xfrm>
            <a:off x="4572000" y="6149578"/>
            <a:ext cx="2057400" cy="340520"/>
          </a:xfrm>
          <a:prstGeom prst="rect">
            <a:avLst/>
          </a:prstGeom>
        </p:spPr>
        <p:txBody>
          <a:bodyPr vert="horz" lIns="91440" tIns="45720" rIns="91440" bIns="45720" rtlCol="0" anchor="t">
            <a:no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2000" b="1" i="1" dirty="0" smtClean="0">
                <a:solidFill>
                  <a:srgbClr val="FFC000"/>
                </a:solidFill>
              </a:rPr>
              <a:t>In-</a:t>
            </a:r>
            <a:r>
              <a:rPr lang="en-US" sz="2000" b="1" i="1" dirty="0" err="1" smtClean="0">
                <a:solidFill>
                  <a:srgbClr val="FFC000"/>
                </a:solidFill>
              </a:rPr>
              <a:t>Proc</a:t>
            </a:r>
            <a:r>
              <a:rPr lang="en-US" sz="2000" b="1" i="1" dirty="0" smtClean="0">
                <a:solidFill>
                  <a:srgbClr val="FFC000"/>
                </a:solidFill>
              </a:rPr>
              <a:t> Usage</a:t>
            </a:r>
            <a:endParaRPr lang="en-US" sz="1800" b="1" i="1" dirty="0" smtClean="0">
              <a:solidFill>
                <a:srgbClr val="FFC000"/>
              </a:solidFill>
            </a:endParaRPr>
          </a:p>
        </p:txBody>
      </p:sp>
      <p:sp>
        <p:nvSpPr>
          <p:cNvPr id="37" name="Content Placeholder 1"/>
          <p:cNvSpPr txBox="1">
            <a:spLocks/>
          </p:cNvSpPr>
          <p:nvPr/>
        </p:nvSpPr>
        <p:spPr>
          <a:xfrm>
            <a:off x="4570960" y="4419600"/>
            <a:ext cx="4115840" cy="360879"/>
          </a:xfrm>
          <a:prstGeom prst="rect">
            <a:avLst/>
          </a:prstGeom>
        </p:spPr>
        <p:txBody>
          <a:bodyPr vert="horz" lIns="91440" tIns="45720" rIns="91440" bIns="45720" rtlCol="0" anchor="t">
            <a:no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1600" b="1" i="1" dirty="0" smtClean="0">
                <a:solidFill>
                  <a:srgbClr val="92D050"/>
                </a:solidFill>
              </a:rPr>
              <a:t>Controller (Attachment with EventSource)</a:t>
            </a:r>
            <a:endParaRPr lang="en-US" sz="1400" b="1" i="1" dirty="0" smtClean="0">
              <a:solidFill>
                <a:srgbClr val="92D050"/>
              </a:solidFill>
            </a:endParaRPr>
          </a:p>
        </p:txBody>
      </p:sp>
      <p:sp>
        <p:nvSpPr>
          <p:cNvPr id="38" name="Content Placeholder 1"/>
          <p:cNvSpPr txBox="1">
            <a:spLocks/>
          </p:cNvSpPr>
          <p:nvPr/>
        </p:nvSpPr>
        <p:spPr>
          <a:xfrm>
            <a:off x="4570960" y="1512216"/>
            <a:ext cx="3811040" cy="325597"/>
          </a:xfrm>
          <a:prstGeom prst="rect">
            <a:avLst/>
          </a:prstGeom>
        </p:spPr>
        <p:txBody>
          <a:bodyPr vert="horz" lIns="91440" tIns="45720" rIns="91440" bIns="45720" rtlCol="0" anchor="t">
            <a:noAutofit/>
          </a:bodyPr>
          <a:lst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Font typeface="Wingdings" pitchFamily="2" charset="2"/>
              <a:buNone/>
            </a:pPr>
            <a:r>
              <a:rPr lang="en-US" sz="1600" b="1" i="1" dirty="0" smtClean="0">
                <a:solidFill>
                  <a:srgbClr val="92D050"/>
                </a:solidFill>
              </a:rPr>
              <a:t>Consumer [ OnEventWritten() ]</a:t>
            </a:r>
            <a:endParaRPr lang="en-US" sz="1400" b="1" i="1" dirty="0" smtClean="0">
              <a:solidFill>
                <a:srgbClr val="92D050"/>
              </a:solidFill>
            </a:endParaRPr>
          </a:p>
        </p:txBody>
      </p:sp>
    </p:spTree>
    <p:extLst>
      <p:ext uri="{BB962C8B-B14F-4D97-AF65-F5344CB8AC3E}">
        <p14:creationId xmlns:p14="http://schemas.microsoft.com/office/powerpoint/2010/main" val="2920484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65245" y="1066800"/>
            <a:ext cx="8045355" cy="5257800"/>
          </a:xfrm>
          <a:prstGeom prst="rect">
            <a:avLst/>
          </a:prstGeom>
        </p:spPr>
      </p:pic>
      <p:sp>
        <p:nvSpPr>
          <p:cNvPr id="6" name="Content Placeholder 1"/>
          <p:cNvSpPr>
            <a:spLocks noGrp="1"/>
          </p:cNvSpPr>
          <p:nvPr>
            <p:ph idx="1"/>
          </p:nvPr>
        </p:nvSpPr>
        <p:spPr>
          <a:xfrm>
            <a:off x="457200" y="228601"/>
            <a:ext cx="8077200" cy="685799"/>
          </a:xfrm>
        </p:spPr>
        <p:txBody>
          <a:bodyPr anchor="t">
            <a:normAutofit/>
          </a:bodyPr>
          <a:lstStyle/>
          <a:p>
            <a:pPr marL="18288" indent="0">
              <a:buNone/>
            </a:pPr>
            <a:r>
              <a:rPr lang="en-US" sz="3200" b="1" i="1" dirty="0" smtClean="0"/>
              <a:t>ETW : E</a:t>
            </a:r>
            <a:r>
              <a:rPr lang="en-US" sz="2800" b="1" i="1" dirty="0" smtClean="0"/>
              <a:t>vent</a:t>
            </a:r>
            <a:r>
              <a:rPr lang="en-US" sz="3200" b="1" i="1" dirty="0" smtClean="0"/>
              <a:t> T</a:t>
            </a:r>
            <a:r>
              <a:rPr lang="en-US" sz="2800" b="1" i="1" dirty="0" smtClean="0"/>
              <a:t>racing</a:t>
            </a:r>
            <a:r>
              <a:rPr lang="en-US" sz="3200" b="1" i="1" dirty="0" smtClean="0"/>
              <a:t> </a:t>
            </a:r>
            <a:r>
              <a:rPr lang="en-US" sz="2800" b="1" i="1" dirty="0" smtClean="0"/>
              <a:t>for</a:t>
            </a:r>
            <a:r>
              <a:rPr lang="en-US" sz="3200" b="1" i="1" dirty="0" smtClean="0"/>
              <a:t> W</a:t>
            </a:r>
            <a:r>
              <a:rPr lang="en-US" sz="2800" b="1" i="1" dirty="0" smtClean="0"/>
              <a:t>indows</a:t>
            </a:r>
          </a:p>
        </p:txBody>
      </p:sp>
    </p:spTree>
    <p:extLst>
      <p:ext uri="{BB962C8B-B14F-4D97-AF65-F5344CB8AC3E}">
        <p14:creationId xmlns:p14="http://schemas.microsoft.com/office/powerpoint/2010/main" val="15554174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19783</TotalTime>
  <Words>2912</Words>
  <Application>Microsoft Office PowerPoint</Application>
  <PresentationFormat>On-screen Show (4:3)</PresentationFormat>
  <Paragraphs>637</Paragraphs>
  <Slides>39</Slides>
  <Notes>35</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Georgia</vt:lpstr>
      <vt:lpstr>Palatino Linotype</vt:lpstr>
      <vt:lpstr>Segoe UI Light</vt:lpstr>
      <vt:lpstr>Symbol</vt:lpstr>
      <vt:lpstr>Times New Roman</vt:lpstr>
      <vt:lpstr>Wingdings</vt:lpstr>
      <vt:lpstr>Elemental</vt:lpstr>
      <vt:lpstr>Muhammad Siddiqi   http://shujaat.net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Muhammad Siddiqi MVVM Survival Guide for Enterprise Architectures in Silverlight &amp; WPF http://shujaat.net</dc:title>
  <dc:creator>muhammad</dc:creator>
  <cp:lastModifiedBy>Muhammad Siddiqi</cp:lastModifiedBy>
  <cp:revision>836</cp:revision>
  <dcterms:created xsi:type="dcterms:W3CDTF">2012-09-05T01:44:31Z</dcterms:created>
  <dcterms:modified xsi:type="dcterms:W3CDTF">2013-10-26T18:53:06Z</dcterms:modified>
</cp:coreProperties>
</file>