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6"/>
    <p:restoredTop sz="94717"/>
  </p:normalViewPr>
  <p:slideViewPr>
    <p:cSldViewPr snapToGrid="0" snapToObjects="1">
      <p:cViewPr varScale="1">
        <p:scale>
          <a:sx n="110" d="100"/>
          <a:sy n="110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1F03-7F20-AE4E-A4FF-E76CD381E59E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0508-2A9C-814D-9109-4CD019BF8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thinking, talking and deciding</a:t>
            </a:r>
          </a:p>
          <a:p>
            <a:r>
              <a:rPr lang="en-US" dirty="0"/>
              <a:t>product backlog items</a:t>
            </a:r>
          </a:p>
        </p:txBody>
      </p:sp>
    </p:spTree>
    <p:extLst>
      <p:ext uri="{BB962C8B-B14F-4D97-AF65-F5344CB8AC3E}">
        <p14:creationId xmlns:p14="http://schemas.microsoft.com/office/powerpoint/2010/main" val="70739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of a feature, requirement </a:t>
            </a:r>
          </a:p>
          <a:p>
            <a:r>
              <a:rPr lang="en-US" dirty="0"/>
              <a:t>Write as a User Story</a:t>
            </a:r>
          </a:p>
          <a:p>
            <a:r>
              <a:rPr lang="en-US" dirty="0"/>
              <a:t>conversation(s)</a:t>
            </a:r>
          </a:p>
          <a:p>
            <a:r>
              <a:rPr lang="en-US" dirty="0"/>
              <a:t>Split Epics (large User Stories), but keep them</a:t>
            </a:r>
          </a:p>
          <a:p>
            <a:r>
              <a:rPr lang="en-US" dirty="0"/>
              <a:t>Add detail: Acceptance Criteria</a:t>
            </a:r>
          </a:p>
          <a:p>
            <a:r>
              <a:rPr lang="en-US" dirty="0"/>
              <a:t>Reprioritize Product Backlog</a:t>
            </a:r>
          </a:p>
          <a:p>
            <a:r>
              <a:rPr lang="en-US" dirty="0"/>
              <a:t>Decide Sprint Backlog.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Two lives: proposal =&gt; agreement</a:t>
            </a:r>
          </a:p>
        </p:txBody>
      </p:sp>
    </p:spTree>
    <p:extLst>
      <p:ext uri="{BB962C8B-B14F-4D97-AF65-F5344CB8AC3E}">
        <p14:creationId xmlns:p14="http://schemas.microsoft.com/office/powerpoint/2010/main" val="96368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9933"/>
            <a:ext cx="7886700" cy="1325563"/>
          </a:xfrm>
        </p:spPr>
        <p:txBody>
          <a:bodyPr/>
          <a:lstStyle/>
          <a:p>
            <a:r>
              <a:rPr lang="en-US" dirty="0"/>
              <a:t>Not 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19657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small stories </a:t>
            </a:r>
          </a:p>
          <a:p>
            <a:r>
              <a:rPr lang="en-US" dirty="0"/>
              <a:t>developer-oriented stories</a:t>
            </a:r>
          </a:p>
          <a:p>
            <a:r>
              <a:rPr lang="en-US" dirty="0"/>
              <a:t>lots of design detail (e.g. use-cases)</a:t>
            </a:r>
          </a:p>
          <a:p>
            <a:r>
              <a:rPr lang="en-US" dirty="0"/>
              <a:t>no user or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36395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299221"/>
            <a:ext cx="7886700" cy="196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large stories (epics), but break them into smaller ones</a:t>
            </a:r>
          </a:p>
          <a:p>
            <a:r>
              <a:rPr lang="en-US" dirty="0"/>
              <a:t>“incomplete” stories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76991"/>
          </a:xfrm>
        </p:spPr>
        <p:txBody>
          <a:bodyPr>
            <a:normAutofit/>
          </a:bodyPr>
          <a:lstStyle/>
          <a:p>
            <a:r>
              <a:rPr lang="en-US" sz="2400" dirty="0"/>
              <a:t>next 30 minutes</a:t>
            </a:r>
            <a:br>
              <a:rPr lang="en-US" dirty="0"/>
            </a:br>
            <a:r>
              <a:rPr lang="en-US" dirty="0"/>
              <a:t>Create 10 user stories for your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9746"/>
            <a:ext cx="7886700" cy="1081670"/>
          </a:xfrm>
        </p:spPr>
        <p:txBody>
          <a:bodyPr>
            <a:normAutofit/>
          </a:bodyPr>
          <a:lstStyle/>
          <a:p>
            <a:r>
              <a:rPr lang="en-US" dirty="0"/>
              <a:t>just the basic format</a:t>
            </a:r>
          </a:p>
          <a:p>
            <a:r>
              <a:rPr lang="en-US" dirty="0"/>
              <a:t>feel free to have epics, but with sub-stories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4195" y="4360129"/>
            <a:ext cx="6731155" cy="211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B050"/>
                </a:solidFill>
              </a:rPr>
              <a:t>As a </a:t>
            </a:r>
            <a:r>
              <a:rPr lang="en-US" sz="3200"/>
              <a:t>«role»,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B050"/>
                </a:solidFill>
              </a:rPr>
              <a:t>I want to </a:t>
            </a:r>
            <a:r>
              <a:rPr lang="en-US" sz="3200"/>
              <a:t>«do something»,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B050"/>
                </a:solidFill>
              </a:rPr>
              <a:t>so that I can </a:t>
            </a:r>
            <a:r>
              <a:rPr lang="en-US" sz="3200"/>
              <a:t>«realize a goal»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7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253"/>
            <a:ext cx="7886700" cy="4937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ndependent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reprioritize backlog, shuffle in time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egotiable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between team and product-owner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aluable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stimable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how much time to develop?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mall</a:t>
            </a:r>
            <a:br>
              <a:rPr lang="en-US" dirty="0"/>
            </a:br>
            <a:r>
              <a:rPr lang="en-US" sz="2200" dirty="0"/>
              <a:t>     </a:t>
            </a:r>
            <a:r>
              <a:rPr lang="en-US" sz="2200" dirty="0">
                <a:solidFill>
                  <a:srgbClr val="00B050"/>
                </a:solidFill>
              </a:rPr>
              <a:t>does it fit in a 50% of a sprint?</a:t>
            </a:r>
            <a:br>
              <a:rPr lang="en-US" sz="2400" dirty="0">
                <a:solidFill>
                  <a:srgbClr val="00B050"/>
                </a:solidFill>
              </a:rPr>
            </a:b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estable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200" dirty="0">
                <a:solidFill>
                  <a:srgbClr val="00B050"/>
                </a:solidFill>
              </a:rPr>
              <a:t>based on Acceptance Criteria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5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2979"/>
            <a:ext cx="7886700" cy="131771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As a </a:t>
            </a:r>
            <a:r>
              <a:rPr lang="en-US" sz="3100" dirty="0">
                <a:solidFill>
                  <a:srgbClr val="00B050"/>
                </a:solidFill>
              </a:rPr>
              <a:t>customer</a:t>
            </a:r>
            <a:r>
              <a:rPr lang="en-US" sz="3100" dirty="0"/>
              <a:t>, I want to </a:t>
            </a:r>
            <a:r>
              <a:rPr lang="en-US" sz="3100" dirty="0">
                <a:solidFill>
                  <a:srgbClr val="FF0000"/>
                </a:solidFill>
              </a:rPr>
              <a:t>add products to a shopping cart</a:t>
            </a:r>
            <a:r>
              <a:rPr lang="en-US" sz="3100" dirty="0"/>
              <a:t>, so that I can </a:t>
            </a:r>
            <a:r>
              <a:rPr lang="en-US" sz="3100" dirty="0">
                <a:solidFill>
                  <a:srgbClr val="00B0F0"/>
                </a:solidFill>
              </a:rPr>
              <a:t>collect multiple products in a single purchase</a:t>
            </a:r>
            <a:r>
              <a:rPr lang="en-US" sz="31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683"/>
            <a:ext cx="7886700" cy="40112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1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2979"/>
            <a:ext cx="7886700" cy="131771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As a </a:t>
            </a:r>
            <a:r>
              <a:rPr lang="en-US" sz="3100" dirty="0">
                <a:solidFill>
                  <a:srgbClr val="00B050"/>
                </a:solidFill>
              </a:rPr>
              <a:t>customer</a:t>
            </a:r>
            <a:r>
              <a:rPr lang="en-US" sz="3100" dirty="0"/>
              <a:t>, I want to </a:t>
            </a:r>
            <a:r>
              <a:rPr lang="en-US" sz="3100" dirty="0">
                <a:solidFill>
                  <a:srgbClr val="FF0000"/>
                </a:solidFill>
              </a:rPr>
              <a:t>add products to a shopping cart</a:t>
            </a:r>
            <a:r>
              <a:rPr lang="en-US" sz="3100" dirty="0"/>
              <a:t>, so that I can </a:t>
            </a:r>
            <a:r>
              <a:rPr lang="en-US" sz="3100" dirty="0">
                <a:solidFill>
                  <a:srgbClr val="00B0F0"/>
                </a:solidFill>
              </a:rPr>
              <a:t>collect multiple products in a single purchase</a:t>
            </a:r>
            <a:r>
              <a:rPr lang="en-US" sz="3100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683"/>
            <a:ext cx="7886700" cy="45238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add product if not available.</a:t>
            </a:r>
          </a:p>
          <a:p>
            <a:r>
              <a:rPr lang="en-US" dirty="0"/>
              <a:t>Increase number next to cart-icon.</a:t>
            </a:r>
          </a:p>
          <a:p>
            <a:r>
              <a:rPr lang="en-US" dirty="0"/>
              <a:t>When product already in cart, update existing DB-record (do not add new record).</a:t>
            </a:r>
          </a:p>
          <a:p>
            <a:r>
              <a:rPr lang="en-US" dirty="0"/>
              <a:t>Remember cart contents if user closes browser.</a:t>
            </a:r>
          </a:p>
          <a:p>
            <a:r>
              <a:rPr lang="en-US" dirty="0"/>
              <a:t>User must have selected product-options (if applicable) before adding to cart.</a:t>
            </a:r>
          </a:p>
          <a:p>
            <a:r>
              <a:rPr lang="en-US" dirty="0"/>
              <a:t>Write </a:t>
            </a:r>
            <a:r>
              <a:rPr lang="en-US" dirty="0" err="1"/>
              <a:t>techn</a:t>
            </a:r>
            <a:r>
              <a:rPr lang="en-US" dirty="0"/>
              <a:t>. documentation for this feature.</a:t>
            </a:r>
          </a:p>
          <a:p>
            <a:r>
              <a:rPr lang="en-US" dirty="0"/>
              <a:t>Create payments/shipping page for completing the purchase.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2979"/>
            <a:ext cx="7886700" cy="131771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+mn-lt"/>
              </a:rPr>
              <a:t>As a </a:t>
            </a:r>
            <a:r>
              <a:rPr lang="en-US" sz="3100" dirty="0">
                <a:solidFill>
                  <a:srgbClr val="00B050"/>
                </a:solidFill>
                <a:latin typeface="+mn-lt"/>
              </a:rPr>
              <a:t>customer</a:t>
            </a:r>
            <a:r>
              <a:rPr lang="en-US" sz="3100" dirty="0">
                <a:latin typeface="+mn-lt"/>
              </a:rPr>
              <a:t>, I want to </a:t>
            </a:r>
            <a:r>
              <a:rPr lang="en-US" sz="3100" dirty="0">
                <a:solidFill>
                  <a:srgbClr val="FF0000"/>
                </a:solidFill>
                <a:latin typeface="+mn-lt"/>
              </a:rPr>
              <a:t>add products to a shopping cart</a:t>
            </a:r>
            <a:r>
              <a:rPr lang="en-US" sz="3100" dirty="0">
                <a:latin typeface="+mn-lt"/>
              </a:rPr>
              <a:t>, so that I can </a:t>
            </a:r>
            <a:r>
              <a:rPr lang="en-US" sz="3100" dirty="0">
                <a:solidFill>
                  <a:srgbClr val="00B0F0"/>
                </a:solidFill>
                <a:latin typeface="+mn-lt"/>
              </a:rPr>
              <a:t>collect multiple products in a single purchase</a:t>
            </a:r>
            <a:r>
              <a:rPr lang="en-US" sz="3100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5683"/>
            <a:ext cx="7886700" cy="45238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Not add product if not available.</a:t>
            </a:r>
          </a:p>
          <a:p>
            <a:r>
              <a:rPr lang="en-US" dirty="0">
                <a:solidFill>
                  <a:srgbClr val="00B050"/>
                </a:solidFill>
              </a:rPr>
              <a:t>Increase number next to cart-icon.</a:t>
            </a:r>
          </a:p>
          <a:p>
            <a:r>
              <a:rPr lang="en-US" dirty="0">
                <a:solidFill>
                  <a:srgbClr val="FF0000"/>
                </a:solidFill>
              </a:rPr>
              <a:t>When product already in cart, update existing DB-record (do not add new record).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techn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design]</a:t>
            </a:r>
          </a:p>
          <a:p>
            <a:r>
              <a:rPr lang="en-US" dirty="0">
                <a:solidFill>
                  <a:srgbClr val="FF0000"/>
                </a:solidFill>
              </a:rPr>
              <a:t>Create payments/shipping page for completing the purchase.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[other U.S.?]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Remember cart contents if user closes browser.</a:t>
            </a:r>
          </a:p>
          <a:p>
            <a:r>
              <a:rPr lang="en-US" dirty="0">
                <a:solidFill>
                  <a:srgbClr val="00B050"/>
                </a:solidFill>
              </a:rPr>
              <a:t>User must have selected product-options (if applicable) before adding to cart.</a:t>
            </a:r>
          </a:p>
          <a:p>
            <a:r>
              <a:rPr lang="en-US" dirty="0">
                <a:solidFill>
                  <a:srgbClr val="FF0000"/>
                </a:solidFill>
              </a:rPr>
              <a:t>Write </a:t>
            </a:r>
            <a:r>
              <a:rPr lang="en-US" dirty="0" err="1">
                <a:solidFill>
                  <a:srgbClr val="FF0000"/>
                </a:solidFill>
              </a:rPr>
              <a:t>techn</a:t>
            </a:r>
            <a:r>
              <a:rPr lang="en-US" dirty="0">
                <a:solidFill>
                  <a:srgbClr val="FF0000"/>
                </a:solidFill>
              </a:rPr>
              <a:t>. documentation for this feature.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[DoD]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821" y="1885783"/>
            <a:ext cx="6650455" cy="160337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Given</a:t>
            </a:r>
            <a:r>
              <a:rPr lang="en-GB" dirty="0"/>
              <a:t> «some precondition»</a:t>
            </a:r>
            <a:r>
              <a:rPr lang="en-GB" dirty="0">
                <a:solidFill>
                  <a:srgbClr val="00B050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when </a:t>
            </a:r>
            <a:r>
              <a:rPr lang="en-GB" dirty="0"/>
              <a:t>«action»</a:t>
            </a:r>
            <a:r>
              <a:rPr lang="en-GB" dirty="0">
                <a:solidFill>
                  <a:srgbClr val="00B050"/>
                </a:solidFill>
              </a:rPr>
              <a:t>,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then </a:t>
            </a:r>
            <a:r>
              <a:rPr lang="en-GB" dirty="0"/>
              <a:t>«result»</a:t>
            </a:r>
            <a:r>
              <a:rPr lang="en-GB" dirty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012720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add product if not available.</a:t>
            </a:r>
          </a:p>
          <a:p>
            <a:pPr marL="358775"/>
            <a:r>
              <a:rPr lang="en-US" dirty="0">
                <a:solidFill>
                  <a:srgbClr val="00B050"/>
                </a:solidFill>
              </a:rPr>
              <a:t>Given </a:t>
            </a:r>
            <a:r>
              <a:rPr lang="en-US" dirty="0"/>
              <a:t>that the product is not available</a:t>
            </a:r>
            <a:r>
              <a:rPr lang="en-US" dirty="0">
                <a:solidFill>
                  <a:srgbClr val="00B050"/>
                </a:solidFill>
              </a:rPr>
              <a:t>, when </a:t>
            </a:r>
            <a:r>
              <a:rPr lang="en-US" dirty="0"/>
              <a:t>the user tries to add the product to the cart</a:t>
            </a:r>
            <a:r>
              <a:rPr lang="en-US" dirty="0">
                <a:solidFill>
                  <a:srgbClr val="00B050"/>
                </a:solidFill>
              </a:rPr>
              <a:t>, then </a:t>
            </a:r>
            <a:r>
              <a:rPr lang="en-US" dirty="0"/>
              <a:t>show an error message (do not add to cart)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Remember cart contents if user closes browser.</a:t>
            </a:r>
          </a:p>
          <a:p>
            <a:pPr marL="358775"/>
            <a:r>
              <a:rPr lang="en-US" dirty="0">
                <a:solidFill>
                  <a:srgbClr val="00B050"/>
                </a:solidFill>
              </a:rPr>
              <a:t>Given </a:t>
            </a:r>
            <a:r>
              <a:rPr lang="en-US" dirty="0"/>
              <a:t>that the user has products in his/her cart and the user has closed the web-page</a:t>
            </a:r>
            <a:r>
              <a:rPr lang="en-US" dirty="0">
                <a:solidFill>
                  <a:srgbClr val="00B050"/>
                </a:solidFill>
              </a:rPr>
              <a:t>, when </a:t>
            </a:r>
            <a:r>
              <a:rPr lang="en-US" dirty="0"/>
              <a:t>the user visits the </a:t>
            </a:r>
            <a:r>
              <a:rPr lang="en-US" dirty="0" err="1"/>
              <a:t>webshop</a:t>
            </a:r>
            <a:r>
              <a:rPr lang="en-US" dirty="0"/>
              <a:t> later</a:t>
            </a:r>
            <a:r>
              <a:rPr lang="en-US" dirty="0">
                <a:solidFill>
                  <a:srgbClr val="00B050"/>
                </a:solidFill>
              </a:rPr>
              <a:t>, then </a:t>
            </a:r>
            <a:r>
              <a:rPr lang="en-US" dirty="0"/>
              <a:t>the cart contains the product form the earlier ‘session’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9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kinds of Acceptance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4091"/>
          </a:xfrm>
        </p:spPr>
        <p:txBody>
          <a:bodyPr/>
          <a:lstStyle/>
          <a:p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solidFill>
                  <a:srgbClr val="00B050"/>
                </a:solidFill>
              </a:rPr>
              <a:t>what should the system do/allow/check </a:t>
            </a:r>
            <a:r>
              <a:rPr lang="en-US" sz="2000" dirty="0" err="1">
                <a:solidFill>
                  <a:srgbClr val="00B050"/>
                </a:solidFill>
              </a:rPr>
              <a:t>etc</a:t>
            </a:r>
            <a:r>
              <a:rPr lang="en-US" sz="2000" dirty="0">
                <a:solidFill>
                  <a:srgbClr val="00B050"/>
                </a:solidFill>
              </a:rPr>
              <a:t>?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potential user-stories!</a:t>
            </a:r>
            <a:endParaRPr lang="en-US" dirty="0"/>
          </a:p>
          <a:p>
            <a:r>
              <a:rPr lang="en-US" dirty="0"/>
              <a:t>non-functional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    security, performance, deployment, </a:t>
            </a:r>
            <a:r>
              <a:rPr lang="en-US" sz="2000" dirty="0" err="1">
                <a:solidFill>
                  <a:srgbClr val="00B050"/>
                </a:solidFill>
              </a:rPr>
              <a:t>maintanance</a:t>
            </a:r>
            <a:r>
              <a:rPr lang="en-US" sz="2000" dirty="0">
                <a:solidFill>
                  <a:srgbClr val="00B050"/>
                </a:solidFill>
              </a:rPr>
              <a:t> etc.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Acceptance </a:t>
            </a:r>
            <a:r>
              <a:rPr lang="en-US" dirty="0" err="1"/>
              <a:t>Citeria</a:t>
            </a:r>
            <a:r>
              <a:rPr lang="en-US" dirty="0"/>
              <a:t> are always specific to the User Story!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General quality criteria go into the Definition-of-Done.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      But feel free to copy-paste Acceptance Criteria from other User Stories.</a:t>
            </a:r>
          </a:p>
        </p:txBody>
      </p:sp>
    </p:spTree>
    <p:extLst>
      <p:ext uri="{BB962C8B-B14F-4D97-AF65-F5344CB8AC3E}">
        <p14:creationId xmlns:p14="http://schemas.microsoft.com/office/powerpoint/2010/main" val="33671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076991"/>
          </a:xfrm>
        </p:spPr>
        <p:txBody>
          <a:bodyPr>
            <a:normAutofit/>
          </a:bodyPr>
          <a:lstStyle/>
          <a:p>
            <a:r>
              <a:rPr lang="en-US" sz="2400" dirty="0"/>
              <a:t>next 30 minutes</a:t>
            </a:r>
            <a:br>
              <a:rPr lang="en-US" dirty="0"/>
            </a:br>
            <a:r>
              <a:rPr lang="en-US" dirty="0"/>
              <a:t>Create acceptance criteria for one or two of your 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09746"/>
            <a:ext cx="7886700" cy="108167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/>
              <a:t>the format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4195" y="4360129"/>
            <a:ext cx="6731155" cy="211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rgbClr val="00B050"/>
                </a:solidFill>
              </a:rPr>
              <a:t>Given</a:t>
            </a:r>
            <a:r>
              <a:rPr lang="en-GB" sz="3200" dirty="0"/>
              <a:t> «some precondition»</a:t>
            </a:r>
            <a:r>
              <a:rPr lang="en-GB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B050"/>
                </a:solidFill>
              </a:rPr>
              <a:t>when </a:t>
            </a:r>
            <a:r>
              <a:rPr lang="en-GB" sz="3200" dirty="0"/>
              <a:t>«action»</a:t>
            </a:r>
            <a:r>
              <a:rPr lang="en-GB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B050"/>
                </a:solidFill>
              </a:rPr>
              <a:t>then </a:t>
            </a:r>
            <a:r>
              <a:rPr lang="en-GB" sz="3200" dirty="0"/>
              <a:t>«result»</a:t>
            </a:r>
            <a:r>
              <a:rPr lang="en-GB" sz="3200" dirty="0">
                <a:solidFill>
                  <a:srgbClr val="00B050"/>
                </a:solidFill>
              </a:rPr>
              <a:t>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4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customer, I want to add products to a shopping cart, so that I can collect multiple products in a single purchase.</a:t>
            </a:r>
          </a:p>
          <a:p>
            <a:r>
              <a:rPr lang="en-US" dirty="0"/>
              <a:t>As a web-shop owner, I want to send newsletters to customers, so that I can motivate them to buy more products in my shop.</a:t>
            </a:r>
          </a:p>
          <a:p>
            <a:r>
              <a:rPr lang="en-US" dirty="0"/>
              <a:t>As a quiz-master, I want to judge team-answers myself, so that I can be flexible about correct answers that were spelled incorrectly</a:t>
            </a:r>
          </a:p>
          <a:p>
            <a:r>
              <a:rPr lang="en-US" dirty="0"/>
              <a:t>As a student, I want to see the current average of all my small-tests, so that I decide if I need to work really hard on studying the next test.</a:t>
            </a:r>
          </a:p>
        </p:txBody>
      </p:sp>
    </p:spTree>
    <p:extLst>
      <p:ext uri="{BB962C8B-B14F-4D97-AF65-F5344CB8AC3E}">
        <p14:creationId xmlns:p14="http://schemas.microsoft.com/office/powerpoint/2010/main" val="101941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Definition-of-Done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7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general rules does the team have for itself about the quality of the software?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Team decides, but discusses with P.O. 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Different DoD’s for different teams. Different DoD’s for different projects.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End-of-Sprint: check User Stories in sprint-backlog for </a:t>
            </a:r>
            <a:r>
              <a:rPr lang="en-US" i="1" dirty="0"/>
              <a:t>both</a:t>
            </a:r>
            <a:r>
              <a:rPr lang="en-US" dirty="0"/>
              <a:t> the Acceptance Criteria </a:t>
            </a:r>
            <a:r>
              <a:rPr lang="en-US" i="1" dirty="0"/>
              <a:t>and</a:t>
            </a:r>
            <a:r>
              <a:rPr lang="en-US" dirty="0"/>
              <a:t> the Definition-of-Done. </a:t>
            </a:r>
          </a:p>
          <a:p>
            <a:endParaRPr lang="en-US" dirty="0"/>
          </a:p>
          <a:p>
            <a:pPr lvl="0"/>
            <a:r>
              <a:rPr lang="en-US" dirty="0"/>
              <a:t>DWA: create your own DoD!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include: </a:t>
            </a:r>
            <a:r>
              <a:rPr lang="en-GB" sz="2200" dirty="0">
                <a:solidFill>
                  <a:srgbClr val="00B050"/>
                </a:solidFill>
              </a:rPr>
              <a:t>Code reviews, automated tests, documentation, integration &amp; deployment</a:t>
            </a:r>
            <a:br>
              <a:rPr lang="en-GB" sz="2200" dirty="0">
                <a:solidFill>
                  <a:srgbClr val="00B050"/>
                </a:solidFill>
              </a:rPr>
            </a:br>
            <a:r>
              <a:rPr lang="en-GB" sz="2200" dirty="0">
                <a:solidFill>
                  <a:srgbClr val="00B050"/>
                </a:solidFill>
              </a:rPr>
              <a:t>Feel free to update your DoD during the projects. Discuss with coach, keep P.O. informed.</a:t>
            </a:r>
            <a:endParaRPr lang="en-US" sz="22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As a </a:t>
            </a:r>
            <a:r>
              <a:rPr lang="en-US" dirty="0"/>
              <a:t>customer, </a:t>
            </a:r>
            <a:r>
              <a:rPr lang="en-US" dirty="0">
                <a:solidFill>
                  <a:srgbClr val="00B050"/>
                </a:solidFill>
              </a:rPr>
              <a:t>I want to </a:t>
            </a:r>
            <a:r>
              <a:rPr lang="en-US" dirty="0"/>
              <a:t>add products to a shopping cart, </a:t>
            </a:r>
            <a:r>
              <a:rPr lang="en-US" dirty="0">
                <a:solidFill>
                  <a:srgbClr val="00B050"/>
                </a:solidFill>
              </a:rPr>
              <a:t>so that I can </a:t>
            </a:r>
            <a:r>
              <a:rPr lang="en-US" dirty="0"/>
              <a:t>collect multiple products in a single purchase.</a:t>
            </a:r>
          </a:p>
          <a:p>
            <a:r>
              <a:rPr lang="en-US" dirty="0">
                <a:solidFill>
                  <a:srgbClr val="00B050"/>
                </a:solidFill>
              </a:rPr>
              <a:t>As a</a:t>
            </a:r>
            <a:r>
              <a:rPr lang="en-US" dirty="0"/>
              <a:t> web-shop owner, </a:t>
            </a:r>
            <a:r>
              <a:rPr lang="en-US" dirty="0">
                <a:solidFill>
                  <a:srgbClr val="00B050"/>
                </a:solidFill>
              </a:rPr>
              <a:t>I want to </a:t>
            </a:r>
            <a:r>
              <a:rPr lang="en-US" dirty="0"/>
              <a:t>send newsletters to customers, </a:t>
            </a:r>
            <a:r>
              <a:rPr lang="en-US" dirty="0">
                <a:solidFill>
                  <a:srgbClr val="00B050"/>
                </a:solidFill>
              </a:rPr>
              <a:t>so that I can </a:t>
            </a:r>
            <a:r>
              <a:rPr lang="en-US" dirty="0"/>
              <a:t>motivate them to buy more products in my shop.</a:t>
            </a:r>
          </a:p>
          <a:p>
            <a:r>
              <a:rPr lang="en-US" dirty="0">
                <a:solidFill>
                  <a:srgbClr val="00B050"/>
                </a:solidFill>
              </a:rPr>
              <a:t>As a </a:t>
            </a:r>
            <a:r>
              <a:rPr lang="en-US" dirty="0"/>
              <a:t>quiz-master, </a:t>
            </a:r>
            <a:r>
              <a:rPr lang="en-US" dirty="0">
                <a:solidFill>
                  <a:srgbClr val="00B050"/>
                </a:solidFill>
              </a:rPr>
              <a:t>I want to </a:t>
            </a:r>
            <a:r>
              <a:rPr lang="en-US" dirty="0"/>
              <a:t>judge team-answers myself, </a:t>
            </a:r>
            <a:r>
              <a:rPr lang="en-US" dirty="0">
                <a:solidFill>
                  <a:srgbClr val="00B050"/>
                </a:solidFill>
              </a:rPr>
              <a:t>so that I can </a:t>
            </a:r>
            <a:r>
              <a:rPr lang="en-US" dirty="0"/>
              <a:t>be flexible about correct answers that were spelled incorrectly</a:t>
            </a:r>
          </a:p>
          <a:p>
            <a:r>
              <a:rPr lang="en-US" dirty="0">
                <a:solidFill>
                  <a:srgbClr val="00B050"/>
                </a:solidFill>
              </a:rPr>
              <a:t>As a </a:t>
            </a:r>
            <a:r>
              <a:rPr lang="en-US" dirty="0"/>
              <a:t>student, </a:t>
            </a:r>
            <a:r>
              <a:rPr lang="en-US" dirty="0">
                <a:solidFill>
                  <a:srgbClr val="00B050"/>
                </a:solidFill>
              </a:rPr>
              <a:t>I want to </a:t>
            </a:r>
            <a:r>
              <a:rPr lang="en-US" dirty="0"/>
              <a:t>see the current average of all my small-tests, </a:t>
            </a:r>
            <a:r>
              <a:rPr lang="en-US" dirty="0">
                <a:solidFill>
                  <a:srgbClr val="00B050"/>
                </a:solidFill>
              </a:rPr>
              <a:t>so that I can </a:t>
            </a:r>
            <a:r>
              <a:rPr lang="en-US" dirty="0"/>
              <a:t>decide if I need to work really hard on studying the next test.</a:t>
            </a:r>
          </a:p>
        </p:txBody>
      </p:sp>
    </p:spTree>
    <p:extLst>
      <p:ext uri="{BB962C8B-B14F-4D97-AF65-F5344CB8AC3E}">
        <p14:creationId xmlns:p14="http://schemas.microsoft.com/office/powerpoint/2010/main" val="6360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194" y="2319453"/>
            <a:ext cx="6731155" cy="385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As a </a:t>
            </a:r>
            <a:r>
              <a:rPr lang="en-US" sz="4000" dirty="0"/>
              <a:t>«role»,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I want to </a:t>
            </a:r>
            <a:r>
              <a:rPr lang="en-US" sz="4000" dirty="0"/>
              <a:t>«do something»,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B050"/>
                </a:solidFill>
              </a:rPr>
              <a:t>so that I can </a:t>
            </a:r>
            <a:r>
              <a:rPr lang="en-US" sz="4000" dirty="0"/>
              <a:t>«realize a goal»</a:t>
            </a:r>
          </a:p>
        </p:txBody>
      </p:sp>
    </p:spTree>
    <p:extLst>
      <p:ext uri="{BB962C8B-B14F-4D97-AF65-F5344CB8AC3E}">
        <p14:creationId xmlns:p14="http://schemas.microsoft.com/office/powerpoint/2010/main" val="22373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format for conversation</a:t>
            </a:r>
            <a:br>
              <a:rPr lang="en-US" dirty="0"/>
            </a:br>
            <a:r>
              <a:rPr lang="en-US" sz="2200" dirty="0">
                <a:solidFill>
                  <a:schemeClr val="bg1"/>
                </a:solidFill>
              </a:rPr>
              <a:t>Team with P.O; within team. Not a specification.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Always keep the </a:t>
            </a:r>
            <a:r>
              <a:rPr lang="en-US" i="1" dirty="0"/>
              <a:t>user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Think in user-</a:t>
            </a:r>
            <a:r>
              <a:rPr lang="en-US" sz="2000" b="1" dirty="0">
                <a:solidFill>
                  <a:schemeClr val="bg1"/>
                </a:solidFill>
              </a:rPr>
              <a:t>roles. </a:t>
            </a:r>
            <a:r>
              <a:rPr lang="en-US" sz="2000" dirty="0">
                <a:solidFill>
                  <a:schemeClr val="bg1"/>
                </a:solidFill>
              </a:rPr>
              <a:t>Describe in terms a user (or P.O) can relate to.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Developers are </a:t>
            </a:r>
            <a:r>
              <a:rPr lang="en-US" sz="2000" i="1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users.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Always keep the </a:t>
            </a:r>
            <a:r>
              <a:rPr lang="en-US" i="1" dirty="0"/>
              <a:t>value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200" dirty="0">
                <a:solidFill>
                  <a:schemeClr val="bg1"/>
                </a:solidFill>
              </a:rPr>
              <a:t>Important for prioritizing back-log. Development tasks are </a:t>
            </a:r>
            <a:r>
              <a:rPr lang="en-US" sz="2200" i="1" dirty="0">
                <a:solidFill>
                  <a:schemeClr val="bg1"/>
                </a:solidFill>
              </a:rPr>
              <a:t>tasks,</a:t>
            </a:r>
            <a:r>
              <a:rPr lang="en-US" sz="2200" dirty="0">
                <a:solidFill>
                  <a:schemeClr val="bg1"/>
                </a:solidFill>
              </a:rPr>
              <a:t> not U.S.</a:t>
            </a:r>
            <a:r>
              <a:rPr lang="en-US" sz="2200" i="1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Sprints must deliver user-</a:t>
            </a:r>
            <a:r>
              <a:rPr lang="en-US" sz="2200" b="1" dirty="0">
                <a:solidFill>
                  <a:schemeClr val="bg1"/>
                </a:solidFill>
              </a:rPr>
              <a:t>value.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the team do the design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With user and value in mind. Keep User Stories informal and open to change.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format for conversation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Team with P.O; within team. Not a specification.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user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Think in user-</a:t>
            </a:r>
            <a:r>
              <a:rPr lang="en-US" sz="2000" b="1" dirty="0">
                <a:solidFill>
                  <a:schemeClr val="bg1"/>
                </a:solidFill>
              </a:rPr>
              <a:t>roles. </a:t>
            </a:r>
            <a:r>
              <a:rPr lang="en-US" sz="2000" dirty="0">
                <a:solidFill>
                  <a:schemeClr val="bg1"/>
                </a:solidFill>
              </a:rPr>
              <a:t>Describe in terms a user (or P.O) can relate to.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Developers are </a:t>
            </a:r>
            <a:r>
              <a:rPr lang="en-US" sz="2000" i="1" dirty="0">
                <a:solidFill>
                  <a:schemeClr val="bg1"/>
                </a:solidFill>
              </a:rPr>
              <a:t>not</a:t>
            </a:r>
            <a:r>
              <a:rPr lang="en-US" sz="2000" dirty="0">
                <a:solidFill>
                  <a:schemeClr val="bg1"/>
                </a:solidFill>
              </a:rPr>
              <a:t> users.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value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200" dirty="0">
                <a:solidFill>
                  <a:schemeClr val="bg1"/>
                </a:solidFill>
              </a:rPr>
              <a:t>Important for prioritizing back-log. Development tasks are </a:t>
            </a:r>
            <a:r>
              <a:rPr lang="en-US" sz="2200" i="1" dirty="0">
                <a:solidFill>
                  <a:schemeClr val="bg1"/>
                </a:solidFill>
              </a:rPr>
              <a:t>tasks,</a:t>
            </a:r>
            <a:r>
              <a:rPr lang="en-US" sz="2200" dirty="0">
                <a:solidFill>
                  <a:schemeClr val="bg1"/>
                </a:solidFill>
              </a:rPr>
              <a:t> not U.S.</a:t>
            </a:r>
            <a:r>
              <a:rPr lang="en-US" sz="2200" i="1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Sprints must deliver user-</a:t>
            </a:r>
            <a:r>
              <a:rPr lang="en-US" sz="2200" b="1" dirty="0">
                <a:solidFill>
                  <a:schemeClr val="bg1"/>
                </a:solidFill>
              </a:rPr>
              <a:t>value.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the team do the design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With user and value in mind. Keep User Stories informal and open to change.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format for conversation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Team with P.O; within team. Not a specification.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user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Think in user-</a:t>
            </a:r>
            <a:r>
              <a:rPr lang="en-US" sz="2000" b="1" dirty="0">
                <a:solidFill>
                  <a:srgbClr val="00B050"/>
                </a:solidFill>
              </a:rPr>
              <a:t>roles. </a:t>
            </a:r>
            <a:r>
              <a:rPr lang="en-US" sz="2000" dirty="0">
                <a:solidFill>
                  <a:srgbClr val="00B050"/>
                </a:solidFill>
              </a:rPr>
              <a:t>Describe in terms a user (or P.O) can relate to.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Developers are </a:t>
            </a:r>
            <a:r>
              <a:rPr lang="en-US" sz="2000" i="1" dirty="0">
                <a:solidFill>
                  <a:srgbClr val="00B050"/>
                </a:solidFill>
              </a:rPr>
              <a:t>not</a:t>
            </a:r>
            <a:r>
              <a:rPr lang="en-US" sz="2000" dirty="0">
                <a:solidFill>
                  <a:srgbClr val="00B050"/>
                </a:solidFill>
              </a:rPr>
              <a:t> users.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value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200" dirty="0">
                <a:solidFill>
                  <a:schemeClr val="bg1"/>
                </a:solidFill>
              </a:rPr>
              <a:t>Important for prioritizing back-log. Development tasks are </a:t>
            </a:r>
            <a:r>
              <a:rPr lang="en-US" sz="2200" i="1" dirty="0">
                <a:solidFill>
                  <a:schemeClr val="bg1"/>
                </a:solidFill>
              </a:rPr>
              <a:t>tasks,</a:t>
            </a:r>
            <a:r>
              <a:rPr lang="en-US" sz="2200" dirty="0">
                <a:solidFill>
                  <a:schemeClr val="bg1"/>
                </a:solidFill>
              </a:rPr>
              <a:t> not U.S.</a:t>
            </a:r>
            <a:r>
              <a:rPr lang="en-US" sz="2200" i="1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Sprints must deliver user-</a:t>
            </a:r>
            <a:r>
              <a:rPr lang="en-US" sz="2200" b="1" dirty="0">
                <a:solidFill>
                  <a:schemeClr val="bg1"/>
                </a:solidFill>
              </a:rPr>
              <a:t>value.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the team do the design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With user and value in mind. Keep User Stories informal and open to change.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4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format for conversation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Team with P.O; within team. Not a specification.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user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Think in user-</a:t>
            </a:r>
            <a:r>
              <a:rPr lang="en-US" sz="2000" b="1" dirty="0">
                <a:solidFill>
                  <a:srgbClr val="00B050"/>
                </a:solidFill>
              </a:rPr>
              <a:t>roles. </a:t>
            </a:r>
            <a:r>
              <a:rPr lang="en-US" sz="2000" dirty="0">
                <a:solidFill>
                  <a:srgbClr val="00B050"/>
                </a:solidFill>
              </a:rPr>
              <a:t>Describe in terms a user (or P.O) can relate to.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Developers are </a:t>
            </a:r>
            <a:r>
              <a:rPr lang="en-US" sz="2000" i="1" dirty="0">
                <a:solidFill>
                  <a:srgbClr val="00B050"/>
                </a:solidFill>
              </a:rPr>
              <a:t>not</a:t>
            </a:r>
            <a:r>
              <a:rPr lang="en-US" sz="2000" dirty="0">
                <a:solidFill>
                  <a:srgbClr val="00B050"/>
                </a:solidFill>
              </a:rPr>
              <a:t> users.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value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Important for prioritizing back-log. Development tasks are </a:t>
            </a:r>
            <a:r>
              <a:rPr lang="en-US" sz="2200" i="1" dirty="0">
                <a:solidFill>
                  <a:srgbClr val="00B050"/>
                </a:solidFill>
              </a:rPr>
              <a:t>tasks,</a:t>
            </a:r>
            <a:r>
              <a:rPr lang="en-US" sz="2200" dirty="0">
                <a:solidFill>
                  <a:srgbClr val="00B050"/>
                </a:solidFill>
              </a:rPr>
              <a:t> not U.S.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Sprints must deliver user-</a:t>
            </a:r>
            <a:r>
              <a:rPr lang="en-US" sz="2200" b="1" dirty="0">
                <a:solidFill>
                  <a:srgbClr val="00B050"/>
                </a:solidFill>
              </a:rPr>
              <a:t>value.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the team do the design</a:t>
            </a:r>
            <a:br>
              <a:rPr lang="en-US" dirty="0"/>
            </a:br>
            <a:r>
              <a:rPr lang="en-US" sz="2000" dirty="0">
                <a:solidFill>
                  <a:schemeClr val="bg1"/>
                </a:solidFill>
              </a:rPr>
              <a:t>With user and value in mind. Keep User Stories informal and open to change.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 Stories?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format for conversation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Team with P.O; within team. Not a specification.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user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Think in user-</a:t>
            </a:r>
            <a:r>
              <a:rPr lang="en-US" sz="2000" b="1" dirty="0">
                <a:solidFill>
                  <a:srgbClr val="00B050"/>
                </a:solidFill>
              </a:rPr>
              <a:t>roles. </a:t>
            </a:r>
            <a:r>
              <a:rPr lang="en-US" sz="2000" dirty="0">
                <a:solidFill>
                  <a:srgbClr val="00B050"/>
                </a:solidFill>
              </a:rPr>
              <a:t>Describe in terms a user (or P.O) can relate to.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Developers are </a:t>
            </a:r>
            <a:r>
              <a:rPr lang="en-US" sz="2000" i="1" dirty="0">
                <a:solidFill>
                  <a:srgbClr val="00B050"/>
                </a:solidFill>
              </a:rPr>
              <a:t>not</a:t>
            </a:r>
            <a:r>
              <a:rPr lang="en-US" sz="2000" dirty="0">
                <a:solidFill>
                  <a:srgbClr val="00B050"/>
                </a:solidFill>
              </a:rPr>
              <a:t> users.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Always keep the </a:t>
            </a:r>
            <a:r>
              <a:rPr lang="en-US" i="1" dirty="0"/>
              <a:t>value</a:t>
            </a:r>
            <a:r>
              <a:rPr lang="en-US" dirty="0"/>
              <a:t> in mind</a:t>
            </a:r>
            <a:br>
              <a:rPr lang="en-US" dirty="0"/>
            </a:br>
            <a:r>
              <a:rPr lang="en-US" sz="2200" dirty="0">
                <a:solidFill>
                  <a:srgbClr val="00B050"/>
                </a:solidFill>
              </a:rPr>
              <a:t>Important for prioritizing back-log. Development tasks are </a:t>
            </a:r>
            <a:r>
              <a:rPr lang="en-US" sz="2200" i="1" dirty="0">
                <a:solidFill>
                  <a:srgbClr val="00B050"/>
                </a:solidFill>
              </a:rPr>
              <a:t>tasks,</a:t>
            </a:r>
            <a:r>
              <a:rPr lang="en-US" sz="2200" dirty="0">
                <a:solidFill>
                  <a:srgbClr val="00B050"/>
                </a:solidFill>
              </a:rPr>
              <a:t> not U.S.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Sprints must deliver user-</a:t>
            </a:r>
            <a:r>
              <a:rPr lang="en-US" sz="2200" b="1" dirty="0">
                <a:solidFill>
                  <a:srgbClr val="00B050"/>
                </a:solidFill>
              </a:rPr>
              <a:t>value.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the team do the design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With user and value in mind. Keep User Stories informal and open to change.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7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791</Words>
  <Application>Microsoft Macintosh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User Stories</vt:lpstr>
      <vt:lpstr>examples</vt:lpstr>
      <vt:lpstr>examples</vt:lpstr>
      <vt:lpstr>template</vt:lpstr>
      <vt:lpstr>why User Stories?</vt:lpstr>
      <vt:lpstr>why User Stories?</vt:lpstr>
      <vt:lpstr>why User Stories?</vt:lpstr>
      <vt:lpstr>why User Stories?</vt:lpstr>
      <vt:lpstr>why User Stories?</vt:lpstr>
      <vt:lpstr>User Story process</vt:lpstr>
      <vt:lpstr>Not OK</vt:lpstr>
      <vt:lpstr>next 30 minutes Create 10 user stories for your  project</vt:lpstr>
      <vt:lpstr>INVEST</vt:lpstr>
      <vt:lpstr>As a customer, I want to add products to a shopping cart, so that I can collect multiple products in a single purchase.</vt:lpstr>
      <vt:lpstr>As a customer, I want to add products to a shopping cart, so that I can collect multiple products in a single purchase.</vt:lpstr>
      <vt:lpstr>As a customer, I want to add products to a shopping cart, so that I can collect multiple products in a single purchase.</vt:lpstr>
      <vt:lpstr>Acceptance Criteria</vt:lpstr>
      <vt:lpstr>2 kinds of Acceptance Criteria</vt:lpstr>
      <vt:lpstr>next 30 minutes Create acceptance criteria for one or two of your User Stories</vt:lpstr>
      <vt:lpstr>Definition-of-Done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Robert Holwerda</dc:creator>
  <cp:lastModifiedBy>Tijsma Lars</cp:lastModifiedBy>
  <cp:revision>17</cp:revision>
  <dcterms:created xsi:type="dcterms:W3CDTF">2017-11-07T04:58:25Z</dcterms:created>
  <dcterms:modified xsi:type="dcterms:W3CDTF">2018-11-05T10:38:46Z</dcterms:modified>
</cp:coreProperties>
</file>