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2" r:id="rId2"/>
    <p:sldId id="259" r:id="rId3"/>
    <p:sldId id="267" r:id="rId4"/>
    <p:sldId id="283" r:id="rId5"/>
    <p:sldId id="268" r:id="rId6"/>
    <p:sldId id="284" r:id="rId7"/>
    <p:sldId id="285" r:id="rId8"/>
    <p:sldId id="286" r:id="rId9"/>
    <p:sldId id="290" r:id="rId10"/>
    <p:sldId id="291" r:id="rId11"/>
    <p:sldId id="289" r:id="rId12"/>
    <p:sldId id="278" r:id="rId13"/>
    <p:sldId id="263" r:id="rId14"/>
    <p:sldId id="287" r:id="rId15"/>
    <p:sldId id="280" r:id="rId16"/>
    <p:sldId id="281"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59876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17346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402843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brahimKotob/Parallelizing-Maze-Generation"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Maze Generation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Lama Al-Sheikh</a:t>
            </a:r>
          </a:p>
          <a:p>
            <a:r>
              <a:rPr lang="en-US" dirty="0"/>
              <a:t>Tamer </a:t>
            </a:r>
            <a:r>
              <a:rPr lang="en-US" dirty="0" err="1"/>
              <a:t>Kobba</a:t>
            </a:r>
            <a:endParaRPr lang="en-US" dirty="0"/>
          </a:p>
          <a:p>
            <a:r>
              <a:rPr lang="en-US" dirty="0"/>
              <a:t>Ibrahim Al-</a:t>
            </a:r>
            <a:r>
              <a:rPr lang="en-US" dirty="0" err="1"/>
              <a:t>Kottob</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55BF-C84C-0065-A67D-66D1B0DCF642}"/>
              </a:ext>
            </a:extLst>
          </p:cNvPr>
          <p:cNvSpPr>
            <a:spLocks noGrp="1"/>
          </p:cNvSpPr>
          <p:nvPr>
            <p:ph type="title"/>
          </p:nvPr>
        </p:nvSpPr>
        <p:spPr/>
        <p:txBody>
          <a:bodyPr/>
          <a:lstStyle/>
          <a:p>
            <a:r>
              <a:rPr lang="en-US" dirty="0"/>
              <a:t>Description for CUDA Code:</a:t>
            </a:r>
          </a:p>
        </p:txBody>
      </p:sp>
      <p:sp>
        <p:nvSpPr>
          <p:cNvPr id="3" name="Content Placeholder 2">
            <a:extLst>
              <a:ext uri="{FF2B5EF4-FFF2-40B4-BE49-F238E27FC236}">
                <a16:creationId xmlns:a16="http://schemas.microsoft.com/office/drawing/2014/main" id="{3D18712A-7040-E3B0-6154-C4A12E49032D}"/>
              </a:ext>
            </a:extLst>
          </p:cNvPr>
          <p:cNvSpPr>
            <a:spLocks noGrp="1"/>
          </p:cNvSpPr>
          <p:nvPr>
            <p:ph idx="1"/>
          </p:nvPr>
        </p:nvSpPr>
        <p:spPr>
          <a:xfrm>
            <a:off x="576072" y="1901952"/>
            <a:ext cx="11439144" cy="3877056"/>
          </a:xfrm>
        </p:spPr>
        <p:txBody>
          <a:bodyPr>
            <a:normAutofit fontScale="70000" lnSpcReduction="20000"/>
          </a:bodyPr>
          <a:lstStyle/>
          <a:p>
            <a:r>
              <a:rPr lang="en-US" dirty="0"/>
              <a:t>The </a:t>
            </a:r>
            <a:r>
              <a:rPr lang="en-US" dirty="0" err="1"/>
              <a:t>GenerateMaze</a:t>
            </a:r>
            <a:r>
              <a:rPr lang="en-US" dirty="0"/>
              <a:t> function is the entry point for the parallel code. It allocates memory for the maze on the GPU, initializes the random number generator states, and launches the </a:t>
            </a:r>
            <a:r>
              <a:rPr lang="en-US" dirty="0" err="1"/>
              <a:t>GenerateMazeKernel</a:t>
            </a:r>
            <a:r>
              <a:rPr lang="en-US" dirty="0"/>
              <a:t> kernel function. The </a:t>
            </a:r>
            <a:r>
              <a:rPr lang="en-US" dirty="0" err="1"/>
              <a:t>GenerateMazeKernel</a:t>
            </a:r>
            <a:r>
              <a:rPr lang="en-US" dirty="0"/>
              <a:t> function takes a pointer to the maze, the number of cells in the maze, an array of random number generator states, and the starting position of the </a:t>
            </a:r>
            <a:r>
              <a:rPr lang="en-US" dirty="0" err="1"/>
              <a:t>traversal.The</a:t>
            </a:r>
            <a:r>
              <a:rPr lang="en-US" dirty="0"/>
              <a:t> </a:t>
            </a:r>
            <a:r>
              <a:rPr lang="en-US" dirty="0" err="1"/>
              <a:t>GenerateMazeKernel</a:t>
            </a:r>
            <a:r>
              <a:rPr lang="en-US" dirty="0"/>
              <a:t> function is executed by multiple threads in parallel on the GPU. Each thread is responsible for generating a portion of the maze. The </a:t>
            </a:r>
            <a:r>
              <a:rPr lang="en-US" dirty="0" err="1"/>
              <a:t>idx</a:t>
            </a:r>
            <a:r>
              <a:rPr lang="en-US" dirty="0"/>
              <a:t> variable is used to determine the portion of the maze that each thread is responsible for generating. The state variable is the random number generator state for each thread, and the </a:t>
            </a:r>
            <a:r>
              <a:rPr lang="en-US" dirty="0" err="1"/>
              <a:t>GetDirection</a:t>
            </a:r>
            <a:r>
              <a:rPr lang="en-US" dirty="0"/>
              <a:t> function is used to determine the direction in which to move from the current </a:t>
            </a:r>
            <a:r>
              <a:rPr lang="en-US" dirty="0" err="1"/>
              <a:t>position.The</a:t>
            </a:r>
            <a:r>
              <a:rPr lang="en-US" dirty="0"/>
              <a:t> </a:t>
            </a:r>
            <a:r>
              <a:rPr lang="en-US" dirty="0" err="1"/>
              <a:t>GetDirection</a:t>
            </a:r>
            <a:r>
              <a:rPr lang="en-US" dirty="0"/>
              <a:t> function takes the current position, the number of cells in the maze, and a pointer to the maze. It uses the random number generator state to generate a random direction to move in. It then checks if the chosen direction is a valid direction to move in, and if so, updates the maze and moves to the new position. If there are no valid directions to move in, the function checks the mask in the current cell of the maze to see if there is a direction that has already been explored but not yet returned from. If so, it returns that direction; otherwise, it returns </a:t>
            </a:r>
            <a:r>
              <a:rPr lang="en-US" dirty="0" err="1"/>
              <a:t>eDirection_Invalid.Once</a:t>
            </a:r>
            <a:r>
              <a:rPr lang="en-US" dirty="0"/>
              <a:t> the maze has been generated on the GPU, the </a:t>
            </a:r>
            <a:r>
              <a:rPr lang="en-US" dirty="0" err="1"/>
              <a:t>SaveMazeAsBMP</a:t>
            </a:r>
            <a:r>
              <a:rPr lang="en-US" dirty="0"/>
              <a:t> function is called to save the maze as a bitmap </a:t>
            </a:r>
            <a:r>
              <a:rPr lang="en-US" dirty="0" err="1"/>
              <a:t>image.Overall</a:t>
            </a:r>
            <a:r>
              <a:rPr lang="en-US" dirty="0"/>
              <a:t>, the parallelization of this code involves launching multiple threads on the GPU to generate different portions of the maze simultaneously. This reduces the time taken to generate the maze compared to a single-threaded implementation.</a:t>
            </a:r>
          </a:p>
        </p:txBody>
      </p:sp>
      <p:sp>
        <p:nvSpPr>
          <p:cNvPr id="4" name="Date Placeholder 3">
            <a:extLst>
              <a:ext uri="{FF2B5EF4-FFF2-40B4-BE49-F238E27FC236}">
                <a16:creationId xmlns:a16="http://schemas.microsoft.com/office/drawing/2014/main" id="{12A4B23A-AD75-7049-BC67-12EB24BD61C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2F13907-A90B-3C86-A418-B1E8DE27D64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5D27317-61D2-2510-1F19-395FC96E0F06}"/>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218894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02F51-1FDF-4BD6-350B-69312D7F7E7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144967F0-6B32-D0A9-A4F4-A79C6069096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40F6F52-778C-AD12-22FC-C389C6917D64}"/>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Title 4">
            <a:extLst>
              <a:ext uri="{FF2B5EF4-FFF2-40B4-BE49-F238E27FC236}">
                <a16:creationId xmlns:a16="http://schemas.microsoft.com/office/drawing/2014/main" id="{96C5E304-E3FB-157E-9A21-EE55A613A4E6}"/>
              </a:ext>
            </a:extLst>
          </p:cNvPr>
          <p:cNvSpPr>
            <a:spLocks noGrp="1"/>
          </p:cNvSpPr>
          <p:nvPr>
            <p:ph type="title"/>
          </p:nvPr>
        </p:nvSpPr>
        <p:spPr/>
        <p:txBody>
          <a:bodyPr/>
          <a:lstStyle/>
          <a:p>
            <a:r>
              <a:rPr lang="en-US" dirty="0"/>
              <a:t>Description of MPI Code</a:t>
            </a:r>
          </a:p>
        </p:txBody>
      </p:sp>
      <p:sp>
        <p:nvSpPr>
          <p:cNvPr id="6" name="Content Placeholder 5">
            <a:extLst>
              <a:ext uri="{FF2B5EF4-FFF2-40B4-BE49-F238E27FC236}">
                <a16:creationId xmlns:a16="http://schemas.microsoft.com/office/drawing/2014/main" id="{AABE391A-CC23-2B0F-FCCA-05800A1AF2B0}"/>
              </a:ext>
            </a:extLst>
          </p:cNvPr>
          <p:cNvSpPr>
            <a:spLocks noGrp="1"/>
          </p:cNvSpPr>
          <p:nvPr>
            <p:ph idx="1"/>
          </p:nvPr>
        </p:nvSpPr>
        <p:spPr>
          <a:xfrm>
            <a:off x="398325" y="1380744"/>
            <a:ext cx="10861949" cy="4402595"/>
          </a:xfrm>
        </p:spPr>
        <p:txBody>
          <a:bodyPr>
            <a:noAutofit/>
          </a:bodyPr>
          <a:lstStyle/>
          <a:p>
            <a:r>
              <a:rPr lang="en-US" sz="1800" dirty="0"/>
              <a:t>In the beginning, the </a:t>
            </a:r>
            <a:r>
              <a:rPr lang="en-US" sz="1800" dirty="0" err="1"/>
              <a:t>MPI_Init</a:t>
            </a:r>
            <a:r>
              <a:rPr lang="en-US" sz="1800" dirty="0"/>
              <a:t>() function is called to initialize the MPI environment. The process then checks its rank using </a:t>
            </a:r>
            <a:r>
              <a:rPr lang="en-US" sz="1800" dirty="0" err="1"/>
              <a:t>MPI_Comm_rank</a:t>
            </a:r>
            <a:r>
              <a:rPr lang="en-US" sz="1800" dirty="0"/>
              <a:t>() and size using </a:t>
            </a:r>
            <a:r>
              <a:rPr lang="en-US" sz="1800" dirty="0" err="1"/>
              <a:t>MPI_Comm_size</a:t>
            </a:r>
            <a:r>
              <a:rPr lang="en-US" sz="1800" dirty="0"/>
              <a:t>(). The rank of the master process is 0, and the number of processes is equal to the </a:t>
            </a:r>
            <a:r>
              <a:rPr lang="en-US" sz="1800" dirty="0" err="1"/>
              <a:t>size.The</a:t>
            </a:r>
            <a:r>
              <a:rPr lang="en-US" sz="1800" dirty="0"/>
              <a:t> master process is responsible for generating the maze, rendering it, and saving it to a BMP file. The worker processes receive tasks from the master process and perform the maze generation </a:t>
            </a:r>
            <a:r>
              <a:rPr lang="en-US" sz="1800" dirty="0" err="1"/>
              <a:t>task.The</a:t>
            </a:r>
            <a:r>
              <a:rPr lang="en-US" sz="1800" dirty="0"/>
              <a:t> master process initializes the maze and the initial position of the maze. Then, it selects the start and end points of the maze. It calls the </a:t>
            </a:r>
            <a:r>
              <a:rPr lang="en-US" sz="1800" dirty="0" err="1"/>
              <a:t>GenerateMaze</a:t>
            </a:r>
            <a:r>
              <a:rPr lang="en-US" sz="1800" dirty="0"/>
              <a:t>() function to generate the maze, which is parallelized by dividing the maze into smaller sections and assigning each section to a worker process. The worker processes generate the maze by calling the </a:t>
            </a:r>
            <a:r>
              <a:rPr lang="en-US" sz="1800" dirty="0" err="1"/>
              <a:t>GetDirection</a:t>
            </a:r>
            <a:r>
              <a:rPr lang="en-US" sz="1800" dirty="0"/>
              <a:t>() function in a loop until there is no valid direction to move. Once the maze generation is completed, each worker process sends the generated maze data to the master process using </a:t>
            </a:r>
            <a:r>
              <a:rPr lang="en-US" sz="1800" dirty="0" err="1"/>
              <a:t>MPI_Send</a:t>
            </a:r>
            <a:r>
              <a:rPr lang="en-US" sz="1800" dirty="0"/>
              <a:t>().After receiving the maze data from the worker processes, the master process generates a BMP image of the maze by calling the </a:t>
            </a:r>
            <a:r>
              <a:rPr lang="en-US" sz="1800" dirty="0" err="1"/>
              <a:t>RenderMaze</a:t>
            </a:r>
            <a:r>
              <a:rPr lang="en-US" sz="1800" dirty="0"/>
              <a:t>() function and saves it to a file using the </a:t>
            </a:r>
            <a:r>
              <a:rPr lang="en-US" sz="1800" dirty="0" err="1"/>
              <a:t>SaveBMP</a:t>
            </a:r>
            <a:r>
              <a:rPr lang="en-US" sz="1800" dirty="0"/>
              <a:t>() function. Finally, the master process cleans up the allocated memory and calls </a:t>
            </a:r>
            <a:r>
              <a:rPr lang="en-US" sz="1800" dirty="0" err="1"/>
              <a:t>MPI_Finalize</a:t>
            </a:r>
            <a:r>
              <a:rPr lang="en-US" sz="1800" dirty="0"/>
              <a:t>() to terminate the MPI </a:t>
            </a:r>
            <a:r>
              <a:rPr lang="en-US" sz="1800" dirty="0" err="1"/>
              <a:t>environment.The</a:t>
            </a:r>
            <a:r>
              <a:rPr lang="en-US" sz="1800" dirty="0"/>
              <a:t> worker processes receive the maze section information from the master process using </a:t>
            </a:r>
            <a:r>
              <a:rPr lang="en-US" sz="1800" dirty="0" err="1"/>
              <a:t>MPI_Recv</a:t>
            </a:r>
            <a:r>
              <a:rPr lang="en-US" sz="1800" dirty="0"/>
              <a:t>(). They then generate the maze by calling the </a:t>
            </a:r>
            <a:r>
              <a:rPr lang="en-US" sz="1800" dirty="0" err="1"/>
              <a:t>GenerateMaze</a:t>
            </a:r>
            <a:r>
              <a:rPr lang="en-US" sz="1800" dirty="0"/>
              <a:t>() function. Once the maze generation is completed, each worker process sends the generated maze data to the master process using </a:t>
            </a:r>
            <a:r>
              <a:rPr lang="en-US" sz="1800" dirty="0" err="1"/>
              <a:t>MPI_Send</a:t>
            </a:r>
            <a:r>
              <a:rPr lang="en-US" sz="1800" dirty="0"/>
              <a:t>().In summary, this code parallelizes the maze generation process by dividing the maze into smaller sections and assigning each section to a worker process. Each worker process generates the maze by calling the </a:t>
            </a:r>
            <a:r>
              <a:rPr lang="en-US" sz="1800" dirty="0" err="1"/>
              <a:t>GenerateMaze</a:t>
            </a:r>
            <a:r>
              <a:rPr lang="en-US" sz="1800" dirty="0"/>
              <a:t>() function and sends the generated maze data to the master process using </a:t>
            </a:r>
            <a:r>
              <a:rPr lang="en-US" sz="1800" dirty="0" err="1"/>
              <a:t>MPI_Send</a:t>
            </a:r>
            <a:r>
              <a:rPr lang="en-US" sz="1800" dirty="0"/>
              <a:t>(). The master process receives the maze data from the worker processes and generates a BMP image of the maze by calling the </a:t>
            </a:r>
            <a:r>
              <a:rPr lang="en-US" sz="1800" dirty="0" err="1"/>
              <a:t>RenderMaze</a:t>
            </a:r>
            <a:r>
              <a:rPr lang="en-US" sz="1800" dirty="0"/>
              <a:t>() function and saves it to a file using the </a:t>
            </a:r>
            <a:r>
              <a:rPr lang="en-US" sz="1800" dirty="0" err="1"/>
              <a:t>SaveBMP</a:t>
            </a:r>
            <a:r>
              <a:rPr lang="en-US" sz="1800" dirty="0"/>
              <a:t>() function. Finally, the master process cleans up the allocated memory and terminates the MPI environment.</a:t>
            </a:r>
          </a:p>
        </p:txBody>
      </p:sp>
    </p:spTree>
    <p:extLst>
      <p:ext uri="{BB962C8B-B14F-4D97-AF65-F5344CB8AC3E}">
        <p14:creationId xmlns:p14="http://schemas.microsoft.com/office/powerpoint/2010/main" val="201822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The Articles Used</a:t>
            </a:r>
          </a:p>
        </p:txBody>
      </p:sp>
    </p:spTree>
    <p:extLst>
      <p:ext uri="{BB962C8B-B14F-4D97-AF65-F5344CB8AC3E}">
        <p14:creationId xmlns:p14="http://schemas.microsoft.com/office/powerpoint/2010/main" val="52000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According to these articles, a significant increase in the speedup factor was shown using </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OpenMp</a:t>
            </a:r>
            <a:r>
              <a:rPr lang="en-US" sz="1800" b="1" kern="100" dirty="0">
                <a:effectLst/>
                <a:latin typeface="Calibri" panose="020F0502020204030204" pitchFamily="34" charset="0"/>
                <a:ea typeface="Calibri" panose="020F0502020204030204" pitchFamily="34" charset="0"/>
                <a:cs typeface="Arial" panose="020B0604020202020204" pitchFamily="34" charset="0"/>
              </a:rPr>
              <a:t> , MPI and </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Cuda</a:t>
            </a:r>
            <a:r>
              <a:rPr lang="en-US" sz="1800" b="1" kern="100" dirty="0">
                <a:effectLst/>
                <a:latin typeface="Calibri" panose="020F0502020204030204" pitchFamily="34" charset="0"/>
                <a:ea typeface="Calibri" panose="020F0502020204030204" pitchFamily="34" charset="0"/>
                <a:cs typeface="Arial" panose="020B0604020202020204" pitchFamily="34" charset="0"/>
              </a:rPr>
              <a:t>. But we achieved a slightly different results as shown below.</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normAutofit fontScale="92500" lnSpcReduction="20000"/>
          </a:bodyPr>
          <a:lstStyle/>
          <a:p>
            <a:pPr marL="0" marR="0" algn="just">
              <a:lnSpc>
                <a:spcPct val="107000"/>
              </a:lnSpc>
              <a:spcBef>
                <a:spcPts val="0"/>
              </a:spcBef>
              <a:spcAft>
                <a:spcPts val="800"/>
              </a:spcAft>
            </a:pP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1) "Parallel generation of mazes with GPUs and OpenMP" by J. R. Herrero-González et al., published in Concurrency and Computation: Practice and Experience in 2019.</a:t>
            </a:r>
          </a:p>
          <a:p>
            <a:pPr marL="0" marR="0" algn="just">
              <a:lnSpc>
                <a:spcPct val="107000"/>
              </a:lnSpc>
              <a:spcBef>
                <a:spcPts val="0"/>
              </a:spcBef>
              <a:spcAft>
                <a:spcPts val="800"/>
              </a:spcAft>
            </a:pP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2) "Parallelizing Randomized Maze Generation with MPI" by M. </a:t>
            </a:r>
            <a:r>
              <a:rPr lang="en-US" sz="1800" kern="100" spc="75" dirty="0" err="1">
                <a:solidFill>
                  <a:srgbClr val="5A5A5A"/>
                </a:solidFill>
                <a:effectLst/>
                <a:latin typeface="Calibri" panose="020F0502020204030204" pitchFamily="34" charset="0"/>
                <a:ea typeface="Times New Roman" panose="02020603050405020304" pitchFamily="18" charset="0"/>
                <a:cs typeface="Arial" panose="020B0604020202020204" pitchFamily="34" charset="0"/>
              </a:rPr>
              <a:t>Alajmi</a:t>
            </a: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 et al., published in the Proceedings of the 2017 IEEE International Conference on Cluster Computing.</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A8150-BC3B-1B54-9EE0-EC95E1907730}"/>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1174C829-8969-9B07-D517-96DB2183993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B4BCA2F-C16F-9189-4F0E-371490F452FD}"/>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Title 4">
            <a:extLst>
              <a:ext uri="{FF2B5EF4-FFF2-40B4-BE49-F238E27FC236}">
                <a16:creationId xmlns:a16="http://schemas.microsoft.com/office/drawing/2014/main" id="{0604AE83-2E5D-2DDA-1098-EE1258E11DBF}"/>
              </a:ext>
            </a:extLst>
          </p:cNvPr>
          <p:cNvSpPr>
            <a:spLocks noGrp="1"/>
          </p:cNvSpPr>
          <p:nvPr>
            <p:ph type="title"/>
          </p:nvPr>
        </p:nvSpPr>
        <p:spPr/>
        <p:txBody>
          <a:bodyPr/>
          <a:lstStyle/>
          <a:p>
            <a:r>
              <a:rPr lang="en-US" dirty="0"/>
              <a:t> The Results of each implementation:</a:t>
            </a:r>
          </a:p>
        </p:txBody>
      </p:sp>
      <p:graphicFrame>
        <p:nvGraphicFramePr>
          <p:cNvPr id="7" name="Content Placeholder 6">
            <a:extLst>
              <a:ext uri="{FF2B5EF4-FFF2-40B4-BE49-F238E27FC236}">
                <a16:creationId xmlns:a16="http://schemas.microsoft.com/office/drawing/2014/main" id="{E1E74FEB-0C21-B17B-D88F-9A8B4A39F9C6}"/>
              </a:ext>
            </a:extLst>
          </p:cNvPr>
          <p:cNvGraphicFramePr>
            <a:graphicFrameLocks noGrp="1"/>
          </p:cNvGraphicFramePr>
          <p:nvPr>
            <p:ph idx="1"/>
            <p:extLst>
              <p:ext uri="{D42A27DB-BD31-4B8C-83A1-F6EECF244321}">
                <p14:modId xmlns:p14="http://schemas.microsoft.com/office/powerpoint/2010/main" val="2174517240"/>
              </p:ext>
            </p:extLst>
          </p:nvPr>
        </p:nvGraphicFramePr>
        <p:xfrm>
          <a:off x="1171074" y="2085474"/>
          <a:ext cx="9737556" cy="4064203"/>
        </p:xfrm>
        <a:graphic>
          <a:graphicData uri="http://schemas.openxmlformats.org/drawingml/2006/table">
            <a:tbl>
              <a:tblPr firstRow="1" firstCol="1" bandRow="1">
                <a:tableStyleId>{5C22544A-7EE6-4342-B048-85BDC9FD1C3A}</a:tableStyleId>
              </a:tblPr>
              <a:tblGrid>
                <a:gridCol w="2053389">
                  <a:extLst>
                    <a:ext uri="{9D8B030D-6E8A-4147-A177-3AD203B41FA5}">
                      <a16:colId xmlns:a16="http://schemas.microsoft.com/office/drawing/2014/main" val="724816523"/>
                    </a:ext>
                  </a:extLst>
                </a:gridCol>
                <a:gridCol w="1693747">
                  <a:extLst>
                    <a:ext uri="{9D8B030D-6E8A-4147-A177-3AD203B41FA5}">
                      <a16:colId xmlns:a16="http://schemas.microsoft.com/office/drawing/2014/main" val="2981041865"/>
                    </a:ext>
                  </a:extLst>
                </a:gridCol>
                <a:gridCol w="1995418">
                  <a:extLst>
                    <a:ext uri="{9D8B030D-6E8A-4147-A177-3AD203B41FA5}">
                      <a16:colId xmlns:a16="http://schemas.microsoft.com/office/drawing/2014/main" val="1170367079"/>
                    </a:ext>
                  </a:extLst>
                </a:gridCol>
                <a:gridCol w="1957656">
                  <a:extLst>
                    <a:ext uri="{9D8B030D-6E8A-4147-A177-3AD203B41FA5}">
                      <a16:colId xmlns:a16="http://schemas.microsoft.com/office/drawing/2014/main" val="3994201298"/>
                    </a:ext>
                  </a:extLst>
                </a:gridCol>
                <a:gridCol w="2037346">
                  <a:extLst>
                    <a:ext uri="{9D8B030D-6E8A-4147-A177-3AD203B41FA5}">
                      <a16:colId xmlns:a16="http://schemas.microsoft.com/office/drawing/2014/main" val="3194946439"/>
                    </a:ext>
                  </a:extLst>
                </a:gridCol>
              </a:tblGrid>
              <a:tr h="501389">
                <a:tc>
                  <a:txBody>
                    <a:bodyPr/>
                    <a:lstStyle/>
                    <a:p>
                      <a:pPr marL="0" marR="0">
                        <a:lnSpc>
                          <a:spcPct val="107000"/>
                        </a:lnSpc>
                        <a:spcBef>
                          <a:spcPts val="0"/>
                        </a:spcBef>
                        <a:spcAft>
                          <a:spcPts val="0"/>
                        </a:spcAft>
                        <a:tabLst>
                          <a:tab pos="1234440" algn="l"/>
                        </a:tabLst>
                      </a:pPr>
                      <a:r>
                        <a:rPr lang="en-US" sz="2400" kern="100" dirty="0">
                          <a:effectLst/>
                        </a:rPr>
                        <a:t>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dirty="0">
                          <a:solidFill>
                            <a:schemeClr val="bg2">
                              <a:lumMod val="25000"/>
                            </a:schemeClr>
                          </a:solidFill>
                          <a:effectLst/>
                        </a:rPr>
                        <a:t>Sequential-Code</a:t>
                      </a:r>
                      <a:endParaRPr lang="en-US" sz="2400" kern="1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defTabSz="914400" rtl="0" eaLnBrk="1" latinLnBrk="0" hangingPunct="1">
                        <a:lnSpc>
                          <a:spcPct val="107000"/>
                        </a:lnSpc>
                        <a:spcBef>
                          <a:spcPts val="0"/>
                        </a:spcBef>
                        <a:spcAft>
                          <a:spcPts val="0"/>
                        </a:spcAft>
                        <a:tabLst>
                          <a:tab pos="1234440" algn="l"/>
                        </a:tabLst>
                      </a:pPr>
                      <a:r>
                        <a:rPr lang="en-US" sz="2400" b="1" kern="100" dirty="0">
                          <a:solidFill>
                            <a:schemeClr val="bg2">
                              <a:lumMod val="25000"/>
                            </a:schemeClr>
                          </a:solidFill>
                          <a:effectLst/>
                          <a:latin typeface="+mn-lt"/>
                          <a:ea typeface="+mn-ea"/>
                          <a:cs typeface="+mn-cs"/>
                        </a:rPr>
                        <a:t>MPI-Code</a:t>
                      </a:r>
                    </a:p>
                  </a:txBody>
                  <a:tcPr marL="68580" marR="68580" marT="0" marB="0"/>
                </a:tc>
                <a:tc>
                  <a:txBody>
                    <a:bodyPr/>
                    <a:lstStyle/>
                    <a:p>
                      <a:pPr marL="0" marR="0" algn="l" defTabSz="914400" rtl="0" eaLnBrk="1" latinLnBrk="0" hangingPunct="1">
                        <a:lnSpc>
                          <a:spcPct val="107000"/>
                        </a:lnSpc>
                        <a:spcBef>
                          <a:spcPts val="0"/>
                        </a:spcBef>
                        <a:spcAft>
                          <a:spcPts val="0"/>
                        </a:spcAft>
                        <a:tabLst>
                          <a:tab pos="1234440" algn="l"/>
                        </a:tabLst>
                      </a:pPr>
                      <a:r>
                        <a:rPr lang="en-US" sz="2400" b="1" kern="100" dirty="0">
                          <a:solidFill>
                            <a:schemeClr val="bg2">
                              <a:lumMod val="25000"/>
                            </a:schemeClr>
                          </a:solidFill>
                          <a:effectLst/>
                          <a:latin typeface="+mn-lt"/>
                          <a:ea typeface="+mn-ea"/>
                          <a:cs typeface="+mn-cs"/>
                        </a:rPr>
                        <a:t>OpenMP-Code</a:t>
                      </a:r>
                    </a:p>
                  </a:txBody>
                  <a:tcPr marL="68580" marR="68580" marT="0" marB="0"/>
                </a:tc>
                <a:tc>
                  <a:txBody>
                    <a:bodyPr/>
                    <a:lstStyle/>
                    <a:p>
                      <a:pPr marL="0" marR="0" algn="l" defTabSz="914400" rtl="0" eaLnBrk="1" latinLnBrk="0" hangingPunct="1">
                        <a:lnSpc>
                          <a:spcPct val="107000"/>
                        </a:lnSpc>
                        <a:spcBef>
                          <a:spcPts val="0"/>
                        </a:spcBef>
                        <a:spcAft>
                          <a:spcPts val="0"/>
                        </a:spcAft>
                        <a:tabLst>
                          <a:tab pos="1234440" algn="l"/>
                        </a:tabLst>
                      </a:pPr>
                      <a:r>
                        <a:rPr lang="en-US" sz="2400" b="1" kern="100" dirty="0" err="1">
                          <a:solidFill>
                            <a:schemeClr val="bg2">
                              <a:lumMod val="25000"/>
                            </a:schemeClr>
                          </a:solidFill>
                          <a:effectLst/>
                          <a:latin typeface="+mn-lt"/>
                          <a:ea typeface="+mn-ea"/>
                          <a:cs typeface="+mn-cs"/>
                        </a:rPr>
                        <a:t>Cuda</a:t>
                      </a:r>
                      <a:r>
                        <a:rPr lang="en-US" sz="2400" b="1" kern="100" dirty="0">
                          <a:solidFill>
                            <a:schemeClr val="bg2">
                              <a:lumMod val="25000"/>
                            </a:schemeClr>
                          </a:solidFill>
                          <a:effectLst/>
                          <a:latin typeface="+mn-lt"/>
                          <a:ea typeface="+mn-ea"/>
                          <a:cs typeface="+mn-cs"/>
                        </a:rPr>
                        <a:t>-Code</a:t>
                      </a:r>
                    </a:p>
                  </a:txBody>
                  <a:tcPr marL="68580" marR="68580" marT="0" marB="0"/>
                </a:tc>
                <a:extLst>
                  <a:ext uri="{0D108BD9-81ED-4DB2-BD59-A6C34878D82A}">
                    <a16:rowId xmlns:a16="http://schemas.microsoft.com/office/drawing/2014/main" val="3477405535"/>
                  </a:ext>
                </a:extLst>
              </a:tr>
              <a:tr h="1022320">
                <a:tc>
                  <a:txBody>
                    <a:bodyPr/>
                    <a:lstStyle/>
                    <a:p>
                      <a:pPr marL="0" marR="0">
                        <a:lnSpc>
                          <a:spcPct val="107000"/>
                        </a:lnSpc>
                        <a:spcBef>
                          <a:spcPts val="0"/>
                        </a:spcBef>
                        <a:spcAft>
                          <a:spcPts val="0"/>
                        </a:spcAft>
                        <a:tabLst>
                          <a:tab pos="1234440" algn="l"/>
                        </a:tabLst>
                      </a:pPr>
                      <a:r>
                        <a:rPr lang="en-US" sz="2400" b="1" kern="100" dirty="0">
                          <a:solidFill>
                            <a:schemeClr val="bg2">
                              <a:lumMod val="25000"/>
                            </a:schemeClr>
                          </a:solidFill>
                          <a:effectLst/>
                          <a:latin typeface="+mn-lt"/>
                          <a:ea typeface="+mn-ea"/>
                          <a:cs typeface="+mn-cs"/>
                        </a:rPr>
                        <a:t>Number of processors</a:t>
                      </a: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4</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4</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4</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1235682"/>
                  </a:ext>
                </a:extLst>
              </a:tr>
              <a:tr h="501389">
                <a:tc>
                  <a:txBody>
                    <a:bodyPr/>
                    <a:lstStyle/>
                    <a:p>
                      <a:pPr marL="0" marR="0" algn="l" defTabSz="914400" rtl="0" eaLnBrk="1" latinLnBrk="0" hangingPunct="1">
                        <a:lnSpc>
                          <a:spcPct val="107000"/>
                        </a:lnSpc>
                        <a:spcBef>
                          <a:spcPts val="0"/>
                        </a:spcBef>
                        <a:spcAft>
                          <a:spcPts val="0"/>
                        </a:spcAft>
                        <a:tabLst>
                          <a:tab pos="1234440" algn="l"/>
                        </a:tabLst>
                      </a:pPr>
                      <a:r>
                        <a:rPr lang="en-US" sz="2400" b="1" kern="100" dirty="0">
                          <a:solidFill>
                            <a:schemeClr val="bg2">
                              <a:lumMod val="25000"/>
                            </a:schemeClr>
                          </a:solidFill>
                          <a:effectLst/>
                          <a:latin typeface="+mn-lt"/>
                          <a:ea typeface="+mn-ea"/>
                          <a:cs typeface="+mn-cs"/>
                        </a:rPr>
                        <a:t>Number of Threads </a:t>
                      </a: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4</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4</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256</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602987"/>
                  </a:ext>
                </a:extLst>
              </a:tr>
              <a:tr h="501389">
                <a:tc>
                  <a:txBody>
                    <a:bodyPr/>
                    <a:lstStyle/>
                    <a:p>
                      <a:pPr marL="0" marR="0" algn="l" defTabSz="914400" rtl="0" eaLnBrk="1" latinLnBrk="0" hangingPunct="1">
                        <a:lnSpc>
                          <a:spcPct val="107000"/>
                        </a:lnSpc>
                        <a:spcBef>
                          <a:spcPts val="0"/>
                        </a:spcBef>
                        <a:spcAft>
                          <a:spcPts val="0"/>
                        </a:spcAft>
                        <a:tabLst>
                          <a:tab pos="1234440" algn="l"/>
                        </a:tabLst>
                      </a:pPr>
                      <a:r>
                        <a:rPr lang="en-US" sz="2400" b="1" kern="100" dirty="0">
                          <a:solidFill>
                            <a:schemeClr val="bg2">
                              <a:lumMod val="25000"/>
                            </a:schemeClr>
                          </a:solidFill>
                          <a:effectLst/>
                          <a:latin typeface="+mn-lt"/>
                          <a:ea typeface="+mn-ea"/>
                          <a:cs typeface="+mn-cs"/>
                        </a:rPr>
                        <a:t>Runtime</a:t>
                      </a: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0.137692</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0.13811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0.117428</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0.09625</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7333529"/>
                  </a:ext>
                </a:extLst>
              </a:tr>
              <a:tr h="501389">
                <a:tc>
                  <a:txBody>
                    <a:bodyPr/>
                    <a:lstStyle/>
                    <a:p>
                      <a:pPr marL="0" marR="0">
                        <a:lnSpc>
                          <a:spcPct val="107000"/>
                        </a:lnSpc>
                        <a:spcBef>
                          <a:spcPts val="0"/>
                        </a:spcBef>
                        <a:spcAft>
                          <a:spcPts val="0"/>
                        </a:spcAft>
                        <a:tabLst>
                          <a:tab pos="1234440" algn="l"/>
                        </a:tabLst>
                      </a:pPr>
                      <a:r>
                        <a:rPr lang="en-US" sz="2400" b="1" kern="100" dirty="0">
                          <a:solidFill>
                            <a:schemeClr val="bg2">
                              <a:lumMod val="25000"/>
                            </a:schemeClr>
                          </a:solidFill>
                          <a:effectLst/>
                          <a:latin typeface="+mn-lt"/>
                          <a:ea typeface="+mn-ea"/>
                          <a:cs typeface="+mn-cs"/>
                        </a:rPr>
                        <a:t>Speedup</a:t>
                      </a:r>
                      <a:r>
                        <a:rPr lang="en-US" sz="2400" kern="100" dirty="0">
                          <a:effectLst/>
                        </a:rPr>
                        <a:t> </a:t>
                      </a:r>
                      <a:r>
                        <a:rPr lang="en-US" sz="2400" b="1" kern="100" dirty="0">
                          <a:solidFill>
                            <a:schemeClr val="bg2">
                              <a:lumMod val="25000"/>
                            </a:schemeClr>
                          </a:solidFill>
                          <a:effectLst/>
                          <a:latin typeface="+mn-lt"/>
                          <a:ea typeface="+mn-ea"/>
                          <a:cs typeface="+mn-cs"/>
                        </a:rPr>
                        <a:t>Factor</a:t>
                      </a: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0.99</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1.1725</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1.43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9474018"/>
                  </a:ext>
                </a:extLst>
              </a:tr>
              <a:tr h="501389">
                <a:tc>
                  <a:txBody>
                    <a:bodyPr/>
                    <a:lstStyle/>
                    <a:p>
                      <a:pPr marL="0" marR="0">
                        <a:lnSpc>
                          <a:spcPct val="107000"/>
                        </a:lnSpc>
                        <a:spcBef>
                          <a:spcPts val="0"/>
                        </a:spcBef>
                        <a:spcAft>
                          <a:spcPts val="0"/>
                        </a:spcAft>
                        <a:tabLst>
                          <a:tab pos="1234440" algn="l"/>
                        </a:tabLst>
                      </a:pPr>
                      <a:r>
                        <a:rPr lang="en-US" sz="2400" b="1" kern="100" dirty="0">
                          <a:solidFill>
                            <a:schemeClr val="bg2">
                              <a:lumMod val="25000"/>
                            </a:schemeClr>
                          </a:solidFill>
                          <a:effectLst/>
                          <a:latin typeface="+mn-lt"/>
                          <a:ea typeface="+mn-ea"/>
                          <a:cs typeface="+mn-cs"/>
                        </a:rPr>
                        <a:t>Efficiency </a:t>
                      </a: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100</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24.75</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a:effectLst/>
                        </a:rPr>
                        <a:t>29.3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234440" algn="l"/>
                        </a:tabLst>
                      </a:pPr>
                      <a:r>
                        <a:rPr lang="en-US" sz="2400" kern="100" dirty="0">
                          <a:effectLst/>
                        </a:rPr>
                        <a:t>35.75</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6107668"/>
                  </a:ext>
                </a:extLst>
              </a:tr>
            </a:tbl>
          </a:graphicData>
        </a:graphic>
      </p:graphicFrame>
    </p:spTree>
    <p:extLst>
      <p:ext uri="{BB962C8B-B14F-4D97-AF65-F5344CB8AC3E}">
        <p14:creationId xmlns:p14="http://schemas.microsoft.com/office/powerpoint/2010/main" val="60750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normAutofit fontScale="77500" lnSpcReduction="20000"/>
          </a:bodyPr>
          <a:lstStyle/>
          <a:p>
            <a:pPr marL="0" marR="0" algn="just">
              <a:lnSpc>
                <a:spcPct val="107000"/>
              </a:lnSpc>
              <a:spcBef>
                <a:spcPts val="0"/>
              </a:spcBef>
              <a:spcAft>
                <a:spcPts val="800"/>
              </a:spcAft>
            </a:pP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Based on the evaluation of parallelizing maze generation using OpenMP, CUDA, and MPI, it can be concluded that MPI was slower than the serial approach, while OpenMP and CUDA were faster.</a:t>
            </a:r>
          </a:p>
          <a:p>
            <a:pPr marL="0" marR="0" algn="just">
              <a:lnSpc>
                <a:spcPct val="107000"/>
              </a:lnSpc>
              <a:spcBef>
                <a:spcPts val="0"/>
              </a:spcBef>
              <a:spcAft>
                <a:spcPts val="800"/>
              </a:spcAft>
            </a:pP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The slower performance of MPI may be due to the communication overhead involved in distributing the workload across multiple nodes. On the other hand, OpenMP and CUDA can be used to parallelize the maze generation algorithm on shared memory and GPU, respectively, leading to faster generation times and improved scalability.</a:t>
            </a:r>
          </a:p>
          <a:p>
            <a:pPr marL="0" marR="0" algn="just">
              <a:lnSpc>
                <a:spcPct val="107000"/>
              </a:lnSpc>
              <a:spcBef>
                <a:spcPts val="0"/>
              </a:spcBef>
              <a:spcAft>
                <a:spcPts val="800"/>
              </a:spcAft>
            </a:pP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However, the effectiveness of each technique may depend on various factors such as the size of the input, the complexity of the algorithm, and the hardware available. Therefore, it is essential to evaluate the performance of parallelized algorithms using different techniques to determine the optimal approach for a specific problem.</a:t>
            </a:r>
          </a:p>
          <a:p>
            <a:endParaRPr lang="en-US" dirty="0"/>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9" name="Picture Placeholder 8">
            <a:extLst>
              <a:ext uri="{FF2B5EF4-FFF2-40B4-BE49-F238E27FC236}">
                <a16:creationId xmlns:a16="http://schemas.microsoft.com/office/drawing/2014/main" id="{EC54AE29-7BB1-4337-B424-E31AE63C38BF}"/>
              </a:ext>
            </a:extLst>
          </p:cNvPr>
          <p:cNvSpPr>
            <a:spLocks noGrp="1"/>
          </p:cNvSpPr>
          <p:nvPr>
            <p:ph type="pic" idx="1"/>
          </p:nvPr>
        </p:nvSpPr>
        <p:spPr/>
      </p:sp>
    </p:spTree>
    <p:extLst>
      <p:ext uri="{BB962C8B-B14F-4D97-AF65-F5344CB8AC3E}">
        <p14:creationId xmlns:p14="http://schemas.microsoft.com/office/powerpoint/2010/main" val="341820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pPr marL="0" marR="0">
              <a:spcBef>
                <a:spcPts val="0"/>
              </a:spcBef>
              <a:spcAft>
                <a:spcPts val="0"/>
              </a:spcAft>
            </a:pPr>
            <a: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t>Link of the Code:</a:t>
            </a:r>
            <a:b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https://github.com/IbrahimKotob/Parallelizing-Maze-Generation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7793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CC6E-9F17-C1D2-AF7E-C782A98680F8}"/>
              </a:ext>
            </a:extLst>
          </p:cNvPr>
          <p:cNvSpPr>
            <a:spLocks noGrp="1"/>
          </p:cNvSpPr>
          <p:nvPr>
            <p:ph type="ctrTitle"/>
          </p:nvPr>
        </p:nvSpPr>
        <p:spPr/>
        <p:txBody>
          <a:bodyPr/>
          <a:lstStyle/>
          <a:p>
            <a:r>
              <a:rPr lang="en-US" dirty="0"/>
              <a:t>The Work Distribution:</a:t>
            </a:r>
          </a:p>
        </p:txBody>
      </p:sp>
      <p:sp>
        <p:nvSpPr>
          <p:cNvPr id="3" name="Subtitle 2">
            <a:extLst>
              <a:ext uri="{FF2B5EF4-FFF2-40B4-BE49-F238E27FC236}">
                <a16:creationId xmlns:a16="http://schemas.microsoft.com/office/drawing/2014/main" id="{F7592191-6B7E-AB6D-F0E6-C1A4771FF931}"/>
              </a:ext>
            </a:extLst>
          </p:cNvPr>
          <p:cNvSpPr>
            <a:spLocks noGrp="1"/>
          </p:cNvSpPr>
          <p:nvPr>
            <p:ph type="subTitle" idx="1"/>
          </p:nvPr>
        </p:nvSpPr>
        <p:spPr/>
        <p:txBody>
          <a:bodyPr/>
          <a:lstStyle/>
          <a:p>
            <a:pPr marL="0" marR="0" algn="just">
              <a:lnSpc>
                <a:spcPct val="107000"/>
              </a:lnSpc>
              <a:spcBef>
                <a:spcPts val="0"/>
              </a:spcBef>
              <a:spcAft>
                <a:spcPts val="800"/>
              </a:spcAft>
            </a:pP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Tamer did the </a:t>
            </a:r>
            <a:r>
              <a:rPr lang="en-US" sz="1800" kern="100" spc="75" dirty="0" err="1">
                <a:solidFill>
                  <a:srgbClr val="5A5A5A"/>
                </a:solidFill>
                <a:effectLst/>
                <a:latin typeface="Calibri" panose="020F0502020204030204" pitchFamily="34" charset="0"/>
                <a:ea typeface="Times New Roman" panose="02020603050405020304" pitchFamily="18" charset="0"/>
                <a:cs typeface="Arial" panose="020B0604020202020204" pitchFamily="34" charset="0"/>
              </a:rPr>
              <a:t>openMP</a:t>
            </a: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 and Serial algorithm, Lama and Ibrahim did the MPI and </a:t>
            </a:r>
            <a:r>
              <a:rPr lang="en-US" sz="1800" kern="100" spc="75" dirty="0" err="1">
                <a:solidFill>
                  <a:srgbClr val="5A5A5A"/>
                </a:solidFill>
                <a:effectLst/>
                <a:latin typeface="Calibri" panose="020F0502020204030204" pitchFamily="34" charset="0"/>
                <a:ea typeface="Times New Roman" panose="02020603050405020304" pitchFamily="18" charset="0"/>
                <a:cs typeface="Arial" panose="020B0604020202020204" pitchFamily="34" charset="0"/>
              </a:rPr>
              <a:t>Cuda</a:t>
            </a: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 implementations using </a:t>
            </a:r>
            <a:r>
              <a:rPr lang="en-US" sz="1800" kern="100" spc="75" dirty="0" err="1">
                <a:solidFill>
                  <a:srgbClr val="5A5A5A"/>
                </a:solidFill>
                <a:effectLst/>
                <a:latin typeface="Calibri" panose="020F0502020204030204" pitchFamily="34" charset="0"/>
                <a:ea typeface="Times New Roman" panose="02020603050405020304" pitchFamily="18" charset="0"/>
                <a:cs typeface="Arial" panose="020B0604020202020204" pitchFamily="34" charset="0"/>
              </a:rPr>
              <a:t>sourcetree</a:t>
            </a: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 Each one tested the sizes and compare the times.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418735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fontScale="92500" lnSpcReduction="10000"/>
          </a:bodyPr>
          <a:lstStyle/>
          <a:p>
            <a:pPr marL="0" marR="0" algn="just">
              <a:lnSpc>
                <a:spcPct val="107000"/>
              </a:lnSpc>
              <a:spcBef>
                <a:spcPts val="0"/>
              </a:spcBef>
              <a:spcAft>
                <a:spcPts val="800"/>
              </a:spcAft>
            </a:pPr>
            <a:r>
              <a:rPr lang="en-US" sz="18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The Maze generation algorithm is a common algorithm used to generate mazes with a specific pattern. The algorithm can be implemented in many ways, but the basic idea is to start with a grid of cells, pick a random cell, and carve a path through the maze until all cells have been visited. This algorithm can be easily parallelized using MPI or OpenMP or CUDA to speed up the process of generating large mazes. By dividing the maze into smaller sections, multiple processors or threads can work on generating different parts of the maze simultaneously, reducing the time required to generate the complete maze.</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
        <p:nvSpPr>
          <p:cNvPr id="6" name="Picture Placeholder 5">
            <a:extLst>
              <a:ext uri="{FF2B5EF4-FFF2-40B4-BE49-F238E27FC236}">
                <a16:creationId xmlns:a16="http://schemas.microsoft.com/office/drawing/2014/main" id="{7C11B23A-77F4-2ACC-EA2C-9DC9AE6D9905}"/>
              </a:ext>
            </a:extLst>
          </p:cNvPr>
          <p:cNvSpPr>
            <a:spLocks noGrp="1"/>
          </p:cNvSpPr>
          <p:nvPr>
            <p:ph type="pic" idx="1"/>
          </p:nvPr>
        </p:nvSpPr>
        <p:spPr/>
      </p:sp>
      <p:pic>
        <p:nvPicPr>
          <p:cNvPr id="7" name="Picture 6">
            <a:extLst>
              <a:ext uri="{FF2B5EF4-FFF2-40B4-BE49-F238E27FC236}">
                <a16:creationId xmlns:a16="http://schemas.microsoft.com/office/drawing/2014/main" id="{2BDEF30C-5B12-E715-C8F1-EDF54CFEB16D}"/>
              </a:ext>
            </a:extLst>
          </p:cNvPr>
          <p:cNvPicPr>
            <a:picLocks noChangeAspect="1"/>
          </p:cNvPicPr>
          <p:nvPr/>
        </p:nvPicPr>
        <p:blipFill>
          <a:blip r:embed="rId2"/>
          <a:stretch>
            <a:fillRect/>
          </a:stretch>
        </p:blipFill>
        <p:spPr>
          <a:xfrm>
            <a:off x="6662449" y="465221"/>
            <a:ext cx="5529551" cy="5390147"/>
          </a:xfrm>
          <a:prstGeom prst="rect">
            <a:avLst/>
          </a:prstGeom>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Level of parallelism:</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Instruction Level</a:t>
            </a:r>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Pipeline Level</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Loop level</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Task level</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err="1"/>
              <a:t>Gpu</a:t>
            </a:r>
            <a:r>
              <a:rPr lang="en-US" dirty="0"/>
              <a:t>-level</a:t>
            </a:r>
          </a:p>
        </p:txBody>
      </p:sp>
    </p:spTree>
    <p:extLst>
      <p:ext uri="{BB962C8B-B14F-4D97-AF65-F5344CB8AC3E}">
        <p14:creationId xmlns:p14="http://schemas.microsoft.com/office/powerpoint/2010/main" val="32725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CE6B2-71AA-84C3-AAB5-0F4E163DB240}"/>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A73F90D-D084-16EF-9278-91D09406BEB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D036D75-1694-85B6-A137-0C87320A5A40}"/>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6" name="Content Placeholder 5">
            <a:extLst>
              <a:ext uri="{FF2B5EF4-FFF2-40B4-BE49-F238E27FC236}">
                <a16:creationId xmlns:a16="http://schemas.microsoft.com/office/drawing/2014/main" id="{9FDF98C3-4ECE-4F7C-9A98-C633D76BC2C3}"/>
              </a:ext>
            </a:extLst>
          </p:cNvPr>
          <p:cNvSpPr>
            <a:spLocks noGrp="1"/>
          </p:cNvSpPr>
          <p:nvPr>
            <p:ph idx="1"/>
          </p:nvPr>
        </p:nvSpPr>
        <p:spPr>
          <a:xfrm>
            <a:off x="576072" y="208547"/>
            <a:ext cx="10515600" cy="5570461"/>
          </a:xfrm>
        </p:spPr>
        <p:txBody>
          <a:bodyPr>
            <a:normAutofit lnSpcReduction="10000"/>
          </a:bodyPr>
          <a:lstStyle/>
          <a:p>
            <a:pPr marL="0" marR="0" algn="just">
              <a:lnSpc>
                <a:spcPct val="107000"/>
              </a:lnSpc>
              <a:spcBef>
                <a:spcPts val="0"/>
              </a:spcBef>
              <a:spcAft>
                <a:spcPts val="800"/>
              </a:spcAft>
            </a:pPr>
            <a:r>
              <a:rPr lang="en-US" sz="24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The level of parallelism exploited in parallelizing the maze generation algorithm can be categorized as task-level parallelism. Each thread or process is assigned a specific task to generate a section of the maze. Within each thread, there may also be loop-level parallelism used to efficiently generate each cell of the maze. However, the primary level of parallelism is at the task level, where each thread or process is responsible for generating a portion of the maze.</a:t>
            </a:r>
          </a:p>
          <a:p>
            <a:pPr marL="0" marR="0" algn="just">
              <a:lnSpc>
                <a:spcPct val="107000"/>
              </a:lnSpc>
              <a:spcBef>
                <a:spcPts val="0"/>
              </a:spcBef>
              <a:spcAft>
                <a:spcPts val="800"/>
              </a:spcAft>
            </a:pPr>
            <a:r>
              <a:rPr lang="en-US" sz="24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 Instruction-level parallelism: exploiting the parallel execution of instructions within a single processor core.</a:t>
            </a:r>
          </a:p>
          <a:p>
            <a:pPr marL="0" marR="0" algn="just">
              <a:lnSpc>
                <a:spcPct val="107000"/>
              </a:lnSpc>
              <a:spcBef>
                <a:spcPts val="0"/>
              </a:spcBef>
              <a:spcAft>
                <a:spcPts val="800"/>
              </a:spcAft>
            </a:pPr>
            <a:r>
              <a:rPr lang="en-US" sz="24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Pipeline-level parallelism: dividing the maze generation process into stages and allowing multiple stages to execute simultaneously.</a:t>
            </a:r>
          </a:p>
          <a:p>
            <a:pPr marL="0" marR="0" algn="just">
              <a:lnSpc>
                <a:spcPct val="107000"/>
              </a:lnSpc>
              <a:spcBef>
                <a:spcPts val="0"/>
              </a:spcBef>
              <a:spcAft>
                <a:spcPts val="800"/>
              </a:spcAft>
            </a:pPr>
            <a:r>
              <a:rPr lang="en-US" sz="2400" kern="100" spc="75" dirty="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GPU-level parallelism: using a GPU to parallelize the maze generation algorithm, as in the CUDA implementation we will discuss it later.</a:t>
            </a:r>
          </a:p>
          <a:p>
            <a:endParaRPr lang="en-US" dirty="0"/>
          </a:p>
        </p:txBody>
      </p:sp>
    </p:spTree>
    <p:extLst>
      <p:ext uri="{BB962C8B-B14F-4D97-AF65-F5344CB8AC3E}">
        <p14:creationId xmlns:p14="http://schemas.microsoft.com/office/powerpoint/2010/main" val="426957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Parallel Techniques: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1547903"/>
            <a:ext cx="6464808" cy="1097280"/>
          </a:xfrm>
        </p:spPr>
        <p:txBody>
          <a:bodyPr>
            <a:noAutofit/>
          </a:bodyPr>
          <a:lstStyle/>
          <a:p>
            <a:pPr marL="0" marR="0" algn="just">
              <a:lnSpc>
                <a:spcPct val="107000"/>
              </a:lnSpc>
              <a:spcBef>
                <a:spcPts val="0"/>
              </a:spcBef>
              <a:spcAft>
                <a:spcPts val="800"/>
              </a:spcAft>
            </a:pPr>
            <a:r>
              <a:rPr lang="en-US" sz="1600" kern="100" spc="75"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The parallel technique used to create a parallel implementation of the maze generation algorithm can vary depending on the specific implementation.</a:t>
            </a:r>
          </a:p>
          <a:p>
            <a:pPr marL="0" marR="0" algn="just">
              <a:lnSpc>
                <a:spcPct val="107000"/>
              </a:lnSpc>
              <a:spcBef>
                <a:spcPts val="0"/>
              </a:spcBef>
              <a:spcAft>
                <a:spcPts val="800"/>
              </a:spcAft>
            </a:pPr>
            <a:r>
              <a:rPr lang="en-US" sz="1600" kern="100" spc="75"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A parallel implementation using CUDA would use GPU parallelism to accelerate the generation of the maze. This involves partitioning the maze into smaller sections, and allocating each section to a different thread or block within the GPU.</a:t>
            </a:r>
          </a:p>
          <a:p>
            <a:pPr marL="0" marR="0" algn="just">
              <a:lnSpc>
                <a:spcPct val="107000"/>
              </a:lnSpc>
              <a:spcBef>
                <a:spcPts val="0"/>
              </a:spcBef>
              <a:spcAft>
                <a:spcPts val="800"/>
              </a:spcAft>
            </a:pPr>
            <a:r>
              <a:rPr lang="en-US" sz="1600" kern="100" spc="75"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On the other hand, a parallel implementation using MPI or OpenMP use distributed or shared memory parallelism, respectively. In the case of MPI, the maze would be partitioned into smaller sections, and each section would be allocated to a different MPI process running on a separate node in a cluster. In the case of OpenMP, the maze would be partitioned into smaller sections, and each section would be allocated to a different thread running on a shared-memory system.</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The techniques used in OPENMP to create parallel implementation</a:t>
            </a:r>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224696" y="1930119"/>
            <a:ext cx="3551111" cy="2231330"/>
          </a:xfrm>
        </p:spPr>
        <p:txBody>
          <a:bodyPr/>
          <a:lstStyle/>
          <a:p>
            <a:r>
              <a:rPr lang="en-US" dirty="0" err="1"/>
              <a:t>Omp_get_thread_num</a:t>
            </a:r>
            <a:r>
              <a:rPr lang="en-US" dirty="0"/>
              <a:t>()</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773694" y="2369800"/>
            <a:ext cx="3551111" cy="2231330"/>
          </a:xfrm>
        </p:spPr>
        <p:txBody>
          <a:bodyPr/>
          <a:lstStyle/>
          <a:p>
            <a:r>
              <a:rPr lang="en-US" dirty="0"/>
              <a:t>#pragma </a:t>
            </a:r>
            <a:r>
              <a:rPr lang="en-US" dirty="0" err="1"/>
              <a:t>omp</a:t>
            </a:r>
            <a:r>
              <a:rPr lang="en-US" dirty="0"/>
              <a:t> parallel for collapse</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5298378" y="4601130"/>
            <a:ext cx="3551111" cy="2231330"/>
          </a:xfrm>
        </p:spPr>
        <p:txBody>
          <a:bodyPr/>
          <a:lstStyle/>
          <a:p>
            <a:r>
              <a:rPr lang="en-US" dirty="0"/>
              <a:t>#pragma pack </a:t>
            </a:r>
          </a:p>
        </p:txBody>
      </p:sp>
    </p:spTree>
    <p:extLst>
      <p:ext uri="{BB962C8B-B14F-4D97-AF65-F5344CB8AC3E}">
        <p14:creationId xmlns:p14="http://schemas.microsoft.com/office/powerpoint/2010/main" val="193432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The techniques used in MPI to create parallel implementation</a:t>
            </a:r>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224696" y="1930119"/>
            <a:ext cx="3551111" cy="2231330"/>
          </a:xfrm>
        </p:spPr>
        <p:txBody>
          <a:bodyPr/>
          <a:lstStyle/>
          <a:p>
            <a:r>
              <a:rPr lang="en-US" dirty="0" err="1"/>
              <a:t>MPI_Comm_rank</a:t>
            </a:r>
            <a:r>
              <a:rPr lang="en-US" dirty="0"/>
              <a:t>(MPI_COMM_WORLD, &amp;rank);</a:t>
            </a:r>
          </a:p>
          <a:p>
            <a:endParaRPr lang="en-US" dirty="0"/>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773694" y="2369800"/>
            <a:ext cx="3551111" cy="2231330"/>
          </a:xfrm>
        </p:spPr>
        <p:txBody>
          <a:bodyPr/>
          <a:lstStyle/>
          <a:p>
            <a:r>
              <a:rPr lang="en-US" dirty="0" err="1"/>
              <a:t>MPI_Init</a:t>
            </a:r>
            <a:r>
              <a:rPr lang="en-US" dirty="0"/>
              <a:t>(&amp;</a:t>
            </a:r>
            <a:r>
              <a:rPr lang="en-US" dirty="0" err="1"/>
              <a:t>argc</a:t>
            </a:r>
            <a:r>
              <a:rPr lang="en-US" dirty="0"/>
              <a:t>, &amp;</a:t>
            </a:r>
            <a:r>
              <a:rPr lang="en-US" dirty="0" err="1"/>
              <a:t>argv</a:t>
            </a:r>
            <a:r>
              <a:rPr lang="en-US" dirty="0"/>
              <a:t>);</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7944515" y="4474521"/>
            <a:ext cx="3551111" cy="2231330"/>
          </a:xfrm>
        </p:spPr>
        <p:txBody>
          <a:bodyPr/>
          <a:lstStyle/>
          <a:p>
            <a:r>
              <a:rPr lang="en-US" dirty="0" err="1"/>
              <a:t>MPI_Comm_size</a:t>
            </a:r>
            <a:r>
              <a:rPr lang="en-US" dirty="0"/>
              <a:t>(MPI_COMM_WORLD, &amp;size);</a:t>
            </a:r>
          </a:p>
          <a:p>
            <a:endParaRPr lang="en-US" dirty="0"/>
          </a:p>
        </p:txBody>
      </p:sp>
      <p:sp>
        <p:nvSpPr>
          <p:cNvPr id="3" name="Text Placeholder 8">
            <a:extLst>
              <a:ext uri="{FF2B5EF4-FFF2-40B4-BE49-F238E27FC236}">
                <a16:creationId xmlns:a16="http://schemas.microsoft.com/office/drawing/2014/main" id="{DE8869B0-C147-0D04-B971-3B46C85065C1}"/>
              </a:ext>
            </a:extLst>
          </p:cNvPr>
          <p:cNvSpPr txBox="1">
            <a:spLocks/>
          </p:cNvSpPr>
          <p:nvPr/>
        </p:nvSpPr>
        <p:spPr>
          <a:xfrm>
            <a:off x="4455693" y="478759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MPI_Finalize</a:t>
            </a:r>
            <a:r>
              <a:rPr lang="en-US" dirty="0"/>
              <a:t>();</a:t>
            </a:r>
          </a:p>
        </p:txBody>
      </p:sp>
      <p:sp>
        <p:nvSpPr>
          <p:cNvPr id="4" name="Text Placeholder 8">
            <a:extLst>
              <a:ext uri="{FF2B5EF4-FFF2-40B4-BE49-F238E27FC236}">
                <a16:creationId xmlns:a16="http://schemas.microsoft.com/office/drawing/2014/main" id="{BEBE2D67-18AB-1C1A-7DB4-495B9E869851}"/>
              </a:ext>
            </a:extLst>
          </p:cNvPr>
          <p:cNvSpPr txBox="1">
            <a:spLocks/>
          </p:cNvSpPr>
          <p:nvPr/>
        </p:nvSpPr>
        <p:spPr>
          <a:xfrm>
            <a:off x="576071" y="478121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MPI_Recv</a:t>
            </a:r>
            <a:endParaRPr lang="en-US" dirty="0"/>
          </a:p>
        </p:txBody>
      </p:sp>
      <p:sp>
        <p:nvSpPr>
          <p:cNvPr id="5" name="Text Placeholder 8">
            <a:extLst>
              <a:ext uri="{FF2B5EF4-FFF2-40B4-BE49-F238E27FC236}">
                <a16:creationId xmlns:a16="http://schemas.microsoft.com/office/drawing/2014/main" id="{523534FD-F133-72DA-D23A-CD210B42BEE7}"/>
              </a:ext>
            </a:extLst>
          </p:cNvPr>
          <p:cNvSpPr txBox="1">
            <a:spLocks/>
          </p:cNvSpPr>
          <p:nvPr/>
        </p:nvSpPr>
        <p:spPr>
          <a:xfrm>
            <a:off x="4748677" y="208665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MPI_Send</a:t>
            </a:r>
            <a:endParaRPr lang="en-US" dirty="0"/>
          </a:p>
        </p:txBody>
      </p:sp>
    </p:spTree>
    <p:extLst>
      <p:ext uri="{BB962C8B-B14F-4D97-AF65-F5344CB8AC3E}">
        <p14:creationId xmlns:p14="http://schemas.microsoft.com/office/powerpoint/2010/main" val="73738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The techniques used in CUDA to create parallel implementation</a:t>
            </a:r>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224696" y="1930119"/>
            <a:ext cx="3551111" cy="2231330"/>
          </a:xfrm>
        </p:spPr>
        <p:txBody>
          <a:bodyPr/>
          <a:lstStyle/>
          <a:p>
            <a:r>
              <a:rPr lang="en-US" dirty="0" err="1"/>
              <a:t>CudaMEmcpy</a:t>
            </a:r>
            <a:endParaRPr lang="en-US" dirty="0"/>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773694" y="2369800"/>
            <a:ext cx="3551111" cy="2231330"/>
          </a:xfrm>
        </p:spPr>
        <p:txBody>
          <a:bodyPr/>
          <a:lstStyle/>
          <a:p>
            <a:r>
              <a:rPr lang="en-US" dirty="0" err="1"/>
              <a:t>Cuda</a:t>
            </a:r>
            <a:r>
              <a:rPr lang="en-US" dirty="0"/>
              <a:t> Malloc</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5298378" y="4601130"/>
            <a:ext cx="3551111" cy="2231330"/>
          </a:xfrm>
        </p:spPr>
        <p:txBody>
          <a:bodyPr/>
          <a:lstStyle/>
          <a:p>
            <a:r>
              <a:rPr lang="en-US" dirty="0" err="1"/>
              <a:t>Cudafree</a:t>
            </a:r>
            <a:endParaRPr lang="en-US" dirty="0"/>
          </a:p>
        </p:txBody>
      </p:sp>
    </p:spTree>
    <p:extLst>
      <p:ext uri="{BB962C8B-B14F-4D97-AF65-F5344CB8AC3E}">
        <p14:creationId xmlns:p14="http://schemas.microsoft.com/office/powerpoint/2010/main" val="342750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60D1B1-FA01-914C-FDEB-A1FFC2DAE17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681D910-68A6-F50D-6435-73F82ADC201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57E6AF2-9C4F-AC2A-C15A-8BED94E330DC}"/>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itle 4">
            <a:extLst>
              <a:ext uri="{FF2B5EF4-FFF2-40B4-BE49-F238E27FC236}">
                <a16:creationId xmlns:a16="http://schemas.microsoft.com/office/drawing/2014/main" id="{1429F4C3-567D-701E-7E5F-C74D2D51CDDB}"/>
              </a:ext>
            </a:extLst>
          </p:cNvPr>
          <p:cNvSpPr>
            <a:spLocks noGrp="1"/>
          </p:cNvSpPr>
          <p:nvPr>
            <p:ph type="title"/>
          </p:nvPr>
        </p:nvSpPr>
        <p:spPr>
          <a:xfrm>
            <a:off x="512064" y="464419"/>
            <a:ext cx="10515600" cy="676656"/>
          </a:xfrm>
        </p:spPr>
        <p:txBody>
          <a:bodyPr/>
          <a:lstStyle/>
          <a:p>
            <a:r>
              <a:rPr lang="en-US" dirty="0"/>
              <a:t>Description for OPENMP code:</a:t>
            </a:r>
          </a:p>
        </p:txBody>
      </p:sp>
      <p:sp>
        <p:nvSpPr>
          <p:cNvPr id="6" name="Content Placeholder 5">
            <a:extLst>
              <a:ext uri="{FF2B5EF4-FFF2-40B4-BE49-F238E27FC236}">
                <a16:creationId xmlns:a16="http://schemas.microsoft.com/office/drawing/2014/main" id="{C5BB9E7A-FF41-6D5A-BE7D-D8FE47C4783F}"/>
              </a:ext>
            </a:extLst>
          </p:cNvPr>
          <p:cNvSpPr>
            <a:spLocks noGrp="1"/>
          </p:cNvSpPr>
          <p:nvPr>
            <p:ph idx="1"/>
          </p:nvPr>
        </p:nvSpPr>
        <p:spPr>
          <a:xfrm>
            <a:off x="0" y="1141075"/>
            <a:ext cx="11824475" cy="4575850"/>
          </a:xfrm>
        </p:spPr>
        <p:txBody>
          <a:bodyPr>
            <a:noAutofit/>
          </a:bodyPr>
          <a:lstStyle/>
          <a:p>
            <a:r>
              <a:rPr lang="en-US" sz="2000" dirty="0"/>
              <a:t>Parallelization is achieved using the OpenMP library, which allows the program to utilize multiple threads and distribute the workload among them, thus speeding up the execution. The parallelized part of the code is the </a:t>
            </a:r>
            <a:r>
              <a:rPr lang="en-US" sz="2000" dirty="0" err="1"/>
              <a:t>GenerateMaze</a:t>
            </a:r>
            <a:r>
              <a:rPr lang="en-US" sz="2000" dirty="0"/>
              <a:t>() function, which has an OpenMP directive #pragma </a:t>
            </a:r>
            <a:r>
              <a:rPr lang="en-US" sz="2000" dirty="0" err="1"/>
              <a:t>omp</a:t>
            </a:r>
            <a:r>
              <a:rPr lang="en-US" sz="2000" dirty="0"/>
              <a:t> parallel. This directive instructs the compiler to create a parallel region where multiple threads will execute the same code </a:t>
            </a:r>
            <a:r>
              <a:rPr lang="en-US" sz="2000" dirty="0" err="1"/>
              <a:t>simultaneously.The</a:t>
            </a:r>
            <a:r>
              <a:rPr lang="en-US" sz="2000" dirty="0"/>
              <a:t> maze is divided into equal sections, with each thread responsible for generating a section of the maze. The number of threads is determined by the OpenMP runtime and can be influenced by environment variables or API </a:t>
            </a:r>
            <a:r>
              <a:rPr lang="en-US" sz="2000" dirty="0" err="1"/>
              <a:t>calls.To</a:t>
            </a:r>
            <a:r>
              <a:rPr lang="en-US" sz="2000" dirty="0"/>
              <a:t> avoid race conditions, each thread has its own local variables for the current point and the number of cells it has visited. After each thread finishes its section of the maze, the final maze is a combination of all sections created by different </a:t>
            </a:r>
            <a:r>
              <a:rPr lang="en-US" sz="2000" dirty="0" err="1"/>
              <a:t>threads.The</a:t>
            </a:r>
            <a:r>
              <a:rPr lang="en-US" sz="2000" dirty="0"/>
              <a:t> rest of the code is responsible for initializing the maze, generating random start and end points, rendering the maze into a bitmap, and saving the bitmap to a file. </a:t>
            </a:r>
            <a:r>
              <a:rPr lang="en-US" sz="2000"/>
              <a:t>These parts of the code are not parallelized, as they are either not suitable for parallelism (e.g., file I/O) or the performance gain would be minimal.</a:t>
            </a:r>
            <a:endParaRPr lang="en-US" sz="2000" dirty="0"/>
          </a:p>
        </p:txBody>
      </p:sp>
    </p:spTree>
    <p:extLst>
      <p:ext uri="{BB962C8B-B14F-4D97-AF65-F5344CB8AC3E}">
        <p14:creationId xmlns:p14="http://schemas.microsoft.com/office/powerpoint/2010/main" val="80761416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{6CEDD10D-0E24-4F7A-B4F4-AC946C4BA201}tf11964407_win32</Template>
  <TotalTime>42</TotalTime>
  <Words>1903</Words>
  <Application>Microsoft Office PowerPoint</Application>
  <PresentationFormat>Widescreen</PresentationFormat>
  <Paragraphs>115</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Gill Sans Nova</vt:lpstr>
      <vt:lpstr>Gill Sans Nova Light</vt:lpstr>
      <vt:lpstr>Sagona Book</vt:lpstr>
      <vt:lpstr>Office Theme</vt:lpstr>
      <vt:lpstr>Maze Generation</vt:lpstr>
      <vt:lpstr>Introduction</vt:lpstr>
      <vt:lpstr>Level of parallelism:</vt:lpstr>
      <vt:lpstr>PowerPoint Presentation</vt:lpstr>
      <vt:lpstr>Parallel Techniques:</vt:lpstr>
      <vt:lpstr>The techniques used in OPENMP to create parallel implementation</vt:lpstr>
      <vt:lpstr>The techniques used in MPI to create parallel implementation</vt:lpstr>
      <vt:lpstr>The techniques used in CUDA to create parallel implementation</vt:lpstr>
      <vt:lpstr>Description for OPENMP code:</vt:lpstr>
      <vt:lpstr>Description for CUDA Code:</vt:lpstr>
      <vt:lpstr>Description of MPI Code</vt:lpstr>
      <vt:lpstr>The Articles Used</vt:lpstr>
      <vt:lpstr>According to these articles, a significant increase in the speedup factor was shown using OpenMp , MPI and Cuda. But we achieved a slightly different results as shown below.</vt:lpstr>
      <vt:lpstr> The Results of each implementation:</vt:lpstr>
      <vt:lpstr>Conclusion:</vt:lpstr>
      <vt:lpstr>Link of the Code: https://github.com/IbrahimKotob/Parallelizing-Maze-Generation</vt:lpstr>
      <vt:lpstr>The Work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Generation</dc:title>
  <dc:creator>Lama Al Sheikh</dc:creator>
  <cp:lastModifiedBy>Lama Al Sheikh</cp:lastModifiedBy>
  <cp:revision>10</cp:revision>
  <dcterms:created xsi:type="dcterms:W3CDTF">2023-05-02T06:46:56Z</dcterms:created>
  <dcterms:modified xsi:type="dcterms:W3CDTF">2023-05-02T07:29:56Z</dcterms:modified>
</cp:coreProperties>
</file>