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68" r:id="rId5"/>
    <p:sldId id="310" r:id="rId6"/>
    <p:sldId id="314" r:id="rId7"/>
    <p:sldId id="311" r:id="rId8"/>
    <p:sldId id="312" r:id="rId9"/>
    <p:sldId id="313" r:id="rId10"/>
    <p:sldId id="320" r:id="rId11"/>
    <p:sldId id="321" r:id="rId12"/>
    <p:sldId id="322" r:id="rId13"/>
    <p:sldId id="315" r:id="rId14"/>
    <p:sldId id="326" r:id="rId15"/>
    <p:sldId id="325" r:id="rId16"/>
    <p:sldId id="324" r:id="rId17"/>
    <p:sldId id="32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030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0428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6334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947672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50283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2046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06510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0170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t>3/21/2023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531849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317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525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982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8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2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90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092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9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3/21/2023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5787076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8000" dirty="0"/>
              <a:t>Maze Generation and solving Algorithm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85000" lnSpcReduction="20000"/>
          </a:bodyPr>
          <a:lstStyle/>
          <a:p>
            <a:r>
              <a:rPr lang="en-US" sz="2400" dirty="0">
                <a:solidFill>
                  <a:schemeClr val="tx1">
                    <a:lumMod val="85000"/>
                    <a:lumOff val="15000"/>
                  </a:schemeClr>
                </a:solidFill>
              </a:rPr>
              <a:t>By: Ibrahim al-</a:t>
            </a:r>
            <a:r>
              <a:rPr lang="en-US" sz="2400" dirty="0" err="1">
                <a:solidFill>
                  <a:schemeClr val="tx1">
                    <a:lumMod val="85000"/>
                    <a:lumOff val="15000"/>
                  </a:schemeClr>
                </a:solidFill>
              </a:rPr>
              <a:t>kotob</a:t>
            </a:r>
            <a:endParaRPr lang="en-US" sz="2400" dirty="0">
              <a:solidFill>
                <a:schemeClr val="tx1">
                  <a:lumMod val="85000"/>
                  <a:lumOff val="15000"/>
                </a:schemeClr>
              </a:solidFill>
            </a:endParaRPr>
          </a:p>
          <a:p>
            <a:r>
              <a:rPr lang="en-US" dirty="0">
                <a:solidFill>
                  <a:schemeClr val="tx1">
                    <a:lumMod val="85000"/>
                    <a:lumOff val="15000"/>
                  </a:schemeClr>
                </a:solidFill>
              </a:rPr>
              <a:t>Tamer </a:t>
            </a:r>
            <a:r>
              <a:rPr lang="en-US" dirty="0" err="1">
                <a:solidFill>
                  <a:schemeClr val="tx1">
                    <a:lumMod val="85000"/>
                    <a:lumOff val="15000"/>
                  </a:schemeClr>
                </a:solidFill>
              </a:rPr>
              <a:t>kobba</a:t>
            </a:r>
            <a:endParaRPr lang="en-US" dirty="0">
              <a:solidFill>
                <a:schemeClr val="tx1">
                  <a:lumMod val="85000"/>
                  <a:lumOff val="15000"/>
                </a:schemeClr>
              </a:solidFill>
            </a:endParaRPr>
          </a:p>
          <a:p>
            <a:r>
              <a:rPr lang="en-US" sz="2400" dirty="0">
                <a:solidFill>
                  <a:schemeClr val="tx1">
                    <a:lumMod val="85000"/>
                    <a:lumOff val="15000"/>
                  </a:schemeClr>
                </a:solidFill>
              </a:rPr>
              <a:t>Lama al sheikh</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FF82-63EF-B3F5-57B5-440B738306CC}"/>
              </a:ext>
            </a:extLst>
          </p:cNvPr>
          <p:cNvSpPr>
            <a:spLocks noGrp="1"/>
          </p:cNvSpPr>
          <p:nvPr>
            <p:ph type="title"/>
          </p:nvPr>
        </p:nvSpPr>
        <p:spPr>
          <a:xfrm>
            <a:off x="1066800" y="2339992"/>
            <a:ext cx="10058400" cy="1450757"/>
          </a:xfrm>
        </p:spPr>
        <p:txBody>
          <a:bodyPr/>
          <a:lstStyle/>
          <a:p>
            <a:pPr algn="ctr"/>
            <a:r>
              <a:rPr lang="en-US" dirty="0"/>
              <a:t>Parallel Approach</a:t>
            </a:r>
          </a:p>
        </p:txBody>
      </p:sp>
    </p:spTree>
    <p:extLst>
      <p:ext uri="{BB962C8B-B14F-4D97-AF65-F5344CB8AC3E}">
        <p14:creationId xmlns:p14="http://schemas.microsoft.com/office/powerpoint/2010/main" val="418736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F859F-28D9-5017-9A69-21D330931452}"/>
              </a:ext>
            </a:extLst>
          </p:cNvPr>
          <p:cNvSpPr>
            <a:spLocks noGrp="1"/>
          </p:cNvSpPr>
          <p:nvPr>
            <p:ph type="title"/>
          </p:nvPr>
        </p:nvSpPr>
        <p:spPr/>
        <p:txBody>
          <a:bodyPr/>
          <a:lstStyle/>
          <a:p>
            <a:r>
              <a:rPr lang="en-US" dirty="0"/>
              <a:t>Parallelize Kruskal's algorithm:</a:t>
            </a:r>
          </a:p>
        </p:txBody>
      </p:sp>
      <p:sp>
        <p:nvSpPr>
          <p:cNvPr id="4" name="Content Placeholder 3">
            <a:extLst>
              <a:ext uri="{FF2B5EF4-FFF2-40B4-BE49-F238E27FC236}">
                <a16:creationId xmlns:a16="http://schemas.microsoft.com/office/drawing/2014/main" id="{03F2331A-AC9A-D8EF-C321-88A183964AD9}"/>
              </a:ext>
            </a:extLst>
          </p:cNvPr>
          <p:cNvSpPr>
            <a:spLocks noGrp="1"/>
          </p:cNvSpPr>
          <p:nvPr>
            <p:ph idx="1"/>
          </p:nvPr>
        </p:nvSpPr>
        <p:spPr/>
        <p:txBody>
          <a:bodyPr/>
          <a:lstStyle/>
          <a:p>
            <a:r>
              <a:rPr lang="en-US" dirty="0"/>
              <a:t>Kruskal's algorithm generates the maze by randomly selecting edges and adding them to the maze, while ensuring that no cycles are formed. You can parallelize this process by partitioning the edges into multiple sets and processing each set in parallel. Once each set has been processed, you can merge the resulting mazes together. This approach can be efficient if the number of edges is very large.</a:t>
            </a:r>
          </a:p>
        </p:txBody>
      </p:sp>
    </p:spTree>
    <p:extLst>
      <p:ext uri="{BB962C8B-B14F-4D97-AF65-F5344CB8AC3E}">
        <p14:creationId xmlns:p14="http://schemas.microsoft.com/office/powerpoint/2010/main" val="419572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5A0362-9F76-1430-504C-31387B696787}"/>
              </a:ext>
            </a:extLst>
          </p:cNvPr>
          <p:cNvSpPr>
            <a:spLocks noGrp="1"/>
          </p:cNvSpPr>
          <p:nvPr>
            <p:ph type="title"/>
          </p:nvPr>
        </p:nvSpPr>
        <p:spPr/>
        <p:txBody>
          <a:bodyPr/>
          <a:lstStyle/>
          <a:p>
            <a:r>
              <a:rPr lang="en-US" dirty="0"/>
              <a:t>Parallelize A* algorithm:</a:t>
            </a:r>
          </a:p>
        </p:txBody>
      </p:sp>
      <p:sp>
        <p:nvSpPr>
          <p:cNvPr id="4" name="Content Placeholder 3">
            <a:extLst>
              <a:ext uri="{FF2B5EF4-FFF2-40B4-BE49-F238E27FC236}">
                <a16:creationId xmlns:a16="http://schemas.microsoft.com/office/drawing/2014/main" id="{D0FC9EC8-C76F-F05E-7837-54EA98B3323F}"/>
              </a:ext>
            </a:extLst>
          </p:cNvPr>
          <p:cNvSpPr>
            <a:spLocks noGrp="1"/>
          </p:cNvSpPr>
          <p:nvPr>
            <p:ph idx="1"/>
          </p:nvPr>
        </p:nvSpPr>
        <p:spPr/>
        <p:txBody>
          <a:bodyPr/>
          <a:lstStyle/>
          <a:p>
            <a:r>
              <a:rPr lang="en-US" dirty="0"/>
              <a:t>The A* algorithm finds the shortest path from the start to the end of the maze by exploring the maze using a heuristic function. You can parallelize this process by dividing the maze into multiple regions and processing each region in parallel. Each region can be explored using its own instance of the A* algorithm, and the resulting paths can be combined to find the shortest path through the entire maze.</a:t>
            </a:r>
          </a:p>
        </p:txBody>
      </p:sp>
    </p:spTree>
    <p:extLst>
      <p:ext uri="{BB962C8B-B14F-4D97-AF65-F5344CB8AC3E}">
        <p14:creationId xmlns:p14="http://schemas.microsoft.com/office/powerpoint/2010/main" val="136785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23F38-3A9C-259A-D38D-0E8659035FF5}"/>
              </a:ext>
            </a:extLst>
          </p:cNvPr>
          <p:cNvSpPr>
            <a:spLocks noGrp="1"/>
          </p:cNvSpPr>
          <p:nvPr>
            <p:ph type="title"/>
          </p:nvPr>
        </p:nvSpPr>
        <p:spPr/>
        <p:txBody>
          <a:bodyPr>
            <a:normAutofit/>
          </a:bodyPr>
          <a:lstStyle/>
          <a:p>
            <a:r>
              <a:rPr lang="en-US" dirty="0"/>
              <a:t>How we divide the work?</a:t>
            </a:r>
          </a:p>
        </p:txBody>
      </p:sp>
      <p:sp>
        <p:nvSpPr>
          <p:cNvPr id="5" name="Content Placeholder 4">
            <a:extLst>
              <a:ext uri="{FF2B5EF4-FFF2-40B4-BE49-F238E27FC236}">
                <a16:creationId xmlns:a16="http://schemas.microsoft.com/office/drawing/2014/main" id="{9246D623-0250-DEC4-5E7E-13B00EF5617B}"/>
              </a:ext>
            </a:extLst>
          </p:cNvPr>
          <p:cNvSpPr>
            <a:spLocks noGrp="1"/>
          </p:cNvSpPr>
          <p:nvPr>
            <p:ph idx="1"/>
          </p:nvPr>
        </p:nvSpPr>
        <p:spPr/>
        <p:txBody>
          <a:bodyPr/>
          <a:lstStyle/>
          <a:p>
            <a:r>
              <a:rPr lang="en-US" dirty="0"/>
              <a:t>Lama will do the a* parallelizing.</a:t>
            </a:r>
          </a:p>
          <a:p>
            <a:r>
              <a:rPr lang="en-US" dirty="0"/>
              <a:t>Ibrahim will do the Kruskal parallelizing.</a:t>
            </a:r>
          </a:p>
          <a:p>
            <a:r>
              <a:rPr lang="en-US" dirty="0"/>
              <a:t>Tamer will combine both approaches and test it.</a:t>
            </a:r>
          </a:p>
        </p:txBody>
      </p:sp>
    </p:spTree>
    <p:extLst>
      <p:ext uri="{BB962C8B-B14F-4D97-AF65-F5344CB8AC3E}">
        <p14:creationId xmlns:p14="http://schemas.microsoft.com/office/powerpoint/2010/main" val="202939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02C9-4E38-14FC-D404-A52559B62CCF}"/>
              </a:ext>
            </a:extLst>
          </p:cNvPr>
          <p:cNvSpPr>
            <a:spLocks noGrp="1"/>
          </p:cNvSpPr>
          <p:nvPr>
            <p:ph type="title"/>
          </p:nvPr>
        </p:nvSpPr>
        <p:spPr/>
        <p:txBody>
          <a:bodyPr/>
          <a:lstStyle/>
          <a:p>
            <a:pPr algn="l"/>
            <a:r>
              <a:rPr lang="en-US" dirty="0"/>
              <a:t>References:</a:t>
            </a:r>
          </a:p>
        </p:txBody>
      </p:sp>
      <p:sp>
        <p:nvSpPr>
          <p:cNvPr id="3" name="Text Placeholder 2">
            <a:extLst>
              <a:ext uri="{FF2B5EF4-FFF2-40B4-BE49-F238E27FC236}">
                <a16:creationId xmlns:a16="http://schemas.microsoft.com/office/drawing/2014/main" id="{A3BBD5C4-AECA-0440-F0E4-648F81BA41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780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t>What is maze generation?</a:t>
            </a:r>
          </a:p>
        </p:txBody>
      </p:sp>
      <p:pic>
        <p:nvPicPr>
          <p:cNvPr id="4" name="Picture 3" descr="A picture containing qr code&#10;&#10;Description automatically generated">
            <a:extLst>
              <a:ext uri="{FF2B5EF4-FFF2-40B4-BE49-F238E27FC236}">
                <a16:creationId xmlns:a16="http://schemas.microsoft.com/office/drawing/2014/main" id="{CC5F37AB-149A-EE30-FD4B-8741663CDFB3}"/>
              </a:ext>
            </a:extLst>
          </p:cNvPr>
          <p:cNvPicPr>
            <a:picLocks noChangeAspect="1"/>
          </p:cNvPicPr>
          <p:nvPr/>
        </p:nvPicPr>
        <p:blipFill>
          <a:blip r:embed="rId2"/>
          <a:stretch>
            <a:fillRect/>
          </a:stretch>
        </p:blipFill>
        <p:spPr>
          <a:xfrm>
            <a:off x="4138863" y="1977189"/>
            <a:ext cx="4355432" cy="4355432"/>
          </a:xfrm>
          <a:prstGeom prst="rect">
            <a:avLst/>
          </a:prstGeom>
        </p:spPr>
      </p:pic>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5E35-A31B-CAB3-4B2F-FDA13EED7E79}"/>
              </a:ext>
            </a:extLst>
          </p:cNvPr>
          <p:cNvSpPr>
            <a:spLocks noGrp="1"/>
          </p:cNvSpPr>
          <p:nvPr>
            <p:ph type="title"/>
          </p:nvPr>
        </p:nvSpPr>
        <p:spPr>
          <a:xfrm>
            <a:off x="1257701" y="2516455"/>
            <a:ext cx="10058400" cy="1450757"/>
          </a:xfrm>
        </p:spPr>
        <p:txBody>
          <a:bodyPr/>
          <a:lstStyle/>
          <a:p>
            <a:pPr algn="ctr"/>
            <a:r>
              <a:rPr lang="en-US" dirty="0"/>
              <a:t>Sequential Approach</a:t>
            </a:r>
          </a:p>
        </p:txBody>
      </p:sp>
    </p:spTree>
    <p:extLst>
      <p:ext uri="{BB962C8B-B14F-4D97-AF65-F5344CB8AC3E}">
        <p14:creationId xmlns:p14="http://schemas.microsoft.com/office/powerpoint/2010/main" val="41736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4427-FF19-D7AF-42D5-8210A05B3D15}"/>
              </a:ext>
            </a:extLst>
          </p:cNvPr>
          <p:cNvSpPr>
            <a:spLocks noGrp="1"/>
          </p:cNvSpPr>
          <p:nvPr>
            <p:ph type="title"/>
          </p:nvPr>
        </p:nvSpPr>
        <p:spPr/>
        <p:txBody>
          <a:bodyPr/>
          <a:lstStyle/>
          <a:p>
            <a:r>
              <a:rPr lang="en-US" dirty="0"/>
              <a:t>Algorithms used to solve it</a:t>
            </a:r>
          </a:p>
        </p:txBody>
      </p:sp>
      <p:sp>
        <p:nvSpPr>
          <p:cNvPr id="3" name="Content Placeholder 2">
            <a:extLst>
              <a:ext uri="{FF2B5EF4-FFF2-40B4-BE49-F238E27FC236}">
                <a16:creationId xmlns:a16="http://schemas.microsoft.com/office/drawing/2014/main" id="{BFBCCB0C-B151-56D8-B2C5-91B5218D5B1B}"/>
              </a:ext>
            </a:extLst>
          </p:cNvPr>
          <p:cNvSpPr>
            <a:spLocks noGrp="1"/>
          </p:cNvSpPr>
          <p:nvPr>
            <p:ph idx="1"/>
          </p:nvPr>
        </p:nvSpPr>
        <p:spPr/>
        <p:txBody>
          <a:bodyPr/>
          <a:lstStyle/>
          <a:p>
            <a:r>
              <a:rPr lang="en-US" dirty="0"/>
              <a:t>Maze Generation(Kruskal’s)</a:t>
            </a:r>
          </a:p>
          <a:p>
            <a:r>
              <a:rPr lang="en-US" dirty="0"/>
              <a:t> Maze Searching and Solving (A*)</a:t>
            </a:r>
          </a:p>
          <a:p>
            <a:pPr marL="0" indent="0">
              <a:buNone/>
            </a:pPr>
            <a:endParaRPr lang="en-US" dirty="0"/>
          </a:p>
        </p:txBody>
      </p:sp>
    </p:spTree>
    <p:extLst>
      <p:ext uri="{BB962C8B-B14F-4D97-AF65-F5344CB8AC3E}">
        <p14:creationId xmlns:p14="http://schemas.microsoft.com/office/powerpoint/2010/main" val="27267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EDB64E-A1B8-2F2A-2F9D-F4E099A14D08}"/>
              </a:ext>
            </a:extLst>
          </p:cNvPr>
          <p:cNvSpPr>
            <a:spLocks noGrp="1"/>
          </p:cNvSpPr>
          <p:nvPr>
            <p:ph type="title"/>
          </p:nvPr>
        </p:nvSpPr>
        <p:spPr/>
        <p:txBody>
          <a:bodyPr/>
          <a:lstStyle/>
          <a:p>
            <a:r>
              <a:rPr lang="en-US" dirty="0"/>
              <a:t>Maze Generation Algorithm</a:t>
            </a:r>
          </a:p>
        </p:txBody>
      </p:sp>
      <p:sp>
        <p:nvSpPr>
          <p:cNvPr id="5" name="Content Placeholder 4">
            <a:extLst>
              <a:ext uri="{FF2B5EF4-FFF2-40B4-BE49-F238E27FC236}">
                <a16:creationId xmlns:a16="http://schemas.microsoft.com/office/drawing/2014/main" id="{7576BFC8-ACB7-DA7B-8E05-522A8BBFA95E}"/>
              </a:ext>
            </a:extLst>
          </p:cNvPr>
          <p:cNvSpPr>
            <a:spLocks noGrp="1"/>
          </p:cNvSpPr>
          <p:nvPr>
            <p:ph idx="1"/>
          </p:nvPr>
        </p:nvSpPr>
        <p:spPr/>
        <p:txBody>
          <a:bodyPr/>
          <a:lstStyle/>
          <a:p>
            <a:pPr>
              <a:buFont typeface="Wingdings" panose="05000000000000000000" pitchFamily="2" charset="2"/>
              <a:buChar char="q"/>
            </a:pPr>
            <a:r>
              <a:rPr lang="en-US" dirty="0"/>
              <a:t> We are using Matrix to create a maze </a:t>
            </a:r>
          </a:p>
          <a:p>
            <a:pPr>
              <a:buFont typeface="Wingdings" panose="05000000000000000000" pitchFamily="2" charset="2"/>
              <a:buChar char="q"/>
            </a:pPr>
            <a:r>
              <a:rPr lang="en-US" dirty="0"/>
              <a:t> Every 1 is a wall</a:t>
            </a:r>
          </a:p>
          <a:p>
            <a:pPr>
              <a:buFont typeface="Wingdings" panose="05000000000000000000" pitchFamily="2" charset="2"/>
              <a:buChar char="q"/>
            </a:pPr>
            <a:r>
              <a:rPr lang="en-US" dirty="0"/>
              <a:t> Every 0 is a path</a:t>
            </a:r>
          </a:p>
        </p:txBody>
      </p:sp>
      <p:sp>
        <p:nvSpPr>
          <p:cNvPr id="6" name="Text Placeholder 5">
            <a:extLst>
              <a:ext uri="{FF2B5EF4-FFF2-40B4-BE49-F238E27FC236}">
                <a16:creationId xmlns:a16="http://schemas.microsoft.com/office/drawing/2014/main" id="{72D19EF2-900D-110D-AC93-A0C621C77D07}"/>
              </a:ext>
            </a:extLst>
          </p:cNvPr>
          <p:cNvSpPr>
            <a:spLocks noGrp="1"/>
          </p:cNvSpPr>
          <p:nvPr>
            <p:ph type="body" sz="half" idx="2"/>
          </p:nvPr>
        </p:nvSpPr>
        <p:spPr/>
        <p:txBody>
          <a:bodyPr/>
          <a:lstStyle/>
          <a:p>
            <a:r>
              <a:rPr lang="en-US" dirty="0"/>
              <a:t>Sequential Approach</a:t>
            </a:r>
          </a:p>
        </p:txBody>
      </p:sp>
    </p:spTree>
    <p:extLst>
      <p:ext uri="{BB962C8B-B14F-4D97-AF65-F5344CB8AC3E}">
        <p14:creationId xmlns:p14="http://schemas.microsoft.com/office/powerpoint/2010/main" val="231839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F2DCBF-677C-8E5C-35CC-D9C182BFA1A4}"/>
              </a:ext>
            </a:extLst>
          </p:cNvPr>
          <p:cNvSpPr>
            <a:spLocks noGrp="1"/>
          </p:cNvSpPr>
          <p:nvPr>
            <p:ph type="title"/>
          </p:nvPr>
        </p:nvSpPr>
        <p:spPr/>
        <p:txBody>
          <a:bodyPr/>
          <a:lstStyle/>
          <a:p>
            <a:r>
              <a:rPr lang="en-US" dirty="0"/>
              <a:t>Maze Solving Algorithm:</a:t>
            </a:r>
            <a:br>
              <a:rPr lang="en-US" dirty="0"/>
            </a:br>
            <a:r>
              <a:rPr lang="en-US" dirty="0"/>
              <a:t>Sequential approach</a:t>
            </a:r>
          </a:p>
        </p:txBody>
      </p:sp>
      <p:pic>
        <p:nvPicPr>
          <p:cNvPr id="8" name="Content Placeholder 7">
            <a:extLst>
              <a:ext uri="{FF2B5EF4-FFF2-40B4-BE49-F238E27FC236}">
                <a16:creationId xmlns:a16="http://schemas.microsoft.com/office/drawing/2014/main" id="{F5749255-2A91-3D13-213B-B1B48BCA5231}"/>
              </a:ext>
            </a:extLst>
          </p:cNvPr>
          <p:cNvPicPr>
            <a:picLocks noGrp="1" noChangeAspect="1"/>
          </p:cNvPicPr>
          <p:nvPr>
            <p:ph idx="1"/>
          </p:nvPr>
        </p:nvPicPr>
        <p:blipFill rotWithShape="1">
          <a:blip r:embed="rId2"/>
          <a:srcRect l="29874" t="19444" r="6062" b="6334"/>
          <a:stretch/>
        </p:blipFill>
        <p:spPr>
          <a:xfrm>
            <a:off x="3047999" y="2662989"/>
            <a:ext cx="4283242" cy="2791327"/>
          </a:xfrm>
        </p:spPr>
      </p:pic>
    </p:spTree>
    <p:extLst>
      <p:ext uri="{BB962C8B-B14F-4D97-AF65-F5344CB8AC3E}">
        <p14:creationId xmlns:p14="http://schemas.microsoft.com/office/powerpoint/2010/main" val="341050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FAF-C7A5-E55A-4EA9-38DBB5D4A2BC}"/>
              </a:ext>
            </a:extLst>
          </p:cNvPr>
          <p:cNvSpPr>
            <a:spLocks noGrp="1"/>
          </p:cNvSpPr>
          <p:nvPr>
            <p:ph type="title"/>
          </p:nvPr>
        </p:nvSpPr>
        <p:spPr/>
        <p:txBody>
          <a:bodyPr/>
          <a:lstStyle/>
          <a:p>
            <a:r>
              <a:rPr lang="en-US" dirty="0"/>
              <a:t>Sequential Approach Solver</a:t>
            </a:r>
          </a:p>
        </p:txBody>
      </p:sp>
      <p:sp>
        <p:nvSpPr>
          <p:cNvPr id="3" name="Content Placeholder 2">
            <a:extLst>
              <a:ext uri="{FF2B5EF4-FFF2-40B4-BE49-F238E27FC236}">
                <a16:creationId xmlns:a16="http://schemas.microsoft.com/office/drawing/2014/main" id="{4DFAABBA-BAD2-2F7C-C34C-21ECF7D81550}"/>
              </a:ext>
            </a:extLst>
          </p:cNvPr>
          <p:cNvSpPr>
            <a:spLocks noGrp="1"/>
          </p:cNvSpPr>
          <p:nvPr>
            <p:ph idx="1"/>
          </p:nvPr>
        </p:nvSpPr>
        <p:spPr/>
        <p:txBody>
          <a:bodyPr>
            <a:normAutofit fontScale="92500" lnSpcReduction="10000"/>
          </a:bodyPr>
          <a:lstStyle/>
          <a:p>
            <a:r>
              <a:rPr lang="en-US" dirty="0"/>
              <a:t>Of the four algorithms that are used to solve this problem - BFS, DFS, Dijkstra's and A* - three of them (BFS, Dijkstra's, and A*) are designed to find the shortest paths in structures where there are multiple different paths available and you're interested in finding the shortest. In that sense, running BFS, Dijkstra's, and A* will all, in some sense, incur a cost overhead because you're paying for something you aren't using. Dijkstra's algorithm, in particular, should perform no better than BFS in this case. Taking any step will cost you the same amount, and the cost of maintaining a priority queue or some other structure to find the lowest-cost node in the frontier will likely cost more than a standard queue. In that sense, we can probably rule out Dijkstra's as a candidate for the fastest algorithm here.</a:t>
            </a:r>
          </a:p>
        </p:txBody>
      </p:sp>
    </p:spTree>
    <p:extLst>
      <p:ext uri="{BB962C8B-B14F-4D97-AF65-F5344CB8AC3E}">
        <p14:creationId xmlns:p14="http://schemas.microsoft.com/office/powerpoint/2010/main" val="310644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BC4F3-9A73-59A7-8E50-6759FF2B453B}"/>
              </a:ext>
            </a:extLst>
          </p:cNvPr>
          <p:cNvSpPr>
            <a:spLocks noGrp="1"/>
          </p:cNvSpPr>
          <p:nvPr>
            <p:ph idx="1"/>
          </p:nvPr>
        </p:nvSpPr>
        <p:spPr/>
        <p:txBody>
          <a:bodyPr>
            <a:normAutofit fontScale="92500" lnSpcReduction="10000"/>
          </a:bodyPr>
          <a:lstStyle/>
          <a:p>
            <a:r>
              <a:rPr lang="en-US" dirty="0"/>
              <a:t>That leaves us BFS, A*, and DFS. Let's first compare BFS and DFS.BFS expands outward from the starting location by exploring paths of progressively longer and longer lengths if there were no obstacles, you'd expect BFS to visit some constant fraction of the total spaces in the maze before finding the exit, and with obstacles present it likely to explore most, if not all, of the spaces. DFS stops as soon as it finds the exit, and it's likely to explore lots of dead ends along the way, so there's similarly a good chance that it'll explore a large fraction of the maze cells. Given the choice between the two, my bet is that DFS would be slightly faster since generally speaking the constant factor for DFS is less likely to explore most of the maze before finding the exit. Then there's DFS versus A*. That's a harder one to analyze.</a:t>
            </a:r>
          </a:p>
        </p:txBody>
      </p:sp>
    </p:spTree>
    <p:extLst>
      <p:ext uri="{BB962C8B-B14F-4D97-AF65-F5344CB8AC3E}">
        <p14:creationId xmlns:p14="http://schemas.microsoft.com/office/powerpoint/2010/main" val="384732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60204-B5A4-8535-5750-8894B61EE093}"/>
              </a:ext>
            </a:extLst>
          </p:cNvPr>
          <p:cNvSpPr>
            <a:spLocks noGrp="1"/>
          </p:cNvSpPr>
          <p:nvPr>
            <p:ph idx="1"/>
          </p:nvPr>
        </p:nvSpPr>
        <p:spPr/>
        <p:txBody>
          <a:bodyPr>
            <a:normAutofit lnSpcReduction="10000"/>
          </a:bodyPr>
          <a:lstStyle/>
          <a:p>
            <a:r>
              <a:rPr lang="en-US" dirty="0"/>
              <a:t>DFS is generally speaking a much faster algorithm than A* because of the associated overhead of maintaining distances in A*, but A* tends to search in directions that are much more likely to get you to the destination. It would probably depend on the shape of the maze. If the maze was constructed in a way that has a lot of long, twisty passageways, then A* would probably do better because it would avoid going the wrong direction until it absolutely had to, whereas DFS might spend lots of effort descending the wrong way. So we decided to choose A* to solve the maze instead just to avoid the worst case of DFS spending lots of effort descending the wrong way.</a:t>
            </a:r>
          </a:p>
        </p:txBody>
      </p:sp>
    </p:spTree>
    <p:extLst>
      <p:ext uri="{BB962C8B-B14F-4D97-AF65-F5344CB8AC3E}">
        <p14:creationId xmlns:p14="http://schemas.microsoft.com/office/powerpoint/2010/main" val="29807787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Berlin</Template>
  <TotalTime>68</TotalTime>
  <Words>730</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vt:lpstr>
      <vt:lpstr>Berlin</vt:lpstr>
      <vt:lpstr>Maze Generation and solving Algorithm</vt:lpstr>
      <vt:lpstr>What is maze generation?</vt:lpstr>
      <vt:lpstr>Sequential Approach</vt:lpstr>
      <vt:lpstr>Algorithms used to solve it</vt:lpstr>
      <vt:lpstr>Maze Generation Algorithm</vt:lpstr>
      <vt:lpstr>Maze Solving Algorithm: Sequential approach</vt:lpstr>
      <vt:lpstr>Sequential Approach Solver</vt:lpstr>
      <vt:lpstr>PowerPoint Presentation</vt:lpstr>
      <vt:lpstr>PowerPoint Presentation</vt:lpstr>
      <vt:lpstr>Parallel Approach</vt:lpstr>
      <vt:lpstr>Parallelize Kruskal's algorithm:</vt:lpstr>
      <vt:lpstr>Parallelize A* algorithm:</vt:lpstr>
      <vt:lpstr>How we divide the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Generation and solving Algorithm</dc:title>
  <dc:creator>Lama Al Sheikh</dc:creator>
  <cp:lastModifiedBy>Lama Al Sheikh</cp:lastModifiedBy>
  <cp:revision>1</cp:revision>
  <dcterms:created xsi:type="dcterms:W3CDTF">2023-03-21T07:49:20Z</dcterms:created>
  <dcterms:modified xsi:type="dcterms:W3CDTF">2023-03-21T08:57:45Z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