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Helvetica Neue" panose="020B060402020202020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7dd8d28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7dd8d28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itle">
  <p:cSld name="TITLE_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Footer">
  <p:cSld name="TITLE_2_3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1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ay Footer">
  <p:cSld name="TITLE_2_3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2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">
  <p:cSld name="CUSTO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1 Text">
  <p:cSld name="CUSTOM_5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3 Text">
  <p:cSld name="CUSTOM_4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">
  <p:cSld name="CUSTOM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1 Text">
  <p:cSld name="CUSTOM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3 Text">
  <p:cSld name="CUSTOM_1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">
  <p:cSld name="CUSTOM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Footer - Title &amp; Body">
  <p:cSld name="CUSTOM_3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id="17" name="Google Shape;17;p3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1 Text">
  <p:cSld name="CUSTOM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3 Text">
  <p:cSld name="CUSTOM_1_1_2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">
  <p:cSld name="CUSTOM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1 Text">
  <p:cSld name="CUSTOM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3 Text">
  <p:cSld name="CUSTOM_1_1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Blue">
  <p:cSld name="SECTION_HEADER_2">
    <p:bg>
      <p:bgPr>
        <a:solidFill>
          <a:srgbClr val="2196F3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64" name="Google Shape;164;p2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Red">
  <p:cSld name="SECTION_HEADER_1_3">
    <p:bg>
      <p:bgPr>
        <a:solidFill>
          <a:srgbClr val="EA433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2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Yellow">
  <p:cSld name="SECTION_HEADER_1_1_3">
    <p:bg>
      <p:bgPr>
        <a:solidFill>
          <a:srgbClr val="F4B400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8" name="Google Shape;178;p28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een">
  <p:cSld name="CUSTOM_2">
    <p:bg>
      <p:bgPr>
        <a:solidFill>
          <a:srgbClr val="34A85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84" name="Google Shape;184;p2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ay">
  <p:cSld name="SECTION_HEADER_1_1_1_1_2">
    <p:bg>
      <p:bgPr>
        <a:solidFill>
          <a:srgbClr val="999999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Footer - Title &amp; Body">
  <p:cSld name="CUSTOM_3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id="25" name="Google Shape;25;p4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with Bullets">
  <p:cSld name="One Line Title with Bullet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2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3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tx">
  <p:cSld name="TITLE_AND_BOD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1">
  <p:cSld name="Half Color Blu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ed Footer - Title &amp; Body">
  <p:cSld name="2_Red Footer - Title &amp; 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Footer - Title &amp; Body">
  <p:cSld name="CUSTOM_3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id="33" name="Google Shape;33;p5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Footer - Title &amp; Body">
  <p:cSld name="CUSTOM_3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avLst/>
            <a:gdLst/>
            <a:ahLst/>
            <a:cxnLst/>
            <a:rect l="l" t="t" r="r" b="b"/>
            <a:pathLst>
              <a:path w="363545" h="21935" extrusionOk="0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id="39" name="Google Shape;39;p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Footer - Title &amp; Body">
  <p:cSld name="CUSTOM_3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id="45" name="Google Shape;45;p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 Footer">
  <p:cSld name="TITLE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d Footer">
  <p:cSld name="TITLE_2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 Footer">
  <p:cSld name="TITLE_2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8"/>
          <p:cNvCxnSpPr>
            <a:cxnSpLocks/>
          </p:cNvCxnSpPr>
          <p:nvPr/>
        </p:nvCxnSpPr>
        <p:spPr>
          <a:xfrm>
            <a:off x="502100" y="1630725"/>
            <a:ext cx="709953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38"/>
          <p:cNvSpPr/>
          <p:nvPr/>
        </p:nvSpPr>
        <p:spPr>
          <a:xfrm>
            <a:off x="371988" y="1001044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Introdcution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1860225" y="928450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This presents the activities and estimated time for each phase of the projects</a:t>
            </a:r>
            <a:r>
              <a:rPr lang="en" sz="11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: Data Exploration, Model Development and Interpretations. 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1972019" y="1630725"/>
            <a:ext cx="3634506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Data Exploration </a:t>
            </a:r>
            <a:endParaRPr sz="18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38"/>
          <p:cNvCxnSpPr/>
          <p:nvPr/>
        </p:nvCxnSpPr>
        <p:spPr>
          <a:xfrm>
            <a:off x="371988" y="19925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8"/>
          <p:cNvCxnSpPr/>
          <p:nvPr/>
        </p:nvCxnSpPr>
        <p:spPr>
          <a:xfrm>
            <a:off x="371988" y="22973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38"/>
          <p:cNvSpPr txBox="1"/>
          <p:nvPr/>
        </p:nvSpPr>
        <p:spPr>
          <a:xfrm>
            <a:off x="502100" y="1981575"/>
            <a:ext cx="9534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Milestone</a:t>
            </a:r>
            <a:endParaRPr sz="1200" b="1" dirty="0"/>
          </a:p>
        </p:txBody>
      </p:sp>
      <p:sp>
        <p:nvSpPr>
          <p:cNvPr id="238" name="Google Shape;238;p38"/>
          <p:cNvSpPr txBox="1"/>
          <p:nvPr/>
        </p:nvSpPr>
        <p:spPr>
          <a:xfrm>
            <a:off x="1860225" y="1992550"/>
            <a:ext cx="8478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Activity</a:t>
            </a:r>
            <a:endParaRPr sz="1200" b="1" dirty="0"/>
          </a:p>
        </p:txBody>
      </p:sp>
      <p:sp>
        <p:nvSpPr>
          <p:cNvPr id="239" name="Google Shape;239;p38"/>
          <p:cNvSpPr txBox="1"/>
          <p:nvPr/>
        </p:nvSpPr>
        <p:spPr>
          <a:xfrm>
            <a:off x="3581325" y="1992550"/>
            <a:ext cx="163742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Deliverables</a:t>
            </a:r>
            <a:endParaRPr sz="1200" b="1" dirty="0"/>
          </a:p>
        </p:txBody>
      </p:sp>
      <p:sp>
        <p:nvSpPr>
          <p:cNvPr id="240" name="Google Shape;240;p38"/>
          <p:cNvSpPr txBox="1"/>
          <p:nvPr/>
        </p:nvSpPr>
        <p:spPr>
          <a:xfrm>
            <a:off x="5920400" y="1992550"/>
            <a:ext cx="143195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Estimated Time</a:t>
            </a:r>
            <a:endParaRPr sz="1200" b="1" dirty="0"/>
          </a:p>
        </p:txBody>
      </p:sp>
      <p:sp>
        <p:nvSpPr>
          <p:cNvPr id="241" name="Google Shape;241;p38"/>
          <p:cNvSpPr txBox="1"/>
          <p:nvPr/>
        </p:nvSpPr>
        <p:spPr>
          <a:xfrm>
            <a:off x="1852000" y="23294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8"/>
          <p:cNvSpPr txBox="1"/>
          <p:nvPr/>
        </p:nvSpPr>
        <p:spPr>
          <a:xfrm>
            <a:off x="1596825" y="2649450"/>
            <a:ext cx="20610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200" dirty="0"/>
              <a:t>Data Cleaning e.g.  </a:t>
            </a:r>
            <a:r>
              <a:rPr lang="en-US" sz="1200" dirty="0"/>
              <a:t>Data is converted to appropriate data types</a:t>
            </a:r>
            <a:endParaRPr sz="12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200" dirty="0"/>
              <a:t>Generate statistical summary of the data</a:t>
            </a:r>
          </a:p>
        </p:txBody>
      </p:sp>
      <p:sp>
        <p:nvSpPr>
          <p:cNvPr id="243" name="Google Shape;243;p38"/>
          <p:cNvSpPr txBox="1"/>
          <p:nvPr/>
        </p:nvSpPr>
        <p:spPr>
          <a:xfrm>
            <a:off x="3720450" y="2638575"/>
            <a:ext cx="19590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285750">
              <a:buSzPts val="900"/>
              <a:buFont typeface="Arial"/>
              <a:buChar char="●"/>
            </a:pPr>
            <a:r>
              <a:rPr lang="en-US" sz="1200" dirty="0"/>
              <a:t>Exploration in Excel, Python</a:t>
            </a:r>
          </a:p>
          <a:p>
            <a:pPr marL="457200" indent="-285750">
              <a:buSzPts val="900"/>
              <a:buFont typeface="Arial"/>
              <a:buChar char="●"/>
            </a:pPr>
            <a:endParaRPr lang="en-US" sz="1200" dirty="0"/>
          </a:p>
          <a:p>
            <a:pPr marL="457200" indent="-285750">
              <a:buSzPts val="900"/>
              <a:buFont typeface="Arial"/>
              <a:buChar char="●"/>
            </a:pPr>
            <a:r>
              <a:rPr lang="en" sz="1200" dirty="0"/>
              <a:t>Stakeholders are updated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endParaRPr lang="en" sz="12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endParaRPr lang="en" sz="1200" dirty="0"/>
          </a:p>
          <a:p>
            <a:pPr marL="171450" lvl="0" algn="l" rtl="0">
              <a:spcBef>
                <a:spcPts val="0"/>
              </a:spcBef>
              <a:spcAft>
                <a:spcPts val="0"/>
              </a:spcAft>
              <a:buSzPts val="900"/>
            </a:pPr>
            <a:endParaRPr sz="1200" dirty="0"/>
          </a:p>
        </p:txBody>
      </p:sp>
      <p:sp>
        <p:nvSpPr>
          <p:cNvPr id="244" name="Google Shape;244;p38"/>
          <p:cNvSpPr txBox="1"/>
          <p:nvPr/>
        </p:nvSpPr>
        <p:spPr>
          <a:xfrm>
            <a:off x="449300" y="2915625"/>
            <a:ext cx="1084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Milestone 1</a:t>
            </a:r>
            <a:endParaRPr sz="1200" dirty="0"/>
          </a:p>
        </p:txBody>
      </p:sp>
      <p:sp>
        <p:nvSpPr>
          <p:cNvPr id="245" name="Google Shape;245;p38"/>
          <p:cNvSpPr txBox="1"/>
          <p:nvPr/>
        </p:nvSpPr>
        <p:spPr>
          <a:xfrm>
            <a:off x="6199350" y="2902441"/>
            <a:ext cx="126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1-10 days</a:t>
            </a:r>
            <a:endParaRPr sz="1200" dirty="0"/>
          </a:p>
        </p:txBody>
      </p:sp>
      <p:sp>
        <p:nvSpPr>
          <p:cNvPr id="247" name="Google Shape;247;p38"/>
          <p:cNvSpPr txBox="1"/>
          <p:nvPr/>
        </p:nvSpPr>
        <p:spPr>
          <a:xfrm>
            <a:off x="386675" y="5714540"/>
            <a:ext cx="114752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Milestone 2</a:t>
            </a:r>
            <a:endParaRPr sz="1200" dirty="0"/>
          </a:p>
        </p:txBody>
      </p:sp>
      <p:sp>
        <p:nvSpPr>
          <p:cNvPr id="250" name="Google Shape;250;p38"/>
          <p:cNvSpPr txBox="1"/>
          <p:nvPr/>
        </p:nvSpPr>
        <p:spPr>
          <a:xfrm>
            <a:off x="6199350" y="5673251"/>
            <a:ext cx="126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7 days</a:t>
            </a:r>
            <a:endParaRPr sz="1200" dirty="0"/>
          </a:p>
        </p:txBody>
      </p:sp>
      <p:sp>
        <p:nvSpPr>
          <p:cNvPr id="251" name="Google Shape;251;p38"/>
          <p:cNvSpPr txBox="1"/>
          <p:nvPr/>
        </p:nvSpPr>
        <p:spPr>
          <a:xfrm>
            <a:off x="1852000" y="56822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8"/>
          <p:cNvSpPr txBox="1"/>
          <p:nvPr/>
        </p:nvSpPr>
        <p:spPr>
          <a:xfrm>
            <a:off x="373100" y="8113150"/>
            <a:ext cx="10824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Milestone 3</a:t>
            </a:r>
            <a:endParaRPr sz="1200" dirty="0"/>
          </a:p>
        </p:txBody>
      </p:sp>
      <p:sp>
        <p:nvSpPr>
          <p:cNvPr id="258" name="Google Shape;258;p38"/>
          <p:cNvSpPr txBox="1"/>
          <p:nvPr/>
        </p:nvSpPr>
        <p:spPr>
          <a:xfrm>
            <a:off x="1826006" y="7908944"/>
            <a:ext cx="19845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200" dirty="0"/>
              <a:t>Results are finalized</a:t>
            </a:r>
            <a:endParaRPr sz="12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200" dirty="0"/>
              <a:t>Findings are shared with stakeholders</a:t>
            </a:r>
            <a:endParaRPr sz="12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200" dirty="0"/>
              <a:t>Feedback is incorporated</a:t>
            </a:r>
            <a:endParaRPr sz="1200" dirty="0"/>
          </a:p>
        </p:txBody>
      </p:sp>
      <p:sp>
        <p:nvSpPr>
          <p:cNvPr id="259" name="Google Shape;259;p38"/>
          <p:cNvSpPr txBox="1"/>
          <p:nvPr/>
        </p:nvSpPr>
        <p:spPr>
          <a:xfrm>
            <a:off x="4116735" y="5384089"/>
            <a:ext cx="19845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200" dirty="0"/>
              <a:t>Visualizations in Power BI </a:t>
            </a:r>
            <a:endParaRPr sz="1200" dirty="0"/>
          </a:p>
        </p:txBody>
      </p:sp>
      <p:sp>
        <p:nvSpPr>
          <p:cNvPr id="260" name="Google Shape;260;p38"/>
          <p:cNvSpPr txBox="1"/>
          <p:nvPr/>
        </p:nvSpPr>
        <p:spPr>
          <a:xfrm>
            <a:off x="6088750" y="8181413"/>
            <a:ext cx="1263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 </a:t>
            </a:r>
            <a:r>
              <a:rPr lang="en" sz="1200" dirty="0"/>
              <a:t>3 days</a:t>
            </a:r>
            <a:endParaRPr sz="1200" dirty="0"/>
          </a:p>
        </p:txBody>
      </p:sp>
      <p:sp>
        <p:nvSpPr>
          <p:cNvPr id="2" name="Rectangle">
            <a:extLst>
              <a:ext uri="{FF2B5EF4-FFF2-40B4-BE49-F238E27FC236}">
                <a16:creationId xmlns:a16="http://schemas.microsoft.com/office/drawing/2014/main" id="{CE6FD43A-4ABB-4C68-31C3-3E886459B103}"/>
              </a:ext>
            </a:extLst>
          </p:cNvPr>
          <p:cNvSpPr/>
          <p:nvPr/>
        </p:nvSpPr>
        <p:spPr>
          <a:xfrm>
            <a:off x="-12475" y="1"/>
            <a:ext cx="7784875" cy="892936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Sprocket Central Pty Ltd                                                     </a:t>
            </a:r>
            <a:r>
              <a:rPr lang="en-US" sz="1600" b="1" dirty="0" err="1">
                <a:solidFill>
                  <a:srgbClr val="00B050"/>
                </a:solidFill>
              </a:rPr>
              <a:t>TheAnalyticsTeam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</a:rPr>
              <a:t>Data Insight </a:t>
            </a:r>
          </a:p>
          <a:p>
            <a:pPr algn="just"/>
            <a:endParaRPr lang="en-US" sz="1400" dirty="0"/>
          </a:p>
        </p:txBody>
      </p:sp>
      <p:cxnSp>
        <p:nvCxnSpPr>
          <p:cNvPr id="5" name="Google Shape;262;p38">
            <a:extLst>
              <a:ext uri="{FF2B5EF4-FFF2-40B4-BE49-F238E27FC236}">
                <a16:creationId xmlns:a16="http://schemas.microsoft.com/office/drawing/2014/main" id="{2D35BC2E-8546-FEAD-2BEE-E5443D611E40}"/>
              </a:ext>
            </a:extLst>
          </p:cNvPr>
          <p:cNvCxnSpPr>
            <a:cxnSpLocks/>
          </p:cNvCxnSpPr>
          <p:nvPr/>
        </p:nvCxnSpPr>
        <p:spPr>
          <a:xfrm>
            <a:off x="206250" y="4072890"/>
            <a:ext cx="7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262;p38">
            <a:extLst>
              <a:ext uri="{FF2B5EF4-FFF2-40B4-BE49-F238E27FC236}">
                <a16:creationId xmlns:a16="http://schemas.microsoft.com/office/drawing/2014/main" id="{E0C12EAA-078F-1024-2B83-159245515A60}"/>
              </a:ext>
            </a:extLst>
          </p:cNvPr>
          <p:cNvCxnSpPr/>
          <p:nvPr/>
        </p:nvCxnSpPr>
        <p:spPr>
          <a:xfrm>
            <a:off x="206250" y="4576763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234;p38">
            <a:extLst>
              <a:ext uri="{FF2B5EF4-FFF2-40B4-BE49-F238E27FC236}">
                <a16:creationId xmlns:a16="http://schemas.microsoft.com/office/drawing/2014/main" id="{D3671F06-1725-621A-FF7E-88023F8B7F80}"/>
              </a:ext>
            </a:extLst>
          </p:cNvPr>
          <p:cNvSpPr txBox="1"/>
          <p:nvPr/>
        </p:nvSpPr>
        <p:spPr>
          <a:xfrm>
            <a:off x="1972019" y="4092655"/>
            <a:ext cx="3634506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Model Development </a:t>
            </a:r>
            <a:endParaRPr sz="18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242;p38">
            <a:extLst>
              <a:ext uri="{FF2B5EF4-FFF2-40B4-BE49-F238E27FC236}">
                <a16:creationId xmlns:a16="http://schemas.microsoft.com/office/drawing/2014/main" id="{A14BD8FA-CED7-B222-19AF-B6F126B2F248}"/>
              </a:ext>
            </a:extLst>
          </p:cNvPr>
          <p:cNvSpPr txBox="1"/>
          <p:nvPr/>
        </p:nvSpPr>
        <p:spPr>
          <a:xfrm>
            <a:off x="1773600" y="4683172"/>
            <a:ext cx="206100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200" dirty="0"/>
              <a:t>Develop Hypothesis related to the business questions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200" dirty="0"/>
              <a:t>Create measures in Power BI to measure KPI.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200" dirty="0"/>
              <a:t>Perform time intelligence calclucation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200" dirty="0"/>
              <a:t>Machine Learning techniques are tested and retested for better accuracy</a:t>
            </a:r>
          </a:p>
        </p:txBody>
      </p:sp>
      <p:cxnSp>
        <p:nvCxnSpPr>
          <p:cNvPr id="11" name="Google Shape;262;p38">
            <a:extLst>
              <a:ext uri="{FF2B5EF4-FFF2-40B4-BE49-F238E27FC236}">
                <a16:creationId xmlns:a16="http://schemas.microsoft.com/office/drawing/2014/main" id="{471FE469-38C7-6112-0A36-F77C465D18EC}"/>
              </a:ext>
            </a:extLst>
          </p:cNvPr>
          <p:cNvCxnSpPr>
            <a:cxnSpLocks/>
          </p:cNvCxnSpPr>
          <p:nvPr/>
        </p:nvCxnSpPr>
        <p:spPr>
          <a:xfrm>
            <a:off x="449300" y="7831050"/>
            <a:ext cx="7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62;p38">
            <a:extLst>
              <a:ext uri="{FF2B5EF4-FFF2-40B4-BE49-F238E27FC236}">
                <a16:creationId xmlns:a16="http://schemas.microsoft.com/office/drawing/2014/main" id="{0924BB57-1034-1E40-B303-F02BDE0842B0}"/>
              </a:ext>
            </a:extLst>
          </p:cNvPr>
          <p:cNvCxnSpPr>
            <a:cxnSpLocks/>
          </p:cNvCxnSpPr>
          <p:nvPr/>
        </p:nvCxnSpPr>
        <p:spPr>
          <a:xfrm>
            <a:off x="358633" y="7407014"/>
            <a:ext cx="7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34;p38">
            <a:extLst>
              <a:ext uri="{FF2B5EF4-FFF2-40B4-BE49-F238E27FC236}">
                <a16:creationId xmlns:a16="http://schemas.microsoft.com/office/drawing/2014/main" id="{7F52C2C3-13C4-D4C7-110E-6E5AC0590353}"/>
              </a:ext>
            </a:extLst>
          </p:cNvPr>
          <p:cNvSpPr txBox="1"/>
          <p:nvPr/>
        </p:nvSpPr>
        <p:spPr>
          <a:xfrm>
            <a:off x="1596825" y="7351300"/>
            <a:ext cx="3634506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Interpretation </a:t>
            </a:r>
            <a:endParaRPr sz="18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259;p38">
            <a:extLst>
              <a:ext uri="{FF2B5EF4-FFF2-40B4-BE49-F238E27FC236}">
                <a16:creationId xmlns:a16="http://schemas.microsoft.com/office/drawing/2014/main" id="{0D707FD6-F280-0C50-1612-C28D20A47156}"/>
              </a:ext>
            </a:extLst>
          </p:cNvPr>
          <p:cNvSpPr txBox="1"/>
          <p:nvPr/>
        </p:nvSpPr>
        <p:spPr>
          <a:xfrm>
            <a:off x="3935900" y="8120842"/>
            <a:ext cx="19845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200" dirty="0"/>
              <a:t>Stakeholders Engagement</a:t>
            </a: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128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Roboto</vt:lpstr>
      <vt:lpstr>Arial</vt:lpstr>
      <vt:lpstr>Helvetica Neue</vt:lpstr>
      <vt:lpstr>Open Sans</vt:lpstr>
      <vt:lpstr>Global Master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AMAKYE</dc:creator>
  <cp:lastModifiedBy>LOUIS AMAKYE</cp:lastModifiedBy>
  <cp:revision>3</cp:revision>
  <dcterms:modified xsi:type="dcterms:W3CDTF">2023-05-18T14:04:40Z</dcterms:modified>
</cp:coreProperties>
</file>