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varScale="1">
        <p:scale>
          <a:sx n="73" d="100"/>
          <a:sy n="73"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21511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256639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227534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370967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15105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DAABE4E-CADE-4A0C-8A95-86591F47B5C3}" type="datetimeFigureOut">
              <a:rPr lang="de-DE" smtClean="0"/>
              <a:t>03.07.2019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96179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DAABE4E-CADE-4A0C-8A95-86591F47B5C3}" type="datetimeFigureOut">
              <a:rPr lang="de-DE" smtClean="0"/>
              <a:t>03.07.2019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143035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FDAABE4E-CADE-4A0C-8A95-86591F47B5C3}" type="datetimeFigureOut">
              <a:rPr lang="de-DE" smtClean="0"/>
              <a:t>03.07.2019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74140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DAABE4E-CADE-4A0C-8A95-86591F47B5C3}" type="datetimeFigureOut">
              <a:rPr lang="de-DE" smtClean="0"/>
              <a:t>03.07.2019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395608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DAABE4E-CADE-4A0C-8A95-86591F47B5C3}" type="datetimeFigureOut">
              <a:rPr lang="de-DE" smtClean="0"/>
              <a:t>03.07.2019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310364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DAABE4E-CADE-4A0C-8A95-86591F47B5C3}" type="datetimeFigureOut">
              <a:rPr lang="de-DE" smtClean="0"/>
              <a:t>03.07.2019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57530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ABE4E-CADE-4A0C-8A95-86591F47B5C3}" type="datetimeFigureOut">
              <a:rPr lang="de-DE" smtClean="0"/>
              <a:t>03.07.2019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EBAA0-567D-4874-AB4C-C9384F534512}" type="slidenum">
              <a:rPr lang="de-DE" smtClean="0"/>
              <a:t>‹Nr.›</a:t>
            </a:fld>
            <a:endParaRPr lang="de-DE"/>
          </a:p>
        </p:txBody>
      </p:sp>
    </p:spTree>
    <p:extLst>
      <p:ext uri="{BB962C8B-B14F-4D97-AF65-F5344CB8AC3E}">
        <p14:creationId xmlns:p14="http://schemas.microsoft.com/office/powerpoint/2010/main" val="429450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tats.stackexchange.com/questions/331162/feature-extraction-freezing-convolutional-base-vs-training-on-extracted-featu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ConvNets</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605239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82224" y="1188016"/>
            <a:ext cx="5392783" cy="4351338"/>
          </a:xfrm>
        </p:spPr>
        <p:txBody>
          <a:bodyPr/>
          <a:lstStyle/>
          <a:p>
            <a:r>
              <a:rPr lang="en-US" dirty="0" err="1" smtClean="0"/>
              <a:t>total_params</a:t>
            </a:r>
            <a:r>
              <a:rPr lang="en-US" dirty="0" smtClean="0"/>
              <a:t> =</a:t>
            </a:r>
            <a:br>
              <a:rPr lang="en-US" dirty="0" smtClean="0"/>
            </a:br>
            <a:r>
              <a:rPr lang="en-US" b="1" dirty="0" smtClean="0"/>
              <a:t>(</a:t>
            </a:r>
            <a:r>
              <a:rPr lang="en-US" b="1" dirty="0" err="1" smtClean="0"/>
              <a:t>filter_height</a:t>
            </a:r>
            <a:r>
              <a:rPr lang="en-US" b="1" dirty="0" smtClean="0"/>
              <a:t> x </a:t>
            </a:r>
            <a:r>
              <a:rPr lang="en-US" b="1" dirty="0" err="1" smtClean="0"/>
              <a:t>filter_width</a:t>
            </a:r>
            <a:r>
              <a:rPr lang="en-US" b="1" dirty="0" smtClean="0"/>
              <a:t> x </a:t>
            </a:r>
            <a:r>
              <a:rPr lang="en-US" b="1" dirty="0" err="1" smtClean="0"/>
              <a:t>input_image_channels</a:t>
            </a:r>
            <a:r>
              <a:rPr lang="en-US" b="1" dirty="0" smtClean="0"/>
              <a:t> + 1) x </a:t>
            </a:r>
            <a:r>
              <a:rPr lang="en-US" b="1" dirty="0" err="1" smtClean="0"/>
              <a:t>number_of_filters</a:t>
            </a:r>
            <a:endParaRPr lang="de-DE" dirty="0"/>
          </a:p>
        </p:txBody>
      </p:sp>
      <p:pic>
        <p:nvPicPr>
          <p:cNvPr id="4" name="Grafik 3"/>
          <p:cNvPicPr>
            <a:picLocks noChangeAspect="1"/>
          </p:cNvPicPr>
          <p:nvPr/>
        </p:nvPicPr>
        <p:blipFill>
          <a:blip r:embed="rId2"/>
          <a:stretch>
            <a:fillRect/>
          </a:stretch>
        </p:blipFill>
        <p:spPr>
          <a:xfrm>
            <a:off x="5775007" y="182335"/>
            <a:ext cx="5762625" cy="6362700"/>
          </a:xfrm>
          <a:prstGeom prst="rect">
            <a:avLst/>
          </a:prstGeom>
        </p:spPr>
      </p:pic>
    </p:spTree>
    <p:extLst>
      <p:ext uri="{BB962C8B-B14F-4D97-AF65-F5344CB8AC3E}">
        <p14:creationId xmlns:p14="http://schemas.microsoft.com/office/powerpoint/2010/main" val="24901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836658"/>
          </a:xfrm>
        </p:spPr>
        <p:txBody>
          <a:bodyPr/>
          <a:lstStyle/>
          <a:p>
            <a:r>
              <a:rPr lang="de-DE" dirty="0" err="1" smtClean="0"/>
              <a:t>Border</a:t>
            </a:r>
            <a:r>
              <a:rPr lang="de-DE" dirty="0" smtClean="0"/>
              <a:t> </a:t>
            </a:r>
            <a:r>
              <a:rPr lang="de-DE" dirty="0" err="1" smtClean="0"/>
              <a:t>Effects</a:t>
            </a:r>
            <a:endParaRPr lang="de-DE" dirty="0"/>
          </a:p>
        </p:txBody>
      </p:sp>
      <p:sp>
        <p:nvSpPr>
          <p:cNvPr id="3" name="Inhaltsplatzhalter 2"/>
          <p:cNvSpPr>
            <a:spLocks noGrp="1"/>
          </p:cNvSpPr>
          <p:nvPr>
            <p:ph idx="1"/>
          </p:nvPr>
        </p:nvSpPr>
        <p:spPr>
          <a:xfrm>
            <a:off x="838199" y="1825625"/>
            <a:ext cx="4177937" cy="4351338"/>
          </a:xfrm>
        </p:spPr>
        <p:txBody>
          <a:bodyPr/>
          <a:lstStyle/>
          <a:p>
            <a:r>
              <a:rPr lang="en-US" dirty="0" smtClean="0"/>
              <a:t>Consider a 5 × 5 feature map (25 tiles total). There are only 9 tiles around which you can center a 3 × 3 window, forming a 3 × 3 grid</a:t>
            </a:r>
          </a:p>
          <a:p>
            <a:r>
              <a:rPr lang="en-US" dirty="0" smtClean="0"/>
              <a:t>It shrinks by exactly two tiles alongside each dimension</a:t>
            </a:r>
            <a:endParaRPr lang="de-DE" dirty="0"/>
          </a:p>
        </p:txBody>
      </p:sp>
      <p:pic>
        <p:nvPicPr>
          <p:cNvPr id="4" name="Grafik 3"/>
          <p:cNvPicPr>
            <a:picLocks noChangeAspect="1"/>
          </p:cNvPicPr>
          <p:nvPr/>
        </p:nvPicPr>
        <p:blipFill>
          <a:blip r:embed="rId2"/>
          <a:stretch>
            <a:fillRect/>
          </a:stretch>
        </p:blipFill>
        <p:spPr>
          <a:xfrm>
            <a:off x="4877752" y="1595030"/>
            <a:ext cx="7191375" cy="3981450"/>
          </a:xfrm>
          <a:prstGeom prst="rect">
            <a:avLst/>
          </a:prstGeom>
        </p:spPr>
      </p:pic>
    </p:spTree>
    <p:extLst>
      <p:ext uri="{BB962C8B-B14F-4D97-AF65-F5344CB8AC3E}">
        <p14:creationId xmlns:p14="http://schemas.microsoft.com/office/powerpoint/2010/main" val="109612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Padding</a:t>
            </a:r>
            <a:endParaRPr lang="de-DE" dirty="0"/>
          </a:p>
        </p:txBody>
      </p:sp>
      <p:sp>
        <p:nvSpPr>
          <p:cNvPr id="3" name="Inhaltsplatzhalter 2"/>
          <p:cNvSpPr>
            <a:spLocks noGrp="1"/>
          </p:cNvSpPr>
          <p:nvPr>
            <p:ph idx="1"/>
          </p:nvPr>
        </p:nvSpPr>
        <p:spPr>
          <a:xfrm>
            <a:off x="470264" y="1825625"/>
            <a:ext cx="3331028" cy="4351338"/>
          </a:xfrm>
        </p:spPr>
        <p:txBody>
          <a:bodyPr>
            <a:normAutofit/>
          </a:bodyPr>
          <a:lstStyle/>
          <a:p>
            <a:r>
              <a:rPr lang="en-US" sz="2400" dirty="0" smtClean="0"/>
              <a:t>Padding consists of adding an appropriate number of rows and columns on each side of the input feature map so as to make it possible to fit center convolution windows around every input tile</a:t>
            </a:r>
            <a:endParaRPr lang="de-DE" sz="2400" dirty="0"/>
          </a:p>
        </p:txBody>
      </p:sp>
      <p:pic>
        <p:nvPicPr>
          <p:cNvPr id="4" name="Grafik 3"/>
          <p:cNvPicPr>
            <a:picLocks noChangeAspect="1"/>
          </p:cNvPicPr>
          <p:nvPr/>
        </p:nvPicPr>
        <p:blipFill>
          <a:blip r:embed="rId2"/>
          <a:stretch>
            <a:fillRect/>
          </a:stretch>
        </p:blipFill>
        <p:spPr>
          <a:xfrm>
            <a:off x="3644851" y="1963374"/>
            <a:ext cx="7839850" cy="3222580"/>
          </a:xfrm>
          <a:prstGeom prst="rect">
            <a:avLst/>
          </a:prstGeom>
        </p:spPr>
      </p:pic>
    </p:spTree>
    <p:extLst>
      <p:ext uri="{BB962C8B-B14F-4D97-AF65-F5344CB8AC3E}">
        <p14:creationId xmlns:p14="http://schemas.microsoft.com/office/powerpoint/2010/main" val="83132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84852"/>
          </a:xfrm>
        </p:spPr>
        <p:txBody>
          <a:bodyPr/>
          <a:lstStyle/>
          <a:p>
            <a:r>
              <a:rPr lang="de-DE" dirty="0" smtClean="0"/>
              <a:t>CONVOLUTION STRIDES</a:t>
            </a:r>
            <a:endParaRPr lang="de-DE" dirty="0"/>
          </a:p>
        </p:txBody>
      </p:sp>
      <p:sp>
        <p:nvSpPr>
          <p:cNvPr id="3" name="Inhaltsplatzhalter 2"/>
          <p:cNvSpPr>
            <a:spLocks noGrp="1"/>
          </p:cNvSpPr>
          <p:nvPr>
            <p:ph idx="1"/>
          </p:nvPr>
        </p:nvSpPr>
        <p:spPr>
          <a:xfrm>
            <a:off x="838200" y="1825625"/>
            <a:ext cx="3720737" cy="4351338"/>
          </a:xfrm>
        </p:spPr>
        <p:txBody>
          <a:bodyPr>
            <a:normAutofit lnSpcReduction="10000"/>
          </a:bodyPr>
          <a:lstStyle/>
          <a:p>
            <a:r>
              <a:rPr lang="en-US" dirty="0" smtClean="0"/>
              <a:t> The distance between two successive windows is a parameter of the convolution, called its </a:t>
            </a:r>
            <a:r>
              <a:rPr lang="en-US" b="1" dirty="0" smtClean="0"/>
              <a:t>stride</a:t>
            </a:r>
          </a:p>
          <a:p>
            <a:r>
              <a:rPr lang="en-US" dirty="0" smtClean="0"/>
              <a:t>Using stride 2 means the width and height of the feature map are </a:t>
            </a:r>
            <a:r>
              <a:rPr lang="en-US" dirty="0" err="1" smtClean="0"/>
              <a:t>downsampled</a:t>
            </a:r>
            <a:r>
              <a:rPr lang="en-US" dirty="0" smtClean="0"/>
              <a:t> by a factor of 2 </a:t>
            </a:r>
            <a:endParaRPr lang="de-DE" dirty="0"/>
          </a:p>
        </p:txBody>
      </p:sp>
      <p:pic>
        <p:nvPicPr>
          <p:cNvPr id="4" name="Grafik 3"/>
          <p:cNvPicPr>
            <a:picLocks noChangeAspect="1"/>
          </p:cNvPicPr>
          <p:nvPr/>
        </p:nvPicPr>
        <p:blipFill>
          <a:blip r:embed="rId2"/>
          <a:stretch>
            <a:fillRect/>
          </a:stretch>
        </p:blipFill>
        <p:spPr>
          <a:xfrm>
            <a:off x="4924697" y="1825625"/>
            <a:ext cx="6953250" cy="3419475"/>
          </a:xfrm>
          <a:prstGeom prst="rect">
            <a:avLst/>
          </a:prstGeom>
        </p:spPr>
      </p:pic>
    </p:spTree>
    <p:extLst>
      <p:ext uri="{BB962C8B-B14F-4D97-AF65-F5344CB8AC3E}">
        <p14:creationId xmlns:p14="http://schemas.microsoft.com/office/powerpoint/2010/main" val="3575900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4509" y="195309"/>
            <a:ext cx="10515600" cy="967286"/>
          </a:xfrm>
        </p:spPr>
        <p:txBody>
          <a:bodyPr/>
          <a:lstStyle/>
          <a:p>
            <a:r>
              <a:rPr lang="de-DE" dirty="0" smtClean="0"/>
              <a:t>The </a:t>
            </a:r>
            <a:r>
              <a:rPr lang="de-DE" dirty="0" err="1" smtClean="0"/>
              <a:t>max</a:t>
            </a:r>
            <a:r>
              <a:rPr lang="de-DE" dirty="0" smtClean="0"/>
              <a:t>-pooling </a:t>
            </a:r>
            <a:r>
              <a:rPr lang="de-DE" dirty="0" err="1" smtClean="0"/>
              <a:t>operation</a:t>
            </a:r>
            <a:endParaRPr lang="de-DE" dirty="0"/>
          </a:p>
        </p:txBody>
      </p:sp>
      <p:sp>
        <p:nvSpPr>
          <p:cNvPr id="3" name="Inhaltsplatzhalter 2"/>
          <p:cNvSpPr>
            <a:spLocks noGrp="1"/>
          </p:cNvSpPr>
          <p:nvPr>
            <p:ph idx="1"/>
          </p:nvPr>
        </p:nvSpPr>
        <p:spPr>
          <a:xfrm>
            <a:off x="838200" y="1606731"/>
            <a:ext cx="10515600" cy="4570232"/>
          </a:xfrm>
        </p:spPr>
        <p:txBody>
          <a:bodyPr/>
          <a:lstStyle/>
          <a:p>
            <a:r>
              <a:rPr lang="en-US" dirty="0" smtClean="0"/>
              <a:t>Max pooling consists of extracting windows from the input feature maps and outputting the max value of each channel.</a:t>
            </a:r>
          </a:p>
          <a:p>
            <a:r>
              <a:rPr lang="en-US" dirty="0"/>
              <a:t>U</a:t>
            </a:r>
            <a:r>
              <a:rPr lang="en-US" dirty="0" smtClean="0"/>
              <a:t>sually done with 2 × 2 windows and stride 2, in order to </a:t>
            </a:r>
            <a:r>
              <a:rPr lang="en-US" dirty="0" err="1" smtClean="0"/>
              <a:t>downsample</a:t>
            </a:r>
            <a:r>
              <a:rPr lang="en-US" dirty="0" smtClean="0"/>
              <a:t> the feature maps by a factor of 2</a:t>
            </a:r>
          </a:p>
          <a:p>
            <a:r>
              <a:rPr lang="en-US" dirty="0" smtClean="0"/>
              <a:t>(Convolution is typically done with 3 × 3 windows and no stride)</a:t>
            </a:r>
          </a:p>
          <a:p>
            <a:r>
              <a:rPr lang="en-US" dirty="0"/>
              <a:t>T</a:t>
            </a:r>
            <a:r>
              <a:rPr lang="en-US" dirty="0" smtClean="0"/>
              <a:t>he reason to use </a:t>
            </a:r>
            <a:r>
              <a:rPr lang="en-US" dirty="0" err="1" smtClean="0"/>
              <a:t>downsampling</a:t>
            </a:r>
            <a:r>
              <a:rPr lang="en-US" dirty="0" smtClean="0"/>
              <a:t> is to reduce the number of feature-map coefficients to process, as well as to induce spatial-filter hierarchies by making successive convolution layers look at increasingly large windows</a:t>
            </a:r>
            <a:endParaRPr lang="de-DE" dirty="0"/>
          </a:p>
        </p:txBody>
      </p:sp>
    </p:spTree>
    <p:extLst>
      <p:ext uri="{BB962C8B-B14F-4D97-AF65-F5344CB8AC3E}">
        <p14:creationId xmlns:p14="http://schemas.microsoft.com/office/powerpoint/2010/main" val="3804470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19538"/>
          </a:xfrm>
        </p:spPr>
        <p:txBody>
          <a:bodyPr/>
          <a:lstStyle/>
          <a:p>
            <a:r>
              <a:rPr lang="de-DE" dirty="0" err="1" smtClean="0"/>
              <a:t>Pretrained</a:t>
            </a:r>
            <a:r>
              <a:rPr lang="de-DE" dirty="0" smtClean="0"/>
              <a:t> </a:t>
            </a:r>
            <a:r>
              <a:rPr lang="de-DE" dirty="0" err="1" smtClean="0"/>
              <a:t>ConvNets</a:t>
            </a:r>
            <a:endParaRPr lang="de-DE" dirty="0"/>
          </a:p>
        </p:txBody>
      </p:sp>
      <p:sp>
        <p:nvSpPr>
          <p:cNvPr id="3" name="Inhaltsplatzhalter 2"/>
          <p:cNvSpPr>
            <a:spLocks noGrp="1"/>
          </p:cNvSpPr>
          <p:nvPr>
            <p:ph idx="1"/>
          </p:nvPr>
        </p:nvSpPr>
        <p:spPr>
          <a:xfrm>
            <a:off x="838200" y="1825625"/>
            <a:ext cx="4008120" cy="4351338"/>
          </a:xfrm>
        </p:spPr>
        <p:txBody>
          <a:bodyPr/>
          <a:lstStyle/>
          <a:p>
            <a:r>
              <a:rPr lang="en-US" b="1" dirty="0" smtClean="0">
                <a:hlinkClick r:id="rId2"/>
              </a:rPr>
              <a:t>freezing </a:t>
            </a:r>
            <a:r>
              <a:rPr lang="en-US" b="1" dirty="0">
                <a:hlinkClick r:id="rId2"/>
              </a:rPr>
              <a:t>convolutional base vs. training on extracted features</a:t>
            </a:r>
            <a:endParaRPr lang="en-US" b="1" dirty="0"/>
          </a:p>
          <a:p>
            <a:endParaRPr lang="de-DE" dirty="0"/>
          </a:p>
        </p:txBody>
      </p:sp>
      <p:pic>
        <p:nvPicPr>
          <p:cNvPr id="4" name="Grafik 3"/>
          <p:cNvPicPr>
            <a:picLocks noChangeAspect="1"/>
          </p:cNvPicPr>
          <p:nvPr/>
        </p:nvPicPr>
        <p:blipFill>
          <a:blip r:embed="rId3"/>
          <a:stretch>
            <a:fillRect/>
          </a:stretch>
        </p:blipFill>
        <p:spPr>
          <a:xfrm>
            <a:off x="5843723" y="1535158"/>
            <a:ext cx="5886450" cy="4362450"/>
          </a:xfrm>
          <a:prstGeom prst="rect">
            <a:avLst/>
          </a:prstGeom>
        </p:spPr>
      </p:pic>
    </p:spTree>
    <p:extLst>
      <p:ext uri="{BB962C8B-B14F-4D97-AF65-F5344CB8AC3E}">
        <p14:creationId xmlns:p14="http://schemas.microsoft.com/office/powerpoint/2010/main" val="397513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Breitbild</PresentationFormat>
  <Paragraphs>17</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ConvNets</vt:lpstr>
      <vt:lpstr>PowerPoint-Präsentation</vt:lpstr>
      <vt:lpstr>Border Effects</vt:lpstr>
      <vt:lpstr>Padding</vt:lpstr>
      <vt:lpstr>CONVOLUTION STRIDES</vt:lpstr>
      <vt:lpstr>The max-pooling operation</vt:lpstr>
      <vt:lpstr>Pretrained ConvNets</vt:lpstr>
    </vt:vector>
  </TitlesOfParts>
  <Company>HWR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ConvNets</dc:title>
  <dc:creator>Löcher, Markus</dc:creator>
  <cp:lastModifiedBy>Löcher, Markus</cp:lastModifiedBy>
  <cp:revision>7</cp:revision>
  <dcterms:created xsi:type="dcterms:W3CDTF">2019-07-03T09:31:27Z</dcterms:created>
  <dcterms:modified xsi:type="dcterms:W3CDTF">2019-07-03T16:45:29Z</dcterms:modified>
</cp:coreProperties>
</file>